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12" r:id="rId1"/>
  </p:sldMasterIdLst>
  <p:notesMasterIdLst>
    <p:notesMasterId r:id="rId26"/>
  </p:notesMasterIdLst>
  <p:sldIdLst>
    <p:sldId id="257" r:id="rId2"/>
    <p:sldId id="258" r:id="rId3"/>
    <p:sldId id="687" r:id="rId4"/>
    <p:sldId id="678" r:id="rId5"/>
    <p:sldId id="709" r:id="rId6"/>
    <p:sldId id="680" r:id="rId7"/>
    <p:sldId id="681" r:id="rId8"/>
    <p:sldId id="715" r:id="rId9"/>
    <p:sldId id="686" r:id="rId10"/>
    <p:sldId id="710" r:id="rId11"/>
    <p:sldId id="700" r:id="rId12"/>
    <p:sldId id="706" r:id="rId13"/>
    <p:sldId id="707" r:id="rId14"/>
    <p:sldId id="703" r:id="rId15"/>
    <p:sldId id="708" r:id="rId16"/>
    <p:sldId id="701" r:id="rId17"/>
    <p:sldId id="711" r:id="rId18"/>
    <p:sldId id="702" r:id="rId19"/>
    <p:sldId id="712" r:id="rId20"/>
    <p:sldId id="704" r:id="rId21"/>
    <p:sldId id="714" r:id="rId22"/>
    <p:sldId id="713" r:id="rId23"/>
    <p:sldId id="716" r:id="rId24"/>
    <p:sldId id="273" r:id="rId25"/>
  </p:sldIdLst>
  <p:sldSz cx="12192000" cy="6858000"/>
  <p:notesSz cx="7077075" cy="9363075"/>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87815" autoAdjust="0"/>
  </p:normalViewPr>
  <p:slideViewPr>
    <p:cSldViewPr snapToGrid="0">
      <p:cViewPr varScale="1">
        <p:scale>
          <a:sx n="75" d="100"/>
          <a:sy n="75" d="100"/>
        </p:scale>
        <p:origin x="950"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96"/>
    </p:cViewPr>
  </p:sorterViewPr>
  <p:notesViewPr>
    <p:cSldViewPr snapToGrid="0">
      <p:cViewPr varScale="1">
        <p:scale>
          <a:sx n="85" d="100"/>
          <a:sy n="85" d="100"/>
        </p:scale>
        <p:origin x="382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28AD5-E49D-4BEC-A0C1-8ADA19C901F5}" type="doc">
      <dgm:prSet loTypeId="urn:microsoft.com/office/officeart/2005/8/layout/arrow1" loCatId="relationship" qsTypeId="urn:microsoft.com/office/officeart/2005/8/quickstyle/3d2" qsCatId="3D" csTypeId="urn:microsoft.com/office/officeart/2005/8/colors/accent6_2" csCatId="accent6" phldr="1"/>
      <dgm:spPr/>
      <dgm:t>
        <a:bodyPr/>
        <a:lstStyle/>
        <a:p>
          <a:endParaRPr lang="en-US"/>
        </a:p>
      </dgm:t>
    </dgm:pt>
    <dgm:pt modelId="{951CD286-6569-4AFF-BA2E-FEE9E7C10318}">
      <dgm:prSet phldrT="[Text]" phldr="0"/>
      <dgm:spPr/>
      <dgm:t>
        <a:bodyPr/>
        <a:lstStyle/>
        <a:p>
          <a:r>
            <a:rPr lang="en-US" dirty="0"/>
            <a:t>Broad</a:t>
          </a:r>
        </a:p>
        <a:p>
          <a:r>
            <a:rPr lang="en-US" dirty="0"/>
            <a:t>Definitions</a:t>
          </a:r>
        </a:p>
      </dgm:t>
    </dgm:pt>
    <dgm:pt modelId="{4AC0B46C-96F5-4446-83BE-A126838421BE}" type="parTrans" cxnId="{DA14D36F-A363-4167-A629-FA4ADBC9F3F2}">
      <dgm:prSet/>
      <dgm:spPr/>
      <dgm:t>
        <a:bodyPr/>
        <a:lstStyle/>
        <a:p>
          <a:endParaRPr lang="en-US"/>
        </a:p>
      </dgm:t>
    </dgm:pt>
    <dgm:pt modelId="{9C4E6CCB-467C-41C4-A0FC-3F29E58FB6D4}" type="sibTrans" cxnId="{DA14D36F-A363-4167-A629-FA4ADBC9F3F2}">
      <dgm:prSet/>
      <dgm:spPr/>
      <dgm:t>
        <a:bodyPr/>
        <a:lstStyle/>
        <a:p>
          <a:endParaRPr lang="en-US"/>
        </a:p>
      </dgm:t>
    </dgm:pt>
    <dgm:pt modelId="{CC6B5CC2-4466-4E3C-A923-F90459D6E8D1}">
      <dgm:prSet phldrT="[Text]" phldr="0"/>
      <dgm:spPr/>
      <dgm:t>
        <a:bodyPr/>
        <a:lstStyle/>
        <a:p>
          <a:r>
            <a:rPr lang="en-US" dirty="0"/>
            <a:t>Specific</a:t>
          </a:r>
        </a:p>
        <a:p>
          <a:r>
            <a:rPr lang="en-US" dirty="0"/>
            <a:t>Definitions</a:t>
          </a:r>
        </a:p>
      </dgm:t>
    </dgm:pt>
    <dgm:pt modelId="{1EB77C66-0085-410D-A32D-799DF5BDFB03}" type="parTrans" cxnId="{1C9A3112-FB58-40F7-A41C-534E2A3277E3}">
      <dgm:prSet/>
      <dgm:spPr/>
      <dgm:t>
        <a:bodyPr/>
        <a:lstStyle/>
        <a:p>
          <a:endParaRPr lang="en-US"/>
        </a:p>
      </dgm:t>
    </dgm:pt>
    <dgm:pt modelId="{9659959F-11DD-489F-A6E8-6C9BE4ADF560}" type="sibTrans" cxnId="{1C9A3112-FB58-40F7-A41C-534E2A3277E3}">
      <dgm:prSet/>
      <dgm:spPr/>
      <dgm:t>
        <a:bodyPr/>
        <a:lstStyle/>
        <a:p>
          <a:endParaRPr lang="en-US"/>
        </a:p>
      </dgm:t>
    </dgm:pt>
    <dgm:pt modelId="{EFD4E7CE-6666-4247-AEFB-0E47CF2745A4}" type="pres">
      <dgm:prSet presAssocID="{94A28AD5-E49D-4BEC-A0C1-8ADA19C901F5}" presName="cycle" presStyleCnt="0">
        <dgm:presLayoutVars>
          <dgm:dir/>
          <dgm:resizeHandles val="exact"/>
        </dgm:presLayoutVars>
      </dgm:prSet>
      <dgm:spPr/>
    </dgm:pt>
    <dgm:pt modelId="{8A20AA25-8877-46D8-A17E-81A00F25A1D0}" type="pres">
      <dgm:prSet presAssocID="{951CD286-6569-4AFF-BA2E-FEE9E7C10318}" presName="arrow" presStyleLbl="node1" presStyleIdx="0" presStyleCnt="2">
        <dgm:presLayoutVars>
          <dgm:bulletEnabled val="1"/>
        </dgm:presLayoutVars>
      </dgm:prSet>
      <dgm:spPr/>
    </dgm:pt>
    <dgm:pt modelId="{CBD0BF7A-BF1A-45B4-9F02-648A63A14BF5}" type="pres">
      <dgm:prSet presAssocID="{CC6B5CC2-4466-4E3C-A923-F90459D6E8D1}" presName="arrow" presStyleLbl="node1" presStyleIdx="1" presStyleCnt="2">
        <dgm:presLayoutVars>
          <dgm:bulletEnabled val="1"/>
        </dgm:presLayoutVars>
      </dgm:prSet>
      <dgm:spPr/>
    </dgm:pt>
  </dgm:ptLst>
  <dgm:cxnLst>
    <dgm:cxn modelId="{E3BFBE04-192D-4F41-844A-582FBEA2F3A8}" type="presOf" srcId="{94A28AD5-E49D-4BEC-A0C1-8ADA19C901F5}" destId="{EFD4E7CE-6666-4247-AEFB-0E47CF2745A4}" srcOrd="0" destOrd="0" presId="urn:microsoft.com/office/officeart/2005/8/layout/arrow1"/>
    <dgm:cxn modelId="{24B9740D-5674-4A47-B0AF-16FA735D4A8D}" type="presOf" srcId="{951CD286-6569-4AFF-BA2E-FEE9E7C10318}" destId="{8A20AA25-8877-46D8-A17E-81A00F25A1D0}" srcOrd="0" destOrd="0" presId="urn:microsoft.com/office/officeart/2005/8/layout/arrow1"/>
    <dgm:cxn modelId="{1C9A3112-FB58-40F7-A41C-534E2A3277E3}" srcId="{94A28AD5-E49D-4BEC-A0C1-8ADA19C901F5}" destId="{CC6B5CC2-4466-4E3C-A923-F90459D6E8D1}" srcOrd="1" destOrd="0" parTransId="{1EB77C66-0085-410D-A32D-799DF5BDFB03}" sibTransId="{9659959F-11DD-489F-A6E8-6C9BE4ADF560}"/>
    <dgm:cxn modelId="{4172BC4F-1262-4125-8478-796ABF3A66B5}" type="presOf" srcId="{CC6B5CC2-4466-4E3C-A923-F90459D6E8D1}" destId="{CBD0BF7A-BF1A-45B4-9F02-648A63A14BF5}" srcOrd="0" destOrd="0" presId="urn:microsoft.com/office/officeart/2005/8/layout/arrow1"/>
    <dgm:cxn modelId="{DA14D36F-A363-4167-A629-FA4ADBC9F3F2}" srcId="{94A28AD5-E49D-4BEC-A0C1-8ADA19C901F5}" destId="{951CD286-6569-4AFF-BA2E-FEE9E7C10318}" srcOrd="0" destOrd="0" parTransId="{4AC0B46C-96F5-4446-83BE-A126838421BE}" sibTransId="{9C4E6CCB-467C-41C4-A0FC-3F29E58FB6D4}"/>
    <dgm:cxn modelId="{CDD514F0-50A8-4B5A-B0CC-B9A023EED96F}" type="presParOf" srcId="{EFD4E7CE-6666-4247-AEFB-0E47CF2745A4}" destId="{8A20AA25-8877-46D8-A17E-81A00F25A1D0}" srcOrd="0" destOrd="0" presId="urn:microsoft.com/office/officeart/2005/8/layout/arrow1"/>
    <dgm:cxn modelId="{331686B4-B292-4F5A-85E7-EA7EDD7ED536}" type="presParOf" srcId="{EFD4E7CE-6666-4247-AEFB-0E47CF2745A4}" destId="{CBD0BF7A-BF1A-45B4-9F02-648A63A14BF5}"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0AA25-8877-46D8-A17E-81A00F25A1D0}">
      <dsp:nvSpPr>
        <dsp:cNvPr id="0" name=""/>
        <dsp:cNvSpPr/>
      </dsp:nvSpPr>
      <dsp:spPr>
        <a:xfrm rot="16200000">
          <a:off x="3564" y="1514"/>
          <a:ext cx="4432445" cy="4432445"/>
        </a:xfrm>
        <a:prstGeom prst="upArrow">
          <a:avLst>
            <a:gd name="adj1" fmla="val 50000"/>
            <a:gd name="adj2" fmla="val 35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dirty="0"/>
            <a:t>Broad</a:t>
          </a:r>
        </a:p>
        <a:p>
          <a:pPr marL="0" lvl="0" indent="0" algn="ctr" defTabSz="2178050">
            <a:lnSpc>
              <a:spcPct val="90000"/>
            </a:lnSpc>
            <a:spcBef>
              <a:spcPct val="0"/>
            </a:spcBef>
            <a:spcAft>
              <a:spcPct val="35000"/>
            </a:spcAft>
            <a:buNone/>
          </a:pPr>
          <a:r>
            <a:rPr lang="en-US" sz="4900" kern="1200" dirty="0"/>
            <a:t>Definitions</a:t>
          </a:r>
        </a:p>
      </dsp:txBody>
      <dsp:txXfrm rot="5400000">
        <a:off x="779242" y="1109625"/>
        <a:ext cx="3656767" cy="2216223"/>
      </dsp:txXfrm>
    </dsp:sp>
    <dsp:sp modelId="{CBD0BF7A-BF1A-45B4-9F02-648A63A14BF5}">
      <dsp:nvSpPr>
        <dsp:cNvPr id="0" name=""/>
        <dsp:cNvSpPr/>
      </dsp:nvSpPr>
      <dsp:spPr>
        <a:xfrm rot="5400000">
          <a:off x="6593939" y="1514"/>
          <a:ext cx="4432445" cy="4432445"/>
        </a:xfrm>
        <a:prstGeom prst="upArrow">
          <a:avLst>
            <a:gd name="adj1" fmla="val 50000"/>
            <a:gd name="adj2" fmla="val 35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dirty="0"/>
            <a:t>Specific</a:t>
          </a:r>
        </a:p>
        <a:p>
          <a:pPr marL="0" lvl="0" indent="0" algn="ctr" defTabSz="2178050">
            <a:lnSpc>
              <a:spcPct val="90000"/>
            </a:lnSpc>
            <a:spcBef>
              <a:spcPct val="0"/>
            </a:spcBef>
            <a:spcAft>
              <a:spcPct val="35000"/>
            </a:spcAft>
            <a:buNone/>
          </a:pPr>
          <a:r>
            <a:rPr lang="en-US" sz="4900" kern="1200" dirty="0"/>
            <a:t>Definitions</a:t>
          </a:r>
        </a:p>
      </dsp:txBody>
      <dsp:txXfrm rot="-5400000">
        <a:off x="6593939" y="1109625"/>
        <a:ext cx="3656767" cy="2216223"/>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6DF0A747-3D3D-4E61-BBFC-593FEE6AD157}" type="datetimeFigureOut">
              <a:rPr lang="en-US" smtClean="0"/>
              <a:t>1/5/2026</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74BE47F8-3455-4D8C-B9E0-C75F5017E12D}" type="slidenum">
              <a:rPr lang="en-US" smtClean="0"/>
              <a:t>‹#›</a:t>
            </a:fld>
            <a:endParaRPr lang="en-US" dirty="0"/>
          </a:p>
        </p:txBody>
      </p:sp>
    </p:spTree>
    <p:extLst>
      <p:ext uri="{BB962C8B-B14F-4D97-AF65-F5344CB8AC3E}">
        <p14:creationId xmlns:p14="http://schemas.microsoft.com/office/powerpoint/2010/main" val="158319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E47F8-3455-4D8C-B9E0-C75F5017E12D}" type="slidenum">
              <a:rPr lang="en-US" smtClean="0"/>
              <a:t>2</a:t>
            </a:fld>
            <a:endParaRPr lang="en-US" dirty="0"/>
          </a:p>
        </p:txBody>
      </p:sp>
    </p:spTree>
    <p:extLst>
      <p:ext uri="{BB962C8B-B14F-4D97-AF65-F5344CB8AC3E}">
        <p14:creationId xmlns:p14="http://schemas.microsoft.com/office/powerpoint/2010/main" val="240257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CF82E-0911-0174-0329-BAEBDAF9E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2A255-E462-408F-193B-A1E204365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8F7F2-3784-9B51-9C77-F593B947D6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F111A8-C8C0-2813-81D3-F875532314D9}"/>
              </a:ext>
            </a:extLst>
          </p:cNvPr>
          <p:cNvSpPr>
            <a:spLocks noGrp="1"/>
          </p:cNvSpPr>
          <p:nvPr>
            <p:ph type="sldNum" sz="quarter" idx="5"/>
          </p:nvPr>
        </p:nvSpPr>
        <p:spPr/>
        <p:txBody>
          <a:bodyPr/>
          <a:lstStyle/>
          <a:p>
            <a:fld id="{74BE47F8-3455-4D8C-B9E0-C75F5017E12D}" type="slidenum">
              <a:rPr lang="en-US" smtClean="0"/>
              <a:t>14</a:t>
            </a:fld>
            <a:endParaRPr lang="en-US" dirty="0"/>
          </a:p>
        </p:txBody>
      </p:sp>
    </p:spTree>
    <p:extLst>
      <p:ext uri="{BB962C8B-B14F-4D97-AF65-F5344CB8AC3E}">
        <p14:creationId xmlns:p14="http://schemas.microsoft.com/office/powerpoint/2010/main" val="942279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ABC29-7AA8-FB94-6C59-679A9DB9A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C01FF-BC69-CD6A-83CC-5EA62559D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F737B-8435-F859-4F0C-00EB1C2702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B6F3BC-27C4-717E-A501-AC9F4B19C25E}"/>
              </a:ext>
            </a:extLst>
          </p:cNvPr>
          <p:cNvSpPr>
            <a:spLocks noGrp="1"/>
          </p:cNvSpPr>
          <p:nvPr>
            <p:ph type="sldNum" sz="quarter" idx="5"/>
          </p:nvPr>
        </p:nvSpPr>
        <p:spPr/>
        <p:txBody>
          <a:bodyPr/>
          <a:lstStyle/>
          <a:p>
            <a:fld id="{74BE47F8-3455-4D8C-B9E0-C75F5017E12D}" type="slidenum">
              <a:rPr lang="en-US" smtClean="0"/>
              <a:t>16</a:t>
            </a:fld>
            <a:endParaRPr lang="en-US" dirty="0"/>
          </a:p>
        </p:txBody>
      </p:sp>
    </p:spTree>
    <p:extLst>
      <p:ext uri="{BB962C8B-B14F-4D97-AF65-F5344CB8AC3E}">
        <p14:creationId xmlns:p14="http://schemas.microsoft.com/office/powerpoint/2010/main" val="299851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08278-315B-5031-28F4-6EA070327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811D9-1F7F-EE25-194E-9E1E349FBB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FE5E8-8DDE-CDC0-2677-3AFCEDAA78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2129F0-1542-FB10-8761-B0BB1887DF11}"/>
              </a:ext>
            </a:extLst>
          </p:cNvPr>
          <p:cNvSpPr>
            <a:spLocks noGrp="1"/>
          </p:cNvSpPr>
          <p:nvPr>
            <p:ph type="sldNum" sz="quarter" idx="5"/>
          </p:nvPr>
        </p:nvSpPr>
        <p:spPr/>
        <p:txBody>
          <a:bodyPr/>
          <a:lstStyle/>
          <a:p>
            <a:fld id="{74BE47F8-3455-4D8C-B9E0-C75F5017E12D}" type="slidenum">
              <a:rPr lang="en-US" smtClean="0"/>
              <a:t>18</a:t>
            </a:fld>
            <a:endParaRPr lang="en-US" dirty="0"/>
          </a:p>
        </p:txBody>
      </p:sp>
    </p:spTree>
    <p:extLst>
      <p:ext uri="{BB962C8B-B14F-4D97-AF65-F5344CB8AC3E}">
        <p14:creationId xmlns:p14="http://schemas.microsoft.com/office/powerpoint/2010/main" val="326248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A1A97-0ACC-1752-000A-F2DEDDBB3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982C2-C178-2FD7-14AD-98BD5F9F6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FB89E-00CF-8F90-5E0D-0F2AF513F5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87E070-C883-5785-56CD-1E38AA997243}"/>
              </a:ext>
            </a:extLst>
          </p:cNvPr>
          <p:cNvSpPr>
            <a:spLocks noGrp="1"/>
          </p:cNvSpPr>
          <p:nvPr>
            <p:ph type="sldNum" sz="quarter" idx="5"/>
          </p:nvPr>
        </p:nvSpPr>
        <p:spPr/>
        <p:txBody>
          <a:bodyPr/>
          <a:lstStyle/>
          <a:p>
            <a:fld id="{74BE47F8-3455-4D8C-B9E0-C75F5017E12D}" type="slidenum">
              <a:rPr lang="en-US" smtClean="0"/>
              <a:t>20</a:t>
            </a:fld>
            <a:endParaRPr lang="en-US" dirty="0"/>
          </a:p>
        </p:txBody>
      </p:sp>
    </p:spTree>
    <p:extLst>
      <p:ext uri="{BB962C8B-B14F-4D97-AF65-F5344CB8AC3E}">
        <p14:creationId xmlns:p14="http://schemas.microsoft.com/office/powerpoint/2010/main" val="1202263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7F44C-10D6-393B-F1CB-DC1D7E6DA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81CFF-D29C-BE28-8461-23C260C2E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157B8-4E58-FEE5-4F29-F5BD47B2A5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917A47-9CA9-3084-8B42-C69CCBDF3E72}"/>
              </a:ext>
            </a:extLst>
          </p:cNvPr>
          <p:cNvSpPr>
            <a:spLocks noGrp="1"/>
          </p:cNvSpPr>
          <p:nvPr>
            <p:ph type="sldNum" sz="quarter" idx="5"/>
          </p:nvPr>
        </p:nvSpPr>
        <p:spPr/>
        <p:txBody>
          <a:bodyPr/>
          <a:lstStyle/>
          <a:p>
            <a:fld id="{74BE47F8-3455-4D8C-B9E0-C75F5017E12D}" type="slidenum">
              <a:rPr lang="en-US" smtClean="0"/>
              <a:t>22</a:t>
            </a:fld>
            <a:endParaRPr lang="en-US" dirty="0"/>
          </a:p>
        </p:txBody>
      </p:sp>
    </p:spTree>
    <p:extLst>
      <p:ext uri="{BB962C8B-B14F-4D97-AF65-F5344CB8AC3E}">
        <p14:creationId xmlns:p14="http://schemas.microsoft.com/office/powerpoint/2010/main" val="1286044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E47F8-3455-4D8C-B9E0-C75F5017E12D}" type="slidenum">
              <a:rPr lang="en-US" smtClean="0"/>
              <a:t>24</a:t>
            </a:fld>
            <a:endParaRPr lang="en-US" dirty="0"/>
          </a:p>
        </p:txBody>
      </p:sp>
    </p:spTree>
    <p:extLst>
      <p:ext uri="{BB962C8B-B14F-4D97-AF65-F5344CB8AC3E}">
        <p14:creationId xmlns:p14="http://schemas.microsoft.com/office/powerpoint/2010/main" val="191084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E47F8-3455-4D8C-B9E0-C75F5017E12D}" type="slidenum">
              <a:rPr lang="en-US" smtClean="0"/>
              <a:t>3</a:t>
            </a:fld>
            <a:endParaRPr lang="en-US" dirty="0"/>
          </a:p>
        </p:txBody>
      </p:sp>
    </p:spTree>
    <p:extLst>
      <p:ext uri="{BB962C8B-B14F-4D97-AF65-F5344CB8AC3E}">
        <p14:creationId xmlns:p14="http://schemas.microsoft.com/office/powerpoint/2010/main" val="2729425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E47F8-3455-4D8C-B9E0-C75F5017E12D}" type="slidenum">
              <a:rPr lang="en-US" smtClean="0"/>
              <a:t>4</a:t>
            </a:fld>
            <a:endParaRPr lang="en-US" dirty="0"/>
          </a:p>
        </p:txBody>
      </p:sp>
    </p:spTree>
    <p:extLst>
      <p:ext uri="{BB962C8B-B14F-4D97-AF65-F5344CB8AC3E}">
        <p14:creationId xmlns:p14="http://schemas.microsoft.com/office/powerpoint/2010/main" val="413176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819EE-FD73-8620-3ECA-4CDBF997B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F70D6-80C2-73A7-81B2-D0DEC5E79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9B4535-4784-5AF2-0DB4-1E8BC3C9E7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15E4EC-DF0C-7E42-6CC4-91740411FED7}"/>
              </a:ext>
            </a:extLst>
          </p:cNvPr>
          <p:cNvSpPr>
            <a:spLocks noGrp="1"/>
          </p:cNvSpPr>
          <p:nvPr>
            <p:ph type="sldNum" sz="quarter" idx="5"/>
          </p:nvPr>
        </p:nvSpPr>
        <p:spPr/>
        <p:txBody>
          <a:bodyPr/>
          <a:lstStyle/>
          <a:p>
            <a:fld id="{74BE47F8-3455-4D8C-B9E0-C75F5017E12D}" type="slidenum">
              <a:rPr lang="en-US" smtClean="0"/>
              <a:t>5</a:t>
            </a:fld>
            <a:endParaRPr lang="en-US" dirty="0"/>
          </a:p>
        </p:txBody>
      </p:sp>
    </p:spTree>
    <p:extLst>
      <p:ext uri="{BB962C8B-B14F-4D97-AF65-F5344CB8AC3E}">
        <p14:creationId xmlns:p14="http://schemas.microsoft.com/office/powerpoint/2010/main" val="232921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E47F8-3455-4D8C-B9E0-C75F5017E12D}" type="slidenum">
              <a:rPr lang="en-US" smtClean="0"/>
              <a:t>6</a:t>
            </a:fld>
            <a:endParaRPr lang="en-US" dirty="0"/>
          </a:p>
        </p:txBody>
      </p:sp>
    </p:spTree>
    <p:extLst>
      <p:ext uri="{BB962C8B-B14F-4D97-AF65-F5344CB8AC3E}">
        <p14:creationId xmlns:p14="http://schemas.microsoft.com/office/powerpoint/2010/main" val="341839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E47F8-3455-4D8C-B9E0-C75F5017E12D}" type="slidenum">
              <a:rPr lang="en-US" smtClean="0"/>
              <a:t>7</a:t>
            </a:fld>
            <a:endParaRPr lang="en-US" dirty="0"/>
          </a:p>
        </p:txBody>
      </p:sp>
    </p:spTree>
    <p:extLst>
      <p:ext uri="{BB962C8B-B14F-4D97-AF65-F5344CB8AC3E}">
        <p14:creationId xmlns:p14="http://schemas.microsoft.com/office/powerpoint/2010/main" val="3604196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E47F8-3455-4D8C-B9E0-C75F5017E12D}" type="slidenum">
              <a:rPr lang="en-US" smtClean="0"/>
              <a:t>9</a:t>
            </a:fld>
            <a:endParaRPr lang="en-US" dirty="0"/>
          </a:p>
        </p:txBody>
      </p:sp>
    </p:spTree>
    <p:extLst>
      <p:ext uri="{BB962C8B-B14F-4D97-AF65-F5344CB8AC3E}">
        <p14:creationId xmlns:p14="http://schemas.microsoft.com/office/powerpoint/2010/main" val="237430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3D9B7-93A7-9229-DB9A-2A3F9D167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1DC6C-041C-3A94-9C3E-7938F2359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CBF5F-5F4A-76CE-D14F-ADD460B3A2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79DB4E-1DF5-3626-D3B4-10D1484F658B}"/>
              </a:ext>
            </a:extLst>
          </p:cNvPr>
          <p:cNvSpPr>
            <a:spLocks noGrp="1"/>
          </p:cNvSpPr>
          <p:nvPr>
            <p:ph type="sldNum" sz="quarter" idx="5"/>
          </p:nvPr>
        </p:nvSpPr>
        <p:spPr/>
        <p:txBody>
          <a:bodyPr/>
          <a:lstStyle/>
          <a:p>
            <a:fld id="{74BE47F8-3455-4D8C-B9E0-C75F5017E12D}" type="slidenum">
              <a:rPr lang="en-US" smtClean="0"/>
              <a:t>11</a:t>
            </a:fld>
            <a:endParaRPr lang="en-US" dirty="0"/>
          </a:p>
        </p:txBody>
      </p:sp>
    </p:spTree>
    <p:extLst>
      <p:ext uri="{BB962C8B-B14F-4D97-AF65-F5344CB8AC3E}">
        <p14:creationId xmlns:p14="http://schemas.microsoft.com/office/powerpoint/2010/main" val="316010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94B39-D1FB-66B9-4199-647854EE9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50CC9-A7B6-E08B-7308-B623E3BB4E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DCDF9-A42D-E942-9BAA-8F391E4722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7B328A-D8F9-FB70-F489-BF7880268F99}"/>
              </a:ext>
            </a:extLst>
          </p:cNvPr>
          <p:cNvSpPr>
            <a:spLocks noGrp="1"/>
          </p:cNvSpPr>
          <p:nvPr>
            <p:ph type="sldNum" sz="quarter" idx="5"/>
          </p:nvPr>
        </p:nvSpPr>
        <p:spPr/>
        <p:txBody>
          <a:bodyPr/>
          <a:lstStyle/>
          <a:p>
            <a:fld id="{74BE47F8-3455-4D8C-B9E0-C75F5017E12D}" type="slidenum">
              <a:rPr lang="en-US" smtClean="0"/>
              <a:t>12</a:t>
            </a:fld>
            <a:endParaRPr lang="en-US" dirty="0"/>
          </a:p>
        </p:txBody>
      </p:sp>
    </p:spTree>
    <p:extLst>
      <p:ext uri="{BB962C8B-B14F-4D97-AF65-F5344CB8AC3E}">
        <p14:creationId xmlns:p14="http://schemas.microsoft.com/office/powerpoint/2010/main" val="185343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129DAAD1-DCC8-4986-ABC6-E5C7F40BAF74}" type="datetime1">
              <a:rPr lang="en-US" smtClean="0"/>
              <a:t>1/5/2026</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04136-8312-4616-9D8B-8217A16E872A}"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1003B7D0-9026-43E0-BB72-296DFF463416}" type="datetime1">
              <a:rPr lang="en-US" smtClean="0"/>
              <a:t>1/5/2026</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09955"/>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1539433"/>
            <a:ext cx="11029615" cy="4435917"/>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62EB29EC-452B-411D-BB95-55074DC2997B}" type="datetime1">
              <a:rPr lang="en-US" smtClean="0"/>
              <a:t>1/5/2026</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04E83301-EA85-4833-AC88-201BDBC4DFDA}" type="datetime1">
              <a:rPr lang="en-US" smtClean="0"/>
              <a:t>1/5/2026</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8F49CD-F5BA-445F-9E73-B8FBCCADC9E4}" type="datetime1">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AB9F2-6600-44D8-A39E-9C8A1D247AE4}" type="datetime1">
              <a:rPr lang="en-US" smtClean="0"/>
              <a:t>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99458-CD5E-4469-899A-81E77DE4C8A2}" type="datetime1">
              <a:rPr lang="en-US" smtClean="0"/>
              <a:t>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678CE-E1B9-46A2-9F0A-B08F8FD335D6}" type="datetime1">
              <a:rPr lang="en-US" smtClean="0"/>
              <a:t>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4EF5B52A-164C-491C-82EC-0311110E63BC}" type="datetime1">
              <a:rPr lang="en-US" smtClean="0"/>
              <a:t>1/5/2026</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DDD167-4E9B-496D-A1B4-EC3F4B87A8D0}" type="datetime1">
              <a:rPr lang="en-US" smtClean="0"/>
              <a:t>1/5/2026</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75444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1713053"/>
            <a:ext cx="11029616" cy="460672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2537ACC9-04C3-44FE-8193-E17ECA2F4901}" type="datetime1">
              <a:rPr lang="en-US" smtClean="0"/>
              <a:t>1/5/2026</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241830" y="2371968"/>
            <a:ext cx="7622510" cy="1688178"/>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000" dirty="0"/>
              <a:t>Sales Tax on Digital Products</a:t>
            </a:r>
            <a:br>
              <a:rPr lang="en-US" sz="4000" dirty="0"/>
            </a:br>
            <a:r>
              <a:rPr lang="en-US" sz="4000" dirty="0"/>
              <a:t>Work Group Meeting</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366260" y="4235669"/>
            <a:ext cx="6858787" cy="1627921"/>
          </a:xfrm>
        </p:spPr>
        <p:txBody>
          <a:bodyPr>
            <a:noAutofit/>
          </a:bodyPr>
          <a:lstStyle/>
          <a:p>
            <a:pPr>
              <a:spcAft>
                <a:spcPts val="0"/>
              </a:spcAft>
            </a:pPr>
            <a:r>
              <a:rPr lang="en-US" sz="2000" dirty="0"/>
              <a:t>January 8, 2026</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2"/>
          <a:stretch>
            <a:fillRect/>
          </a:stretch>
        </p:blipFill>
        <p:spPr>
          <a:xfrm>
            <a:off x="830031" y="2960077"/>
            <a:ext cx="3053422" cy="1541978"/>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F48994-C653-F764-D99E-23C7594455BB}"/>
              </a:ext>
            </a:extLst>
          </p:cNvPr>
          <p:cNvSpPr>
            <a:spLocks noGrp="1"/>
          </p:cNvSpPr>
          <p:nvPr>
            <p:ph type="title"/>
          </p:nvPr>
        </p:nvSpPr>
        <p:spPr>
          <a:xfrm>
            <a:off x="581193" y="702156"/>
            <a:ext cx="4076153" cy="5156642"/>
          </a:xfrm>
        </p:spPr>
        <p:txBody>
          <a:bodyPr anchor="ctr">
            <a:normAutofit/>
          </a:bodyPr>
          <a:lstStyle/>
          <a:p>
            <a:r>
              <a:rPr lang="en-US">
                <a:solidFill>
                  <a:schemeClr val="tx2"/>
                </a:solidFill>
              </a:rPr>
              <a:t>Considerations for policy-makers</a:t>
            </a:r>
          </a:p>
        </p:txBody>
      </p:sp>
      <p:sp>
        <p:nvSpPr>
          <p:cNvPr id="24" name="Rectangle 23">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FAB83D0-2B82-9B15-8D3B-60E2CFFADE7A}"/>
              </a:ext>
            </a:extLst>
          </p:cNvPr>
          <p:cNvSpPr>
            <a:spLocks noGrp="1"/>
          </p:cNvSpPr>
          <p:nvPr>
            <p:ph idx="1"/>
          </p:nvPr>
        </p:nvSpPr>
        <p:spPr>
          <a:xfrm>
            <a:off x="4776743" y="702156"/>
            <a:ext cx="6484091" cy="5952644"/>
          </a:xfrm>
        </p:spPr>
        <p:txBody>
          <a:bodyPr>
            <a:normAutofit/>
          </a:bodyPr>
          <a:lstStyle/>
          <a:p>
            <a:pPr>
              <a:spcBef>
                <a:spcPts val="1800"/>
              </a:spcBef>
            </a:pPr>
            <a:r>
              <a:rPr lang="en-US" sz="2400" b="1" dirty="0"/>
              <a:t>Effect of Specific Digital Product Definitions –</a:t>
            </a:r>
            <a:br>
              <a:rPr lang="en-US" sz="2400" b="1" dirty="0"/>
            </a:br>
            <a:r>
              <a:rPr lang="en-US" sz="2000" dirty="0"/>
              <a:t>Do specific definitions effectively address all exemption-related issues?</a:t>
            </a:r>
          </a:p>
          <a:p>
            <a:pPr>
              <a:spcBef>
                <a:spcPts val="1800"/>
              </a:spcBef>
            </a:pPr>
            <a:r>
              <a:rPr lang="en-US" sz="2400" b="1" dirty="0"/>
              <a:t>Effect of Broad B2B Exemption – </a:t>
            </a:r>
            <a:br>
              <a:rPr lang="en-US" sz="2400" dirty="0"/>
            </a:br>
            <a:r>
              <a:rPr lang="en-US" sz="2000" dirty="0"/>
              <a:t>Does the broad B2B exemption address all exemption-related issues?</a:t>
            </a:r>
          </a:p>
          <a:p>
            <a:pPr>
              <a:spcBef>
                <a:spcPts val="1800"/>
              </a:spcBef>
            </a:pPr>
            <a:r>
              <a:rPr lang="en-US" sz="2400" b="1" dirty="0"/>
              <a:t>Other Policy Choices – </a:t>
            </a:r>
            <a:br>
              <a:rPr lang="en-US" sz="2400" b="1" dirty="0"/>
            </a:br>
            <a:r>
              <a:rPr lang="en-US" sz="2000" dirty="0"/>
              <a:t>How important are parity and simplicity?</a:t>
            </a:r>
          </a:p>
          <a:p>
            <a:pPr>
              <a:spcBef>
                <a:spcPts val="1800"/>
              </a:spcBef>
            </a:pPr>
            <a:r>
              <a:rPr lang="en-US" sz="2400" b="1" dirty="0"/>
              <a:t>Particular Digital Issues – </a:t>
            </a:r>
            <a:br>
              <a:rPr lang="en-US" sz="2400" b="1" dirty="0"/>
            </a:br>
            <a:r>
              <a:rPr lang="en-US" sz="2000" dirty="0"/>
              <a:t>How difficult will line-drawing be with digital products?</a:t>
            </a:r>
          </a:p>
          <a:p>
            <a:pPr marL="0" indent="0">
              <a:buNone/>
            </a:pPr>
            <a:endParaRPr lang="en-US" dirty="0"/>
          </a:p>
        </p:txBody>
      </p:sp>
      <p:sp>
        <p:nvSpPr>
          <p:cNvPr id="4" name="Slide Number Placeholder 3">
            <a:extLst>
              <a:ext uri="{FF2B5EF4-FFF2-40B4-BE49-F238E27FC236}">
                <a16:creationId xmlns:a16="http://schemas.microsoft.com/office/drawing/2014/main" id="{4C489CD5-E9AA-8D3D-CAEC-803641902441}"/>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10</a:t>
            </a:fld>
            <a:endParaRPr lang="en-US"/>
          </a:p>
        </p:txBody>
      </p:sp>
    </p:spTree>
    <p:extLst>
      <p:ext uri="{BB962C8B-B14F-4D97-AF65-F5344CB8AC3E}">
        <p14:creationId xmlns:p14="http://schemas.microsoft.com/office/powerpoint/2010/main" val="422728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A490AC-450B-E1F8-AF0D-466538DCA72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9C3534A-66BB-CD62-8D02-099DB79B2C2C}"/>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Exclusions and Exemptions – proposed outline </a:t>
            </a:r>
          </a:p>
        </p:txBody>
      </p:sp>
      <p:sp>
        <p:nvSpPr>
          <p:cNvPr id="3" name="Content Placeholder 2">
            <a:extLst>
              <a:ext uri="{FF2B5EF4-FFF2-40B4-BE49-F238E27FC236}">
                <a16:creationId xmlns:a16="http://schemas.microsoft.com/office/drawing/2014/main" id="{D2BD828C-BF16-D5EA-67A5-8E38B914946A}"/>
              </a:ext>
            </a:extLst>
          </p:cNvPr>
          <p:cNvSpPr>
            <a:spLocks noGrp="1"/>
          </p:cNvSpPr>
          <p:nvPr>
            <p:ph idx="1"/>
          </p:nvPr>
        </p:nvSpPr>
        <p:spPr>
          <a:xfrm>
            <a:off x="4241830" y="597643"/>
            <a:ext cx="7503635" cy="5803157"/>
          </a:xfrm>
        </p:spPr>
        <p:txBody>
          <a:bodyPr>
            <a:normAutofit/>
          </a:bodyPr>
          <a:lstStyle/>
          <a:p>
            <a:pPr marL="324000" lvl="1" indent="0">
              <a:buNone/>
            </a:pPr>
            <a:r>
              <a:rPr lang="en-US" sz="2800" b="1" dirty="0"/>
              <a:t>III. </a:t>
            </a:r>
            <a:r>
              <a:rPr lang="en-US" sz="2800" b="1" u="sng" dirty="0"/>
              <a:t>Specific Exclusions and Exemptions – Common Criteria</a:t>
            </a:r>
            <a:endParaRPr lang="en-US" sz="2800" dirty="0"/>
          </a:p>
          <a:p>
            <a:pPr marL="1108350" lvl="2" indent="-514350">
              <a:buAutoNum type="alphaUcPeriod"/>
            </a:pPr>
            <a:r>
              <a:rPr lang="en-US" sz="2400" dirty="0"/>
              <a:t>Value (fees, interest, etc.) not included in the taxable price.</a:t>
            </a:r>
          </a:p>
          <a:p>
            <a:pPr marL="1108350" lvl="2" indent="-514350">
              <a:buAutoNum type="alphaUcPeriod"/>
            </a:pPr>
            <a:r>
              <a:rPr lang="en-US" sz="2400" dirty="0"/>
              <a:t>Most common criteria: </a:t>
            </a:r>
          </a:p>
          <a:p>
            <a:pPr marL="1450350" lvl="3" indent="-514350">
              <a:buFont typeface="+mj-lt"/>
              <a:buAutoNum type="arabicPeriod"/>
            </a:pPr>
            <a:r>
              <a:rPr lang="en-US" sz="2000" dirty="0">
                <a:highlight>
                  <a:srgbClr val="FFFF00"/>
                </a:highlight>
              </a:rPr>
              <a:t>Definition of the item </a:t>
            </a:r>
            <a:r>
              <a:rPr lang="en-US" sz="2000" dirty="0"/>
              <a:t>(e.g., food, clothing, prescriptions, etc.)</a:t>
            </a:r>
          </a:p>
          <a:p>
            <a:pPr marL="1450350" lvl="3" indent="-514350">
              <a:buFont typeface="+mj-lt"/>
              <a:buAutoNum type="arabicPeriod"/>
            </a:pPr>
            <a:r>
              <a:rPr lang="en-US" sz="2000" dirty="0">
                <a:highlight>
                  <a:srgbClr val="FFFF00"/>
                </a:highlight>
              </a:rPr>
              <a:t>Identity of the seller or the buyer </a:t>
            </a:r>
            <a:r>
              <a:rPr lang="en-US" sz="2000" dirty="0"/>
              <a:t>(e.g., government, charity, etc.)</a:t>
            </a:r>
          </a:p>
          <a:p>
            <a:pPr marL="1450350" lvl="3" indent="-514350">
              <a:buFont typeface="+mj-lt"/>
              <a:buAutoNum type="arabicPeriod"/>
            </a:pPr>
            <a:r>
              <a:rPr lang="en-US" sz="2000" dirty="0">
                <a:highlight>
                  <a:srgbClr val="FFFF00"/>
                </a:highlight>
              </a:rPr>
              <a:t>Use by the buyer </a:t>
            </a:r>
            <a:r>
              <a:rPr lang="en-US" sz="2000" dirty="0"/>
              <a:t>(e.g., resale/lease, use in certain activities, etc.) </a:t>
            </a:r>
          </a:p>
          <a:p>
            <a:pPr marL="1108350" lvl="2" indent="-514350">
              <a:buAutoNum type="alphaUcPeriod"/>
            </a:pPr>
            <a:r>
              <a:rPr lang="en-US" sz="2400" dirty="0">
                <a:highlight>
                  <a:srgbClr val="FFFF00"/>
                </a:highlight>
              </a:rPr>
              <a:t>Multiple criteria</a:t>
            </a:r>
            <a:endParaRPr lang="en-US" dirty="0">
              <a:highlight>
                <a:srgbClr val="FFFF00"/>
              </a:highlight>
            </a:endParaRPr>
          </a:p>
        </p:txBody>
      </p:sp>
      <p:sp>
        <p:nvSpPr>
          <p:cNvPr id="4" name="Slide Number Placeholder 3">
            <a:extLst>
              <a:ext uri="{FF2B5EF4-FFF2-40B4-BE49-F238E27FC236}">
                <a16:creationId xmlns:a16="http://schemas.microsoft.com/office/drawing/2014/main" id="{67492732-B751-AD36-EAC8-9A79F3F33495}"/>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11</a:t>
            </a:fld>
            <a:endParaRPr lang="en-US"/>
          </a:p>
        </p:txBody>
      </p:sp>
    </p:spTree>
    <p:extLst>
      <p:ext uri="{BB962C8B-B14F-4D97-AF65-F5344CB8AC3E}">
        <p14:creationId xmlns:p14="http://schemas.microsoft.com/office/powerpoint/2010/main" val="4023726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A409FC-C094-E6F0-5EBC-B296743A8BE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E97FCC1-083A-AC49-DBF5-F27628C984AC}"/>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Exclusions and Exemptions – proposed outline </a:t>
            </a:r>
          </a:p>
        </p:txBody>
      </p:sp>
      <p:sp>
        <p:nvSpPr>
          <p:cNvPr id="3" name="Content Placeholder 2">
            <a:extLst>
              <a:ext uri="{FF2B5EF4-FFF2-40B4-BE49-F238E27FC236}">
                <a16:creationId xmlns:a16="http://schemas.microsoft.com/office/drawing/2014/main" id="{8F2BB116-2E57-560C-4076-10D3072585D9}"/>
              </a:ext>
            </a:extLst>
          </p:cNvPr>
          <p:cNvSpPr>
            <a:spLocks noGrp="1"/>
          </p:cNvSpPr>
          <p:nvPr>
            <p:ph idx="1"/>
          </p:nvPr>
        </p:nvSpPr>
        <p:spPr>
          <a:xfrm>
            <a:off x="4241830" y="597643"/>
            <a:ext cx="7503635" cy="5822714"/>
          </a:xfrm>
        </p:spPr>
        <p:txBody>
          <a:bodyPr>
            <a:normAutofit/>
          </a:bodyPr>
          <a:lstStyle/>
          <a:p>
            <a:pPr marL="324000" lvl="1" indent="0">
              <a:buNone/>
            </a:pPr>
            <a:r>
              <a:rPr lang="en-US" sz="3200" b="1" dirty="0">
                <a:solidFill>
                  <a:schemeClr val="tx2">
                    <a:lumMod val="50000"/>
                    <a:lumOff val="50000"/>
                  </a:schemeClr>
                </a:solidFill>
              </a:rPr>
              <a:t>III. </a:t>
            </a:r>
            <a:r>
              <a:rPr lang="en-US" sz="3200" b="1" u="sng" dirty="0">
                <a:solidFill>
                  <a:schemeClr val="tx2">
                    <a:lumMod val="50000"/>
                    <a:lumOff val="50000"/>
                  </a:schemeClr>
                </a:solidFill>
              </a:rPr>
              <a:t>Exclusions and Exemptions – Application of Common Criteria</a:t>
            </a:r>
            <a:endParaRPr lang="en-US" sz="3200" dirty="0">
              <a:solidFill>
                <a:schemeClr val="tx2">
                  <a:lumMod val="50000"/>
                  <a:lumOff val="50000"/>
                </a:schemeClr>
              </a:solidFill>
            </a:endParaRPr>
          </a:p>
          <a:p>
            <a:pPr marL="1108350" lvl="2" indent="-514350">
              <a:buAutoNum type="alphaUcPeriod"/>
            </a:pPr>
            <a:r>
              <a:rPr lang="en-US" sz="2800" dirty="0"/>
              <a:t>Value (fees, interest, etc.) not included in the taxable price.</a:t>
            </a:r>
          </a:p>
          <a:p>
            <a:pPr marL="1296000" lvl="4" indent="0">
              <a:buNone/>
            </a:pPr>
            <a:r>
              <a:rPr lang="en-US" sz="2400" dirty="0"/>
              <a:t>It appears the same exclusion /exemptions that generally apply to sales would also apply to sales of digital products.</a:t>
            </a:r>
          </a:p>
          <a:p>
            <a:pPr marL="1296000" lvl="4" indent="0">
              <a:buNone/>
            </a:pPr>
            <a:endParaRPr lang="en-US" sz="2400" dirty="0"/>
          </a:p>
        </p:txBody>
      </p:sp>
      <p:sp>
        <p:nvSpPr>
          <p:cNvPr id="4" name="Slide Number Placeholder 3">
            <a:extLst>
              <a:ext uri="{FF2B5EF4-FFF2-40B4-BE49-F238E27FC236}">
                <a16:creationId xmlns:a16="http://schemas.microsoft.com/office/drawing/2014/main" id="{CDDD55DD-A27F-8972-D97E-CDD8896D61E7}"/>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12</a:t>
            </a:fld>
            <a:endParaRPr lang="en-US"/>
          </a:p>
        </p:txBody>
      </p:sp>
    </p:spTree>
    <p:extLst>
      <p:ext uri="{BB962C8B-B14F-4D97-AF65-F5344CB8AC3E}">
        <p14:creationId xmlns:p14="http://schemas.microsoft.com/office/powerpoint/2010/main" val="349174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A0650F-C148-419D-D197-9CA372111819}"/>
              </a:ext>
            </a:extLst>
          </p:cNvPr>
          <p:cNvSpPr>
            <a:spLocks noGrp="1"/>
          </p:cNvSpPr>
          <p:nvPr>
            <p:ph type="title"/>
          </p:nvPr>
        </p:nvSpPr>
        <p:spPr>
          <a:xfrm>
            <a:off x="446533" y="702156"/>
            <a:ext cx="4210813" cy="5156642"/>
          </a:xfrm>
        </p:spPr>
        <p:txBody>
          <a:bodyPr anchor="ctr">
            <a:normAutofit/>
          </a:bodyPr>
          <a:lstStyle/>
          <a:p>
            <a:r>
              <a:rPr lang="en-US" dirty="0">
                <a:solidFill>
                  <a:schemeClr val="tx2"/>
                </a:solidFill>
              </a:rPr>
              <a:t>Examples – </a:t>
            </a:r>
            <a:br>
              <a:rPr lang="en-US" dirty="0">
                <a:solidFill>
                  <a:schemeClr val="tx2"/>
                </a:solidFill>
              </a:rPr>
            </a:br>
            <a:r>
              <a:rPr lang="en-US" dirty="0">
                <a:solidFill>
                  <a:schemeClr val="tx2"/>
                </a:solidFill>
                <a:highlight>
                  <a:srgbClr val="FFFF00"/>
                </a:highlight>
              </a:rPr>
              <a:t>Exemption based on Definition of Item</a:t>
            </a:r>
          </a:p>
        </p:txBody>
      </p:sp>
      <p:sp>
        <p:nvSpPr>
          <p:cNvPr id="11" name="Rectangle 10">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B98EB7D-502F-4FE3-37BC-817401C47165}"/>
              </a:ext>
            </a:extLst>
          </p:cNvPr>
          <p:cNvSpPr>
            <a:spLocks noGrp="1"/>
          </p:cNvSpPr>
          <p:nvPr>
            <p:ph idx="1"/>
          </p:nvPr>
        </p:nvSpPr>
        <p:spPr>
          <a:xfrm>
            <a:off x="4776743" y="702156"/>
            <a:ext cx="6484091" cy="5156643"/>
          </a:xfrm>
        </p:spPr>
        <p:txBody>
          <a:bodyPr>
            <a:normAutofit/>
          </a:bodyPr>
          <a:lstStyle/>
          <a:p>
            <a:r>
              <a:rPr lang="en-US" sz="3200" dirty="0"/>
              <a:t>Food</a:t>
            </a:r>
          </a:p>
          <a:p>
            <a:r>
              <a:rPr lang="en-US" sz="3200" dirty="0"/>
              <a:t>Fuel</a:t>
            </a:r>
          </a:p>
          <a:p>
            <a:r>
              <a:rPr lang="en-US" sz="3200" dirty="0"/>
              <a:t>Items subject to other excise taxes (e.g., vehicles)</a:t>
            </a:r>
          </a:p>
          <a:p>
            <a:r>
              <a:rPr lang="en-US" sz="3200" dirty="0"/>
              <a:t>Real property</a:t>
            </a:r>
          </a:p>
          <a:p>
            <a:pPr marL="0" indent="0">
              <a:buNone/>
            </a:pPr>
            <a:endParaRPr lang="en-US" dirty="0"/>
          </a:p>
        </p:txBody>
      </p:sp>
      <p:sp>
        <p:nvSpPr>
          <p:cNvPr id="4" name="Slide Number Placeholder 3">
            <a:extLst>
              <a:ext uri="{FF2B5EF4-FFF2-40B4-BE49-F238E27FC236}">
                <a16:creationId xmlns:a16="http://schemas.microsoft.com/office/drawing/2014/main" id="{F6140A02-A16B-BB43-832B-E368E3011067}"/>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13</a:t>
            </a:fld>
            <a:endParaRPr lang="en-US"/>
          </a:p>
        </p:txBody>
      </p:sp>
    </p:spTree>
    <p:extLst>
      <p:ext uri="{BB962C8B-B14F-4D97-AF65-F5344CB8AC3E}">
        <p14:creationId xmlns:p14="http://schemas.microsoft.com/office/powerpoint/2010/main" val="242587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6149F4-97A6-B6E4-4016-7095F351CC0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D94B994-BC21-FF8F-EC84-8261B5EAE1D2}"/>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Exclusions and Exemptions – proposed outline </a:t>
            </a:r>
          </a:p>
        </p:txBody>
      </p:sp>
      <p:sp>
        <p:nvSpPr>
          <p:cNvPr id="3" name="Content Placeholder 2">
            <a:extLst>
              <a:ext uri="{FF2B5EF4-FFF2-40B4-BE49-F238E27FC236}">
                <a16:creationId xmlns:a16="http://schemas.microsoft.com/office/drawing/2014/main" id="{5841AF85-87B1-1FF6-AD5F-D926B8FDF016}"/>
              </a:ext>
            </a:extLst>
          </p:cNvPr>
          <p:cNvSpPr>
            <a:spLocks noGrp="1"/>
          </p:cNvSpPr>
          <p:nvPr>
            <p:ph idx="1"/>
          </p:nvPr>
        </p:nvSpPr>
        <p:spPr>
          <a:xfrm>
            <a:off x="4241830" y="597643"/>
            <a:ext cx="7503636" cy="5757309"/>
          </a:xfrm>
        </p:spPr>
        <p:txBody>
          <a:bodyPr>
            <a:normAutofit fontScale="92500" lnSpcReduction="10000"/>
          </a:bodyPr>
          <a:lstStyle/>
          <a:p>
            <a:pPr marL="324000" lvl="1" indent="0">
              <a:spcBef>
                <a:spcPts val="1200"/>
              </a:spcBef>
              <a:buNone/>
            </a:pPr>
            <a:r>
              <a:rPr lang="en-US" dirty="0"/>
              <a:t>B. </a:t>
            </a:r>
            <a:r>
              <a:rPr lang="en-US" sz="2800" b="1" dirty="0"/>
              <a:t>Common Single Criteria – </a:t>
            </a:r>
          </a:p>
          <a:p>
            <a:pPr marL="594000" lvl="2" indent="0">
              <a:spcBef>
                <a:spcPts val="1200"/>
              </a:spcBef>
              <a:buNone/>
            </a:pPr>
            <a:r>
              <a:rPr lang="en-US" sz="2400" b="1" dirty="0"/>
              <a:t>1. Based on </a:t>
            </a:r>
            <a:r>
              <a:rPr lang="en-US" sz="2400" b="1" dirty="0">
                <a:highlight>
                  <a:srgbClr val="FFFF00"/>
                </a:highlight>
              </a:rPr>
              <a:t>Definition of Item</a:t>
            </a:r>
          </a:p>
          <a:p>
            <a:pPr lvl="2">
              <a:spcBef>
                <a:spcPts val="1200"/>
              </a:spcBef>
            </a:pPr>
            <a:r>
              <a:rPr lang="en-US" sz="2400" u="sng" dirty="0"/>
              <a:t>Effect of Specific Digital Product Definitions</a:t>
            </a:r>
            <a:r>
              <a:rPr lang="en-US" sz="2400" dirty="0"/>
              <a:t> –</a:t>
            </a:r>
            <a:br>
              <a:rPr lang="en-US" sz="2400" dirty="0"/>
            </a:br>
            <a:r>
              <a:rPr lang="en-US" sz="2200" dirty="0">
                <a:highlight>
                  <a:srgbClr val="FFFF00"/>
                </a:highlight>
              </a:rPr>
              <a:t>Incomplete</a:t>
            </a:r>
            <a:r>
              <a:rPr lang="en-US" sz="2200" dirty="0"/>
              <a:t>, given that common exemptions may apply criteria not found in the definition itself or may apply only to tangible goods and not digital equivalents. </a:t>
            </a:r>
            <a:endParaRPr lang="en-US" sz="2600" dirty="0"/>
          </a:p>
          <a:p>
            <a:pPr lvl="2">
              <a:spcBef>
                <a:spcPts val="1200"/>
              </a:spcBef>
            </a:pPr>
            <a:r>
              <a:rPr lang="en-US" sz="2400" u="sng" dirty="0"/>
              <a:t>Effect of Broad B2B Exemption</a:t>
            </a:r>
            <a:r>
              <a:rPr lang="en-US" sz="2400" dirty="0"/>
              <a:t> – </a:t>
            </a:r>
            <a:br>
              <a:rPr lang="en-US" sz="2400" dirty="0"/>
            </a:br>
            <a:r>
              <a:rPr lang="en-US" sz="2200" dirty="0">
                <a:highlight>
                  <a:srgbClr val="FFFF00"/>
                </a:highlight>
              </a:rPr>
              <a:t>Incomplete</a:t>
            </a:r>
            <a:r>
              <a:rPr lang="en-US" sz="2200" dirty="0"/>
              <a:t>, given that common exemptions apply to items that are not business inputs.</a:t>
            </a:r>
          </a:p>
          <a:p>
            <a:pPr lvl="2">
              <a:spcBef>
                <a:spcPts val="1200"/>
              </a:spcBef>
            </a:pPr>
            <a:r>
              <a:rPr lang="en-US" sz="2400" u="sng" dirty="0"/>
              <a:t>Other Policy Choices</a:t>
            </a:r>
            <a:r>
              <a:rPr lang="en-US" sz="2400" dirty="0"/>
              <a:t> – </a:t>
            </a:r>
            <a:br>
              <a:rPr lang="en-US" sz="2400" dirty="0"/>
            </a:br>
            <a:r>
              <a:rPr lang="en-US" sz="2200" dirty="0"/>
              <a:t>If the digital item is a substitute or equivalent to the non-digital item that is currently exempted then policymakers might include it in the exemption or create an equivalent,</a:t>
            </a:r>
          </a:p>
          <a:p>
            <a:pPr lvl="2">
              <a:spcBef>
                <a:spcPts val="1200"/>
              </a:spcBef>
            </a:pPr>
            <a:r>
              <a:rPr lang="en-US" sz="2400" u="sng" dirty="0">
                <a:highlight>
                  <a:srgbClr val="FFFF00"/>
                </a:highlight>
              </a:rPr>
              <a:t>Particular Digital Issues</a:t>
            </a:r>
            <a:r>
              <a:rPr lang="en-US" sz="2400" dirty="0">
                <a:highlight>
                  <a:srgbClr val="FFFF00"/>
                </a:highlight>
              </a:rPr>
              <a:t> – </a:t>
            </a:r>
            <a:br>
              <a:rPr lang="en-US" sz="2400" dirty="0">
                <a:highlight>
                  <a:srgbClr val="FFFF00"/>
                </a:highlight>
              </a:rPr>
            </a:br>
            <a:r>
              <a:rPr lang="en-US" sz="2200" dirty="0">
                <a:highlight>
                  <a:srgbClr val="FFFF00"/>
                </a:highlight>
              </a:rPr>
              <a:t>Equivalency may be difficult to determine in some cases.</a:t>
            </a:r>
            <a:endParaRPr lang="en-US" sz="2400" dirty="0">
              <a:highlight>
                <a:srgbClr val="FFFF00"/>
              </a:highlight>
            </a:endParaRPr>
          </a:p>
        </p:txBody>
      </p:sp>
      <p:sp>
        <p:nvSpPr>
          <p:cNvPr id="4" name="Slide Number Placeholder 3">
            <a:extLst>
              <a:ext uri="{FF2B5EF4-FFF2-40B4-BE49-F238E27FC236}">
                <a16:creationId xmlns:a16="http://schemas.microsoft.com/office/drawing/2014/main" id="{60847D05-93C8-70D5-6DFD-0C238345BE97}"/>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14</a:t>
            </a:fld>
            <a:endParaRPr lang="en-US"/>
          </a:p>
        </p:txBody>
      </p:sp>
    </p:spTree>
    <p:extLst>
      <p:ext uri="{BB962C8B-B14F-4D97-AF65-F5344CB8AC3E}">
        <p14:creationId xmlns:p14="http://schemas.microsoft.com/office/powerpoint/2010/main" val="301632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964E9C-822E-8108-217D-283938F0A2C9}"/>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099B33-BE5A-6B47-D5B9-179D2D3347F1}"/>
              </a:ext>
            </a:extLst>
          </p:cNvPr>
          <p:cNvSpPr>
            <a:spLocks noGrp="1"/>
          </p:cNvSpPr>
          <p:nvPr>
            <p:ph type="title"/>
          </p:nvPr>
        </p:nvSpPr>
        <p:spPr>
          <a:xfrm>
            <a:off x="446533" y="702156"/>
            <a:ext cx="4210813" cy="5156642"/>
          </a:xfrm>
        </p:spPr>
        <p:txBody>
          <a:bodyPr anchor="ctr">
            <a:normAutofit/>
          </a:bodyPr>
          <a:lstStyle/>
          <a:p>
            <a:r>
              <a:rPr lang="en-US">
                <a:solidFill>
                  <a:schemeClr val="tx2"/>
                </a:solidFill>
              </a:rPr>
              <a:t>Examples – </a:t>
            </a:r>
            <a:br>
              <a:rPr lang="en-US">
                <a:solidFill>
                  <a:schemeClr val="tx2"/>
                </a:solidFill>
              </a:rPr>
            </a:br>
            <a:r>
              <a:rPr lang="en-US">
                <a:solidFill>
                  <a:schemeClr val="tx2"/>
                </a:solidFill>
              </a:rPr>
              <a:t>Exemption based on </a:t>
            </a:r>
            <a:r>
              <a:rPr lang="en-US">
                <a:solidFill>
                  <a:schemeClr val="tx2"/>
                </a:solidFill>
                <a:highlight>
                  <a:srgbClr val="FFFF00"/>
                </a:highlight>
              </a:rPr>
              <a:t>Identity of Seller or Buyer</a:t>
            </a:r>
            <a:endParaRPr lang="en-US" dirty="0">
              <a:solidFill>
                <a:schemeClr val="tx2"/>
              </a:solidFill>
              <a:highlight>
                <a:srgbClr val="FFFF00"/>
              </a:highlight>
            </a:endParaRPr>
          </a:p>
        </p:txBody>
      </p:sp>
      <p:sp>
        <p:nvSpPr>
          <p:cNvPr id="24" name="Rectangle 23">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559130A-16C8-1C72-C97D-F2F3BA676661}"/>
              </a:ext>
            </a:extLst>
          </p:cNvPr>
          <p:cNvSpPr>
            <a:spLocks noGrp="1"/>
          </p:cNvSpPr>
          <p:nvPr>
            <p:ph idx="1"/>
          </p:nvPr>
        </p:nvSpPr>
        <p:spPr>
          <a:xfrm>
            <a:off x="4897119" y="702156"/>
            <a:ext cx="3454401" cy="5721758"/>
          </a:xfrm>
        </p:spPr>
        <p:txBody>
          <a:bodyPr>
            <a:normAutofit/>
          </a:bodyPr>
          <a:lstStyle/>
          <a:p>
            <a:pPr>
              <a:spcBef>
                <a:spcPts val="1800"/>
              </a:spcBef>
            </a:pPr>
            <a:r>
              <a:rPr lang="en-US" dirty="0"/>
              <a:t>Sales by or to government</a:t>
            </a:r>
          </a:p>
          <a:p>
            <a:pPr>
              <a:spcBef>
                <a:spcPts val="1800"/>
              </a:spcBef>
            </a:pPr>
            <a:r>
              <a:rPr lang="en-US" dirty="0"/>
              <a:t>Sales by or to charitable organizations</a:t>
            </a:r>
          </a:p>
          <a:p>
            <a:pPr>
              <a:spcBef>
                <a:spcPts val="1800"/>
              </a:spcBef>
            </a:pPr>
            <a:r>
              <a:rPr lang="en-US" dirty="0"/>
              <a:t>Isolated and occasional sales</a:t>
            </a:r>
          </a:p>
          <a:p>
            <a:pPr marL="0" indent="0">
              <a:buNone/>
            </a:pPr>
            <a:endParaRPr lang="en-US" dirty="0"/>
          </a:p>
        </p:txBody>
      </p:sp>
      <p:sp>
        <p:nvSpPr>
          <p:cNvPr id="4" name="Slide Number Placeholder 3">
            <a:extLst>
              <a:ext uri="{FF2B5EF4-FFF2-40B4-BE49-F238E27FC236}">
                <a16:creationId xmlns:a16="http://schemas.microsoft.com/office/drawing/2014/main" id="{77C7DFB8-D7B1-7F4A-FD74-6C9991523406}"/>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15</a:t>
            </a:fld>
            <a:endParaRPr lang="en-US"/>
          </a:p>
        </p:txBody>
      </p:sp>
      <p:pic>
        <p:nvPicPr>
          <p:cNvPr id="5" name="Picture 4">
            <a:extLst>
              <a:ext uri="{FF2B5EF4-FFF2-40B4-BE49-F238E27FC236}">
                <a16:creationId xmlns:a16="http://schemas.microsoft.com/office/drawing/2014/main" id="{B8547CD6-99E8-B902-923C-76A4534C11A1}"/>
              </a:ext>
            </a:extLst>
          </p:cNvPr>
          <p:cNvPicPr>
            <a:picLocks noChangeAspect="1"/>
          </p:cNvPicPr>
          <p:nvPr/>
        </p:nvPicPr>
        <p:blipFill>
          <a:blip r:embed="rId2"/>
          <a:stretch>
            <a:fillRect/>
          </a:stretch>
        </p:blipFill>
        <p:spPr>
          <a:xfrm>
            <a:off x="8193776" y="1257961"/>
            <a:ext cx="3558356" cy="3994759"/>
          </a:xfrm>
          <a:prstGeom prst="rect">
            <a:avLst/>
          </a:prstGeom>
        </p:spPr>
      </p:pic>
    </p:spTree>
    <p:extLst>
      <p:ext uri="{BB962C8B-B14F-4D97-AF65-F5344CB8AC3E}">
        <p14:creationId xmlns:p14="http://schemas.microsoft.com/office/powerpoint/2010/main" val="998713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DFF0D0-FB0F-6222-1DAF-7ACE00D02D8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256B863-5110-4CEA-6BDB-7C38ED79FD89}"/>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Exclusions and Exemptions – proposed outline </a:t>
            </a:r>
          </a:p>
        </p:txBody>
      </p:sp>
      <p:sp>
        <p:nvSpPr>
          <p:cNvPr id="3" name="Content Placeholder 2">
            <a:extLst>
              <a:ext uri="{FF2B5EF4-FFF2-40B4-BE49-F238E27FC236}">
                <a16:creationId xmlns:a16="http://schemas.microsoft.com/office/drawing/2014/main" id="{069889B1-E43D-8ADE-A32D-2DBE735AFC5A}"/>
              </a:ext>
            </a:extLst>
          </p:cNvPr>
          <p:cNvSpPr>
            <a:spLocks noGrp="1"/>
          </p:cNvSpPr>
          <p:nvPr>
            <p:ph idx="1"/>
          </p:nvPr>
        </p:nvSpPr>
        <p:spPr>
          <a:xfrm>
            <a:off x="4241830" y="597643"/>
            <a:ext cx="7503635" cy="5792922"/>
          </a:xfrm>
        </p:spPr>
        <p:txBody>
          <a:bodyPr>
            <a:normAutofit fontScale="92500" lnSpcReduction="10000"/>
          </a:bodyPr>
          <a:lstStyle/>
          <a:p>
            <a:pPr marL="324000" lvl="1" indent="0">
              <a:spcBef>
                <a:spcPts val="1200"/>
              </a:spcBef>
              <a:buNone/>
            </a:pPr>
            <a:r>
              <a:rPr lang="en-US" sz="2800" dirty="0">
                <a:solidFill>
                  <a:schemeClr val="tx2">
                    <a:lumMod val="50000"/>
                    <a:lumOff val="50000"/>
                  </a:schemeClr>
                </a:solidFill>
              </a:rPr>
              <a:t>B. </a:t>
            </a:r>
            <a:r>
              <a:rPr lang="en-US" sz="2800" b="1" dirty="0">
                <a:solidFill>
                  <a:schemeClr val="tx2">
                    <a:lumMod val="50000"/>
                    <a:lumOff val="50000"/>
                  </a:schemeClr>
                </a:solidFill>
              </a:rPr>
              <a:t>Common Single Criteria – </a:t>
            </a:r>
          </a:p>
          <a:p>
            <a:pPr marL="594000" lvl="2" indent="0">
              <a:spcBef>
                <a:spcPts val="1200"/>
              </a:spcBef>
              <a:buNone/>
            </a:pPr>
            <a:r>
              <a:rPr lang="en-US" sz="2400" b="1" dirty="0"/>
              <a:t>2. Based on </a:t>
            </a:r>
            <a:r>
              <a:rPr lang="en-US" sz="2400" b="1" dirty="0">
                <a:highlight>
                  <a:srgbClr val="FFFF00"/>
                </a:highlight>
              </a:rPr>
              <a:t>Identity of Seller or Buyer</a:t>
            </a:r>
          </a:p>
          <a:p>
            <a:pPr lvl="2">
              <a:spcBef>
                <a:spcPts val="1200"/>
              </a:spcBef>
            </a:pPr>
            <a:r>
              <a:rPr lang="en-US" sz="2400" u="sng" dirty="0"/>
              <a:t>Effect of Specific Digital Product Definitions</a:t>
            </a:r>
            <a:r>
              <a:rPr lang="en-US" sz="2400" dirty="0"/>
              <a:t> –</a:t>
            </a:r>
            <a:br>
              <a:rPr lang="en-US" sz="2400" dirty="0"/>
            </a:br>
            <a:r>
              <a:rPr lang="en-US" sz="2200" dirty="0">
                <a:highlight>
                  <a:srgbClr val="FFFF00"/>
                </a:highlight>
              </a:rPr>
              <a:t>Incomplete</a:t>
            </a:r>
            <a:r>
              <a:rPr lang="en-US" sz="2200" dirty="0"/>
              <a:t>, given that some exemptions may apply criteria not found in the definition itself. </a:t>
            </a:r>
          </a:p>
          <a:p>
            <a:pPr lvl="2">
              <a:spcBef>
                <a:spcPts val="1200"/>
              </a:spcBef>
            </a:pPr>
            <a:r>
              <a:rPr lang="en-US" sz="2400" u="sng" dirty="0"/>
              <a:t>Effect of Broad B2B Exemption</a:t>
            </a:r>
            <a:r>
              <a:rPr lang="en-US" sz="2400" dirty="0"/>
              <a:t> – </a:t>
            </a:r>
            <a:br>
              <a:rPr lang="en-US" sz="2400" dirty="0"/>
            </a:br>
            <a:r>
              <a:rPr lang="en-US" sz="2200" dirty="0">
                <a:highlight>
                  <a:srgbClr val="FFFF00"/>
                </a:highlight>
              </a:rPr>
              <a:t>Incomplete</a:t>
            </a:r>
            <a:r>
              <a:rPr lang="en-US" sz="2200" dirty="0"/>
              <a:t>, given that some exemptions apply to items based solely on the identity of the seller or based on the identity of non-business buyers.</a:t>
            </a:r>
          </a:p>
          <a:p>
            <a:pPr lvl="2">
              <a:spcBef>
                <a:spcPts val="1200"/>
              </a:spcBef>
            </a:pPr>
            <a:r>
              <a:rPr lang="en-US" sz="2400" u="sng" dirty="0"/>
              <a:t>Other Policy Choices</a:t>
            </a:r>
            <a:r>
              <a:rPr lang="en-US" sz="2400" dirty="0"/>
              <a:t> – </a:t>
            </a:r>
            <a:br>
              <a:rPr lang="en-US" sz="2400" dirty="0"/>
            </a:br>
            <a:r>
              <a:rPr lang="en-US" sz="2200" dirty="0"/>
              <a:t>Unless there is a reason to treat sales of digital products differently, then policy-makers might apply these exemptions to digital products. </a:t>
            </a:r>
          </a:p>
          <a:p>
            <a:pPr lvl="2"/>
            <a:r>
              <a:rPr lang="en-US" sz="2400" u="sng" dirty="0"/>
              <a:t>Particular Digital Issues</a:t>
            </a:r>
            <a:r>
              <a:rPr lang="en-US" sz="2400" dirty="0"/>
              <a:t> – </a:t>
            </a:r>
            <a:br>
              <a:rPr lang="en-US" sz="2400" dirty="0"/>
            </a:br>
            <a:r>
              <a:rPr lang="en-US" sz="2200" dirty="0"/>
              <a:t>It would appear </a:t>
            </a:r>
            <a:r>
              <a:rPr lang="en-US" sz="2200" dirty="0">
                <a:highlight>
                  <a:srgbClr val="FFFF00"/>
                </a:highlight>
              </a:rPr>
              <a:t>fairly simple </a:t>
            </a:r>
            <a:r>
              <a:rPr lang="en-US" sz="2200" dirty="0"/>
              <a:t>to address these single-criteria type exemptions.</a:t>
            </a:r>
          </a:p>
        </p:txBody>
      </p:sp>
      <p:sp>
        <p:nvSpPr>
          <p:cNvPr id="4" name="Slide Number Placeholder 3">
            <a:extLst>
              <a:ext uri="{FF2B5EF4-FFF2-40B4-BE49-F238E27FC236}">
                <a16:creationId xmlns:a16="http://schemas.microsoft.com/office/drawing/2014/main" id="{0B4E89E9-DEBD-D143-9627-0497C9830263}"/>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16</a:t>
            </a:fld>
            <a:endParaRPr lang="en-US"/>
          </a:p>
        </p:txBody>
      </p:sp>
    </p:spTree>
    <p:extLst>
      <p:ext uri="{BB962C8B-B14F-4D97-AF65-F5344CB8AC3E}">
        <p14:creationId xmlns:p14="http://schemas.microsoft.com/office/powerpoint/2010/main" val="86150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0852A9-2113-39BE-7760-91F8FA703D2D}"/>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2D71C1A-A963-5D2C-469F-E36FADF85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DC0A1-BEBD-B632-8E99-9DC57FFC9D02}"/>
              </a:ext>
            </a:extLst>
          </p:cNvPr>
          <p:cNvSpPr>
            <a:spLocks noGrp="1"/>
          </p:cNvSpPr>
          <p:nvPr>
            <p:ph type="title"/>
          </p:nvPr>
        </p:nvSpPr>
        <p:spPr>
          <a:xfrm>
            <a:off x="446533" y="702156"/>
            <a:ext cx="4210813" cy="5156642"/>
          </a:xfrm>
        </p:spPr>
        <p:txBody>
          <a:bodyPr anchor="ctr">
            <a:normAutofit/>
          </a:bodyPr>
          <a:lstStyle/>
          <a:p>
            <a:r>
              <a:rPr lang="en-US" dirty="0">
                <a:solidFill>
                  <a:schemeClr val="tx2"/>
                </a:solidFill>
              </a:rPr>
              <a:t>Examples – </a:t>
            </a:r>
            <a:br>
              <a:rPr lang="en-US" dirty="0">
                <a:solidFill>
                  <a:schemeClr val="tx2"/>
                </a:solidFill>
              </a:rPr>
            </a:br>
            <a:r>
              <a:rPr lang="en-US" dirty="0">
                <a:solidFill>
                  <a:schemeClr val="tx2"/>
                </a:solidFill>
              </a:rPr>
              <a:t>Exemption based on </a:t>
            </a:r>
            <a:r>
              <a:rPr lang="en-US" dirty="0">
                <a:solidFill>
                  <a:schemeClr val="tx2"/>
                </a:solidFill>
                <a:highlight>
                  <a:srgbClr val="FFFF00"/>
                </a:highlight>
              </a:rPr>
              <a:t>USE by the Buyer</a:t>
            </a:r>
          </a:p>
        </p:txBody>
      </p:sp>
      <p:sp>
        <p:nvSpPr>
          <p:cNvPr id="24" name="Rectangle 23">
            <a:extLst>
              <a:ext uri="{FF2B5EF4-FFF2-40B4-BE49-F238E27FC236}">
                <a16:creationId xmlns:a16="http://schemas.microsoft.com/office/drawing/2014/main" id="{30A076BF-1381-7DAC-1437-C3FAB9E55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887017C8-B0FA-4476-A480-4ADB13881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6E95952-70C1-8247-4A7D-F3675C911E62}"/>
              </a:ext>
            </a:extLst>
          </p:cNvPr>
          <p:cNvSpPr>
            <a:spLocks noGrp="1"/>
          </p:cNvSpPr>
          <p:nvPr>
            <p:ph idx="1"/>
          </p:nvPr>
        </p:nvSpPr>
        <p:spPr>
          <a:xfrm>
            <a:off x="4776743" y="702156"/>
            <a:ext cx="6484091" cy="5156643"/>
          </a:xfrm>
        </p:spPr>
        <p:txBody>
          <a:bodyPr>
            <a:normAutofit/>
          </a:bodyPr>
          <a:lstStyle/>
          <a:p>
            <a:r>
              <a:rPr lang="en-US" dirty="0"/>
              <a:t>Resale/re-lease</a:t>
            </a:r>
          </a:p>
          <a:p>
            <a:r>
              <a:rPr lang="en-US" dirty="0"/>
              <a:t>Educational use</a:t>
            </a:r>
          </a:p>
          <a:p>
            <a:r>
              <a:rPr lang="en-US" dirty="0"/>
              <a:t>Use in providing healthcare services</a:t>
            </a:r>
          </a:p>
          <a:p>
            <a:pPr marL="0" indent="0">
              <a:buNone/>
            </a:pPr>
            <a:endParaRPr lang="en-US" dirty="0"/>
          </a:p>
          <a:p>
            <a:pPr marL="0" indent="0">
              <a:buNone/>
            </a:pPr>
            <a:r>
              <a:rPr lang="en-US" dirty="0"/>
              <a:t>NOTE: Exemptions that incorporate use-based criteria often include (implicitly or explicitly) other criteria—such as who the buyer is. See multiple criteria below.</a:t>
            </a:r>
          </a:p>
        </p:txBody>
      </p:sp>
      <p:sp>
        <p:nvSpPr>
          <p:cNvPr id="4" name="Slide Number Placeholder 3">
            <a:extLst>
              <a:ext uri="{FF2B5EF4-FFF2-40B4-BE49-F238E27FC236}">
                <a16:creationId xmlns:a16="http://schemas.microsoft.com/office/drawing/2014/main" id="{1AECCCE8-A33A-B2C7-2358-4EE4F591A361}"/>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17</a:t>
            </a:fld>
            <a:endParaRPr lang="en-US"/>
          </a:p>
        </p:txBody>
      </p:sp>
    </p:spTree>
    <p:extLst>
      <p:ext uri="{BB962C8B-B14F-4D97-AF65-F5344CB8AC3E}">
        <p14:creationId xmlns:p14="http://schemas.microsoft.com/office/powerpoint/2010/main" val="1988965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EE8A03-EC8A-7D64-F975-EDA60407111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9E530F8-7088-6BA9-C8C6-0B1546C6CC39}"/>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Exclusions and Exemptions – proposed outline </a:t>
            </a:r>
          </a:p>
        </p:txBody>
      </p:sp>
      <p:sp>
        <p:nvSpPr>
          <p:cNvPr id="3" name="Content Placeholder 2">
            <a:extLst>
              <a:ext uri="{FF2B5EF4-FFF2-40B4-BE49-F238E27FC236}">
                <a16:creationId xmlns:a16="http://schemas.microsoft.com/office/drawing/2014/main" id="{34E7E9F9-8CB1-CD27-E593-08267DB8EDFF}"/>
              </a:ext>
            </a:extLst>
          </p:cNvPr>
          <p:cNvSpPr>
            <a:spLocks noGrp="1"/>
          </p:cNvSpPr>
          <p:nvPr>
            <p:ph idx="1"/>
          </p:nvPr>
        </p:nvSpPr>
        <p:spPr>
          <a:xfrm>
            <a:off x="4241830" y="597643"/>
            <a:ext cx="7503636" cy="5757309"/>
          </a:xfrm>
        </p:spPr>
        <p:txBody>
          <a:bodyPr>
            <a:normAutofit fontScale="92500" lnSpcReduction="10000"/>
          </a:bodyPr>
          <a:lstStyle/>
          <a:p>
            <a:pPr marL="324000" lvl="1" indent="0">
              <a:lnSpc>
                <a:spcPct val="90000"/>
              </a:lnSpc>
              <a:spcBef>
                <a:spcPts val="1200"/>
              </a:spcBef>
              <a:buNone/>
            </a:pPr>
            <a:r>
              <a:rPr lang="en-US" sz="2800" b="1" dirty="0">
                <a:solidFill>
                  <a:schemeClr val="tx2">
                    <a:lumMod val="50000"/>
                    <a:lumOff val="50000"/>
                  </a:schemeClr>
                </a:solidFill>
              </a:rPr>
              <a:t>B. Common Single Criteria – </a:t>
            </a:r>
          </a:p>
          <a:p>
            <a:pPr marL="594000" lvl="2" indent="0">
              <a:lnSpc>
                <a:spcPct val="90000"/>
              </a:lnSpc>
              <a:spcBef>
                <a:spcPts val="1200"/>
              </a:spcBef>
              <a:buNone/>
            </a:pPr>
            <a:r>
              <a:rPr lang="en-US" sz="2400" b="1" dirty="0"/>
              <a:t>3. Based on Use by Buyer</a:t>
            </a:r>
          </a:p>
          <a:p>
            <a:pPr lvl="2">
              <a:lnSpc>
                <a:spcPct val="90000"/>
              </a:lnSpc>
              <a:spcBef>
                <a:spcPts val="1200"/>
              </a:spcBef>
            </a:pPr>
            <a:r>
              <a:rPr lang="en-US" sz="2400" u="sng" dirty="0"/>
              <a:t>Effect of Specific Digital Product Definitions</a:t>
            </a:r>
            <a:r>
              <a:rPr lang="en-US" sz="2400" dirty="0"/>
              <a:t> –</a:t>
            </a:r>
            <a:br>
              <a:rPr lang="en-US" sz="2400" dirty="0"/>
            </a:br>
            <a:r>
              <a:rPr lang="en-US" sz="2200" dirty="0">
                <a:highlight>
                  <a:srgbClr val="FFFF00"/>
                </a:highlight>
              </a:rPr>
              <a:t>Incomplete</a:t>
            </a:r>
            <a:r>
              <a:rPr lang="en-US" sz="2200" dirty="0"/>
              <a:t>, given that some exemptions may apply criteria not found (</a:t>
            </a:r>
            <a:r>
              <a:rPr lang="en-US" sz="2200" dirty="0">
                <a:highlight>
                  <a:srgbClr val="FFFF00"/>
                </a:highlight>
              </a:rPr>
              <a:t>or difficult to include</a:t>
            </a:r>
            <a:r>
              <a:rPr lang="en-US" sz="2200" dirty="0"/>
              <a:t>) in the definition itself. </a:t>
            </a:r>
          </a:p>
          <a:p>
            <a:pPr lvl="2">
              <a:lnSpc>
                <a:spcPct val="90000"/>
              </a:lnSpc>
              <a:spcBef>
                <a:spcPts val="1200"/>
              </a:spcBef>
            </a:pPr>
            <a:r>
              <a:rPr lang="en-US" sz="2400" u="sng" dirty="0"/>
              <a:t>Effect of Broad B2B Exemption</a:t>
            </a:r>
            <a:r>
              <a:rPr lang="en-US" sz="2400" dirty="0"/>
              <a:t> – </a:t>
            </a:r>
            <a:br>
              <a:rPr lang="en-US" sz="2400" dirty="0"/>
            </a:br>
            <a:r>
              <a:rPr lang="en-US" sz="2200" dirty="0">
                <a:highlight>
                  <a:srgbClr val="FFFF00"/>
                </a:highlight>
              </a:rPr>
              <a:t>May be broader </a:t>
            </a:r>
            <a:r>
              <a:rPr lang="en-US" sz="2200" dirty="0"/>
              <a:t>than other limited exemptions applicable to other products.</a:t>
            </a:r>
          </a:p>
          <a:p>
            <a:pPr lvl="2">
              <a:lnSpc>
                <a:spcPct val="90000"/>
              </a:lnSpc>
              <a:spcBef>
                <a:spcPts val="1200"/>
              </a:spcBef>
            </a:pPr>
            <a:r>
              <a:rPr lang="en-US" sz="2400" u="sng" dirty="0"/>
              <a:t>Other Policy Choices</a:t>
            </a:r>
            <a:r>
              <a:rPr lang="en-US" sz="2400" dirty="0"/>
              <a:t> – </a:t>
            </a:r>
            <a:br>
              <a:rPr lang="en-US" sz="2400" dirty="0"/>
            </a:br>
            <a:r>
              <a:rPr lang="en-US" sz="2200" dirty="0"/>
              <a:t>Unless there is a reason to treat sales of digital products differently, then policy-makers might apply these exemptions to digital products.</a:t>
            </a:r>
          </a:p>
          <a:p>
            <a:pPr lvl="2">
              <a:lnSpc>
                <a:spcPct val="90000"/>
              </a:lnSpc>
              <a:spcBef>
                <a:spcPts val="1200"/>
              </a:spcBef>
            </a:pPr>
            <a:r>
              <a:rPr lang="en-US" sz="2400" u="sng" dirty="0"/>
              <a:t>Particular Digital Issues</a:t>
            </a:r>
            <a:r>
              <a:rPr lang="en-US" sz="2400" dirty="0"/>
              <a:t> – </a:t>
            </a:r>
            <a:br>
              <a:rPr lang="en-US" sz="2400" dirty="0"/>
            </a:br>
            <a:r>
              <a:rPr lang="en-US" sz="2200" dirty="0">
                <a:highlight>
                  <a:srgbClr val="FFFF00"/>
                </a:highlight>
              </a:rPr>
              <a:t>The most common example is resale/lease to the purchaser’s customer (and no other use by the purchaser). This is fairly straight-forward.</a:t>
            </a:r>
            <a:r>
              <a:rPr lang="en-US" sz="2200" dirty="0"/>
              <a:t> Other use-based criteria may be somewhat more complex.</a:t>
            </a:r>
            <a:endParaRPr lang="en-US" sz="2400" dirty="0"/>
          </a:p>
        </p:txBody>
      </p:sp>
      <p:sp>
        <p:nvSpPr>
          <p:cNvPr id="4" name="Slide Number Placeholder 3">
            <a:extLst>
              <a:ext uri="{FF2B5EF4-FFF2-40B4-BE49-F238E27FC236}">
                <a16:creationId xmlns:a16="http://schemas.microsoft.com/office/drawing/2014/main" id="{2A919719-FA13-1964-4477-1B0CC392F9D3}"/>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18</a:t>
            </a:fld>
            <a:endParaRPr lang="en-US"/>
          </a:p>
        </p:txBody>
      </p:sp>
    </p:spTree>
    <p:extLst>
      <p:ext uri="{BB962C8B-B14F-4D97-AF65-F5344CB8AC3E}">
        <p14:creationId xmlns:p14="http://schemas.microsoft.com/office/powerpoint/2010/main" val="148324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EAC8CA-1A2C-0FEF-FDA7-0515912EB8F1}"/>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698397-F084-9DF2-2318-7E092100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683018-6B75-AC40-D91B-09A30A010E6E}"/>
              </a:ext>
            </a:extLst>
          </p:cNvPr>
          <p:cNvSpPr>
            <a:spLocks noGrp="1"/>
          </p:cNvSpPr>
          <p:nvPr>
            <p:ph type="title"/>
          </p:nvPr>
        </p:nvSpPr>
        <p:spPr>
          <a:xfrm>
            <a:off x="446533" y="702156"/>
            <a:ext cx="4210813" cy="5156642"/>
          </a:xfrm>
        </p:spPr>
        <p:txBody>
          <a:bodyPr anchor="ctr">
            <a:normAutofit/>
          </a:bodyPr>
          <a:lstStyle/>
          <a:p>
            <a:r>
              <a:rPr lang="en-US" dirty="0">
                <a:solidFill>
                  <a:schemeClr val="tx2"/>
                </a:solidFill>
              </a:rPr>
              <a:t>Examples – </a:t>
            </a:r>
            <a:br>
              <a:rPr lang="en-US" dirty="0">
                <a:solidFill>
                  <a:schemeClr val="tx2"/>
                </a:solidFill>
              </a:rPr>
            </a:br>
            <a:r>
              <a:rPr lang="en-US" dirty="0">
                <a:solidFill>
                  <a:schemeClr val="tx2"/>
                </a:solidFill>
              </a:rPr>
              <a:t>Exemption based on </a:t>
            </a:r>
            <a:r>
              <a:rPr lang="en-US" dirty="0">
                <a:solidFill>
                  <a:schemeClr val="tx2"/>
                </a:solidFill>
                <a:highlight>
                  <a:srgbClr val="FFFF00"/>
                </a:highlight>
              </a:rPr>
              <a:t>Multiple Criteria</a:t>
            </a:r>
          </a:p>
        </p:txBody>
      </p:sp>
      <p:sp>
        <p:nvSpPr>
          <p:cNvPr id="24" name="Rectangle 23">
            <a:extLst>
              <a:ext uri="{FF2B5EF4-FFF2-40B4-BE49-F238E27FC236}">
                <a16:creationId xmlns:a16="http://schemas.microsoft.com/office/drawing/2014/main" id="{4F3A3103-0BDB-EDD8-C201-6B919CD53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2BC77626-DA9D-D9D7-CBFE-532849419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BF1A029-6835-2B56-A1CE-A0BE0BEE4285}"/>
              </a:ext>
            </a:extLst>
          </p:cNvPr>
          <p:cNvSpPr>
            <a:spLocks noGrp="1"/>
          </p:cNvSpPr>
          <p:nvPr>
            <p:ph idx="1"/>
          </p:nvPr>
        </p:nvSpPr>
        <p:spPr>
          <a:xfrm>
            <a:off x="4776743" y="702156"/>
            <a:ext cx="6484091" cy="5156643"/>
          </a:xfrm>
        </p:spPr>
        <p:txBody>
          <a:bodyPr>
            <a:normAutofit/>
          </a:bodyPr>
          <a:lstStyle/>
          <a:p>
            <a:pPr lvl="1"/>
            <a:r>
              <a:rPr lang="en-US" sz="2800" dirty="0"/>
              <a:t>Certain items purchased by certain buyers and/or for certain uses.</a:t>
            </a:r>
          </a:p>
          <a:p>
            <a:pPr lvl="1"/>
            <a:r>
              <a:rPr lang="en-US" sz="2800" dirty="0">
                <a:highlight>
                  <a:srgbClr val="FFFF00"/>
                </a:highlight>
              </a:rPr>
              <a:t>The most common examples are items purchased for use in producing other products. </a:t>
            </a:r>
          </a:p>
          <a:p>
            <a:pPr lvl="2"/>
            <a:r>
              <a:rPr lang="en-US" sz="2400" dirty="0">
                <a:highlight>
                  <a:srgbClr val="FFFF00"/>
                </a:highlight>
              </a:rPr>
              <a:t>Ingredients or component parts</a:t>
            </a:r>
          </a:p>
          <a:p>
            <a:pPr lvl="2"/>
            <a:r>
              <a:rPr lang="en-US" sz="2400" dirty="0">
                <a:highlight>
                  <a:srgbClr val="FFFF00"/>
                </a:highlight>
              </a:rPr>
              <a:t>Consumables</a:t>
            </a:r>
          </a:p>
          <a:p>
            <a:pPr lvl="2"/>
            <a:r>
              <a:rPr lang="en-US" sz="2400" dirty="0">
                <a:highlight>
                  <a:srgbClr val="FFFF00"/>
                </a:highlight>
              </a:rPr>
              <a:t>Production-related tools and equipment</a:t>
            </a:r>
          </a:p>
        </p:txBody>
      </p:sp>
      <p:sp>
        <p:nvSpPr>
          <p:cNvPr id="4" name="Slide Number Placeholder 3">
            <a:extLst>
              <a:ext uri="{FF2B5EF4-FFF2-40B4-BE49-F238E27FC236}">
                <a16:creationId xmlns:a16="http://schemas.microsoft.com/office/drawing/2014/main" id="{9F4C9FE6-1AC8-F359-C366-8111491B81A0}"/>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19</a:t>
            </a:fld>
            <a:endParaRPr lang="en-US"/>
          </a:p>
        </p:txBody>
      </p:sp>
    </p:spTree>
    <p:extLst>
      <p:ext uri="{BB962C8B-B14F-4D97-AF65-F5344CB8AC3E}">
        <p14:creationId xmlns:p14="http://schemas.microsoft.com/office/powerpoint/2010/main" val="114584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63E3BB-6701-CC0C-904E-8C9081B6B099}"/>
              </a:ext>
            </a:extLst>
          </p:cNvPr>
          <p:cNvSpPr>
            <a:spLocks noGrp="1"/>
          </p:cNvSpPr>
          <p:nvPr>
            <p:ph type="title"/>
          </p:nvPr>
        </p:nvSpPr>
        <p:spPr/>
        <p:txBody>
          <a:bodyPr/>
          <a:lstStyle/>
          <a:p>
            <a:r>
              <a:rPr lang="en-US" dirty="0"/>
              <a:t>Exclusions and Exemptions</a:t>
            </a:r>
          </a:p>
        </p:txBody>
      </p:sp>
      <p:sp>
        <p:nvSpPr>
          <p:cNvPr id="5" name="Text Placeholder 4">
            <a:extLst>
              <a:ext uri="{FF2B5EF4-FFF2-40B4-BE49-F238E27FC236}">
                <a16:creationId xmlns:a16="http://schemas.microsoft.com/office/drawing/2014/main" id="{6D6861F8-187A-3911-B7F2-F0FA740535C0}"/>
              </a:ext>
            </a:extLst>
          </p:cNvPr>
          <p:cNvSpPr>
            <a:spLocks noGrp="1"/>
          </p:cNvSpPr>
          <p:nvPr>
            <p:ph type="body" idx="1"/>
          </p:nvPr>
        </p:nvSpPr>
        <p:spPr/>
        <p:txBody>
          <a:bodyPr/>
          <a:lstStyle/>
          <a:p>
            <a:r>
              <a:rPr lang="en-US" b="1" dirty="0"/>
              <a:t>Digital Products Project</a:t>
            </a:r>
          </a:p>
        </p:txBody>
      </p:sp>
      <p:sp>
        <p:nvSpPr>
          <p:cNvPr id="2" name="Slide Number Placeholder 1">
            <a:extLst>
              <a:ext uri="{FF2B5EF4-FFF2-40B4-BE49-F238E27FC236}">
                <a16:creationId xmlns:a16="http://schemas.microsoft.com/office/drawing/2014/main" id="{B6CA9BE5-725F-B5EE-E7E9-5635CD9A6D15}"/>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70238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E1D76D-8ECB-BD0A-21C9-79815C835D3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27E77F-AE2C-86A6-9E15-B95BD5552AA7}"/>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Exclusions and Exemptions – proposed outline </a:t>
            </a:r>
          </a:p>
        </p:txBody>
      </p:sp>
      <p:sp>
        <p:nvSpPr>
          <p:cNvPr id="3" name="Content Placeholder 2">
            <a:extLst>
              <a:ext uri="{FF2B5EF4-FFF2-40B4-BE49-F238E27FC236}">
                <a16:creationId xmlns:a16="http://schemas.microsoft.com/office/drawing/2014/main" id="{268D989C-C699-B458-76FC-8747F8F9AB66}"/>
              </a:ext>
            </a:extLst>
          </p:cNvPr>
          <p:cNvSpPr>
            <a:spLocks noGrp="1"/>
          </p:cNvSpPr>
          <p:nvPr>
            <p:ph idx="1"/>
          </p:nvPr>
        </p:nvSpPr>
        <p:spPr>
          <a:xfrm>
            <a:off x="4241830" y="597643"/>
            <a:ext cx="7503635" cy="5792922"/>
          </a:xfrm>
        </p:spPr>
        <p:txBody>
          <a:bodyPr>
            <a:normAutofit fontScale="92500" lnSpcReduction="10000"/>
          </a:bodyPr>
          <a:lstStyle/>
          <a:p>
            <a:pPr marL="324000" lvl="1" indent="0">
              <a:lnSpc>
                <a:spcPct val="90000"/>
              </a:lnSpc>
              <a:spcBef>
                <a:spcPts val="1200"/>
              </a:spcBef>
              <a:buNone/>
            </a:pPr>
            <a:r>
              <a:rPr lang="en-US" sz="2000" b="1" dirty="0"/>
              <a:t>C. Multiple Criteria – </a:t>
            </a:r>
            <a:r>
              <a:rPr lang="en-US" sz="2000" b="1" dirty="0">
                <a:highlight>
                  <a:srgbClr val="FFFF00"/>
                </a:highlight>
              </a:rPr>
              <a:t>Particularly “production” type inputs.</a:t>
            </a:r>
          </a:p>
          <a:p>
            <a:pPr lvl="2">
              <a:lnSpc>
                <a:spcPct val="90000"/>
              </a:lnSpc>
              <a:spcBef>
                <a:spcPts val="1200"/>
              </a:spcBef>
            </a:pPr>
            <a:r>
              <a:rPr lang="en-US" u="sng" dirty="0"/>
              <a:t>Effect of Specific Definitions</a:t>
            </a:r>
            <a:r>
              <a:rPr lang="en-US" dirty="0"/>
              <a:t> –</a:t>
            </a:r>
            <a:br>
              <a:rPr lang="en-US" dirty="0"/>
            </a:br>
            <a:r>
              <a:rPr lang="en-US" sz="1900" dirty="0">
                <a:highlight>
                  <a:srgbClr val="FFFF00"/>
                </a:highlight>
              </a:rPr>
              <a:t>Incomplete</a:t>
            </a:r>
            <a:r>
              <a:rPr lang="en-US" sz="1900" dirty="0"/>
              <a:t>, given the difficulty of including certain, multiple criteria in a single specific definition, and also because this would not address tangible products used in the production of digital products. </a:t>
            </a:r>
          </a:p>
          <a:p>
            <a:pPr lvl="2">
              <a:lnSpc>
                <a:spcPct val="90000"/>
              </a:lnSpc>
              <a:spcBef>
                <a:spcPts val="1200"/>
              </a:spcBef>
            </a:pPr>
            <a:r>
              <a:rPr lang="en-US" u="sng" dirty="0"/>
              <a:t>Effect of Broad B2B Exemption</a:t>
            </a:r>
            <a:r>
              <a:rPr lang="en-US" dirty="0"/>
              <a:t> – </a:t>
            </a:r>
            <a:br>
              <a:rPr lang="en-US" dirty="0"/>
            </a:br>
            <a:r>
              <a:rPr lang="en-US" dirty="0">
                <a:highlight>
                  <a:srgbClr val="FFFF00"/>
                </a:highlight>
              </a:rPr>
              <a:t>Incomplete</a:t>
            </a:r>
            <a:r>
              <a:rPr lang="en-US" dirty="0"/>
              <a:t> to the </a:t>
            </a:r>
            <a:r>
              <a:rPr lang="en-US" sz="1900" dirty="0"/>
              <a:t>extent the exemption pertains to </a:t>
            </a:r>
            <a:r>
              <a:rPr lang="en-US" sz="1900" dirty="0">
                <a:highlight>
                  <a:srgbClr val="FFFF00"/>
                </a:highlight>
              </a:rPr>
              <a:t>tangible products consumed or used in production </a:t>
            </a:r>
            <a:r>
              <a:rPr lang="en-US" sz="1900" dirty="0"/>
              <a:t>of digital products.</a:t>
            </a:r>
          </a:p>
          <a:p>
            <a:pPr lvl="2">
              <a:lnSpc>
                <a:spcPct val="90000"/>
              </a:lnSpc>
              <a:spcBef>
                <a:spcPts val="1200"/>
              </a:spcBef>
            </a:pPr>
            <a:r>
              <a:rPr lang="en-US" u="sng" dirty="0"/>
              <a:t>Other Policy Choices</a:t>
            </a:r>
            <a:r>
              <a:rPr lang="en-US" dirty="0"/>
              <a:t> – </a:t>
            </a:r>
            <a:br>
              <a:rPr lang="en-US" dirty="0"/>
            </a:br>
            <a:r>
              <a:rPr lang="en-US" dirty="0"/>
              <a:t>The comparison to manufactured goods would have to be considered and how parity might be reached with respect to tangible products used to produce digital products. </a:t>
            </a:r>
            <a:r>
              <a:rPr lang="en-US" dirty="0">
                <a:highlight>
                  <a:srgbClr val="FFFF00"/>
                </a:highlight>
              </a:rPr>
              <a:t>Not only digital products used to produce tangible products, but vice versa</a:t>
            </a:r>
            <a:r>
              <a:rPr lang="en-US" dirty="0"/>
              <a:t>. </a:t>
            </a:r>
          </a:p>
          <a:p>
            <a:pPr lvl="2">
              <a:lnSpc>
                <a:spcPct val="90000"/>
              </a:lnSpc>
              <a:spcBef>
                <a:spcPts val="1200"/>
              </a:spcBef>
            </a:pPr>
            <a:r>
              <a:rPr lang="en-US" u="sng" dirty="0"/>
              <a:t>Particular Digital Issues</a:t>
            </a:r>
            <a:r>
              <a:rPr lang="en-US" dirty="0"/>
              <a:t> – </a:t>
            </a:r>
            <a:br>
              <a:rPr lang="en-US" dirty="0">
                <a:highlight>
                  <a:srgbClr val="FFFF00"/>
                </a:highlight>
              </a:rPr>
            </a:br>
            <a:r>
              <a:rPr lang="en-US" dirty="0">
                <a:highlight>
                  <a:srgbClr val="FFFF00"/>
                </a:highlight>
              </a:rPr>
              <a:t>What is a “component part” or a “consumable” or a production “tool” or “equipment” when it comes to producing digital products?</a:t>
            </a:r>
            <a:endParaRPr lang="en-US" b="1" dirty="0">
              <a:highlight>
                <a:srgbClr val="FFFF00"/>
              </a:highlight>
            </a:endParaRPr>
          </a:p>
          <a:p>
            <a:pPr marL="324000" lvl="1" indent="0">
              <a:lnSpc>
                <a:spcPct val="90000"/>
              </a:lnSpc>
              <a:buNone/>
            </a:pPr>
            <a:r>
              <a:rPr lang="en-US" sz="2000" b="1" dirty="0">
                <a:highlight>
                  <a:srgbClr val="FFFF00"/>
                </a:highlight>
              </a:rPr>
              <a:t> </a:t>
            </a:r>
            <a:endParaRPr lang="en-US" sz="1500" b="1" dirty="0">
              <a:highlight>
                <a:srgbClr val="FFFF00"/>
              </a:highlight>
            </a:endParaRPr>
          </a:p>
        </p:txBody>
      </p:sp>
      <p:sp>
        <p:nvSpPr>
          <p:cNvPr id="4" name="Slide Number Placeholder 3">
            <a:extLst>
              <a:ext uri="{FF2B5EF4-FFF2-40B4-BE49-F238E27FC236}">
                <a16:creationId xmlns:a16="http://schemas.microsoft.com/office/drawing/2014/main" id="{358A71AF-5607-9D3E-3435-39C711CC6557}"/>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20</a:t>
            </a:fld>
            <a:endParaRPr lang="en-US"/>
          </a:p>
        </p:txBody>
      </p:sp>
    </p:spTree>
    <p:extLst>
      <p:ext uri="{BB962C8B-B14F-4D97-AF65-F5344CB8AC3E}">
        <p14:creationId xmlns:p14="http://schemas.microsoft.com/office/powerpoint/2010/main" val="3688425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41E4A-1CF5-8977-5BD4-F65821E319B3}"/>
              </a:ext>
            </a:extLst>
          </p:cNvPr>
          <p:cNvSpPr>
            <a:spLocks noGrp="1"/>
          </p:cNvSpPr>
          <p:nvPr>
            <p:ph type="title"/>
          </p:nvPr>
        </p:nvSpPr>
        <p:spPr>
          <a:xfrm>
            <a:off x="446534" y="702156"/>
            <a:ext cx="6675119" cy="1013800"/>
          </a:xfrm>
        </p:spPr>
        <p:txBody>
          <a:bodyPr>
            <a:normAutofit/>
          </a:bodyPr>
          <a:lstStyle/>
          <a:p>
            <a:r>
              <a:rPr lang="en-US" sz="2200" dirty="0">
                <a:solidFill>
                  <a:schemeClr val="tx2"/>
                </a:solidFill>
              </a:rPr>
              <a:t>Most States Have Manufacturing Exemptions</a:t>
            </a:r>
          </a:p>
        </p:txBody>
      </p:sp>
      <p:sp>
        <p:nvSpPr>
          <p:cNvPr id="13" name="Rectangle 1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7E494B8-F582-42D6-35A9-40D8CE136161}"/>
              </a:ext>
            </a:extLst>
          </p:cNvPr>
          <p:cNvSpPr>
            <a:spLocks noGrp="1"/>
          </p:cNvSpPr>
          <p:nvPr>
            <p:ph idx="1"/>
          </p:nvPr>
        </p:nvSpPr>
        <p:spPr>
          <a:xfrm>
            <a:off x="446534" y="1896532"/>
            <a:ext cx="6675120" cy="4504267"/>
          </a:xfrm>
        </p:spPr>
        <p:txBody>
          <a:bodyPr>
            <a:normAutofit/>
          </a:bodyPr>
          <a:lstStyle/>
          <a:p>
            <a:pPr>
              <a:lnSpc>
                <a:spcPct val="100000"/>
              </a:lnSpc>
              <a:spcBef>
                <a:spcPts val="1200"/>
              </a:spcBef>
            </a:pPr>
            <a:r>
              <a:rPr lang="en-US" sz="2000" dirty="0">
                <a:solidFill>
                  <a:schemeClr val="tx2"/>
                </a:solidFill>
              </a:rPr>
              <a:t>May or may not define a “qualified manufacturer.”</a:t>
            </a:r>
          </a:p>
          <a:p>
            <a:pPr>
              <a:lnSpc>
                <a:spcPct val="100000"/>
              </a:lnSpc>
              <a:spcBef>
                <a:spcPts val="1200"/>
              </a:spcBef>
            </a:pPr>
            <a:r>
              <a:rPr lang="en-US" sz="2000" dirty="0">
                <a:solidFill>
                  <a:schemeClr val="tx2"/>
                </a:solidFill>
              </a:rPr>
              <a:t>May define what is “manufacturing” or “processing” – with some similar terms defined more broadly or more narrowly.</a:t>
            </a:r>
          </a:p>
          <a:p>
            <a:pPr>
              <a:lnSpc>
                <a:spcPct val="100000"/>
              </a:lnSpc>
              <a:spcBef>
                <a:spcPts val="1200"/>
              </a:spcBef>
            </a:pPr>
            <a:r>
              <a:rPr lang="en-US" sz="2000" dirty="0">
                <a:solidFill>
                  <a:schemeClr val="tx2"/>
                </a:solidFill>
              </a:rPr>
              <a:t>May provide exemptions for ingredients and component parts but only certain consumables and production-related tools and equipment.</a:t>
            </a:r>
          </a:p>
          <a:p>
            <a:pPr>
              <a:lnSpc>
                <a:spcPct val="100000"/>
              </a:lnSpc>
              <a:spcBef>
                <a:spcPts val="1200"/>
              </a:spcBef>
            </a:pPr>
            <a:r>
              <a:rPr lang="en-US" sz="2000" dirty="0">
                <a:solidFill>
                  <a:schemeClr val="tx2"/>
                </a:solidFill>
              </a:rPr>
              <a:t>May not address digital products used in producing tangibles or tangibles used in producing digital products. </a:t>
            </a:r>
          </a:p>
          <a:p>
            <a:pPr>
              <a:lnSpc>
                <a:spcPct val="100000"/>
              </a:lnSpc>
            </a:pPr>
            <a:endParaRPr lang="en-US" sz="2000" dirty="0">
              <a:solidFill>
                <a:schemeClr val="tx2"/>
              </a:solidFill>
            </a:endParaRPr>
          </a:p>
        </p:txBody>
      </p:sp>
      <p:sp>
        <p:nvSpPr>
          <p:cNvPr id="4" name="Slide Number Placeholder 3">
            <a:extLst>
              <a:ext uri="{FF2B5EF4-FFF2-40B4-BE49-F238E27FC236}">
                <a16:creationId xmlns:a16="http://schemas.microsoft.com/office/drawing/2014/main" id="{1572A760-A7DD-0433-1C43-FCAB0B7420D4}"/>
              </a:ext>
            </a:extLst>
          </p:cNvPr>
          <p:cNvSpPr>
            <a:spLocks noGrp="1"/>
          </p:cNvSpPr>
          <p:nvPr>
            <p:ph type="sldNum" sz="quarter" idx="12"/>
          </p:nvPr>
        </p:nvSpPr>
        <p:spPr>
          <a:xfrm>
            <a:off x="6576780" y="5956137"/>
            <a:ext cx="544874" cy="365125"/>
          </a:xfrm>
        </p:spPr>
        <p:txBody>
          <a:bodyPr>
            <a:normAutofit/>
          </a:bodyPr>
          <a:lstStyle/>
          <a:p>
            <a:pPr>
              <a:spcAft>
                <a:spcPts val="600"/>
              </a:spcAft>
            </a:pPr>
            <a:fld id="{3A98EE3D-8CD1-4C3F-BD1C-C98C9596463C}" type="slidenum">
              <a:rPr lang="en-US" smtClean="0">
                <a:solidFill>
                  <a:srgbClr val="30E3AA"/>
                </a:solidFill>
              </a:rPr>
              <a:pPr>
                <a:spcAft>
                  <a:spcPts val="600"/>
                </a:spcAft>
              </a:pPr>
              <a:t>21</a:t>
            </a:fld>
            <a:endParaRPr lang="en-US">
              <a:solidFill>
                <a:srgbClr val="30E3AA"/>
              </a:solidFill>
            </a:endParaRPr>
          </a:p>
        </p:txBody>
      </p:sp>
      <p:pic>
        <p:nvPicPr>
          <p:cNvPr id="6" name="Picture 5" descr="Cardboard boxes on conveyor belt">
            <a:extLst>
              <a:ext uri="{FF2B5EF4-FFF2-40B4-BE49-F238E27FC236}">
                <a16:creationId xmlns:a16="http://schemas.microsoft.com/office/drawing/2014/main" id="{85167A21-BF4F-4122-5691-21320CD1BC70}"/>
              </a:ext>
            </a:extLst>
          </p:cNvPr>
          <p:cNvPicPr>
            <a:picLocks noChangeAspect="1"/>
          </p:cNvPicPr>
          <p:nvPr/>
        </p:nvPicPr>
        <p:blipFill>
          <a:blip r:embed="rId2"/>
          <a:srcRect l="33166" r="21373" b="-1"/>
          <a:stretch>
            <a:fillRect/>
          </a:stretch>
        </p:blipFill>
        <p:spPr>
          <a:xfrm>
            <a:off x="7521283" y="10"/>
            <a:ext cx="4670717" cy="6857990"/>
          </a:xfrm>
          <a:prstGeom prst="rect">
            <a:avLst/>
          </a:prstGeom>
        </p:spPr>
      </p:pic>
    </p:spTree>
    <p:extLst>
      <p:ext uri="{BB962C8B-B14F-4D97-AF65-F5344CB8AC3E}">
        <p14:creationId xmlns:p14="http://schemas.microsoft.com/office/powerpoint/2010/main" val="3750367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BCDFE-982F-2697-F077-F498181CC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34C71-F29E-1E4D-3B37-6B9F60B4215D}"/>
              </a:ext>
            </a:extLst>
          </p:cNvPr>
          <p:cNvSpPr>
            <a:spLocks noGrp="1"/>
          </p:cNvSpPr>
          <p:nvPr>
            <p:ph type="title"/>
          </p:nvPr>
        </p:nvSpPr>
        <p:spPr/>
        <p:txBody>
          <a:bodyPr/>
          <a:lstStyle/>
          <a:p>
            <a:r>
              <a:rPr lang="en-US" dirty="0"/>
              <a:t>Current treatment –</a:t>
            </a:r>
          </a:p>
        </p:txBody>
      </p:sp>
      <p:sp>
        <p:nvSpPr>
          <p:cNvPr id="3" name="Content Placeholder 2">
            <a:extLst>
              <a:ext uri="{FF2B5EF4-FFF2-40B4-BE49-F238E27FC236}">
                <a16:creationId xmlns:a16="http://schemas.microsoft.com/office/drawing/2014/main" id="{EF93C5C9-BB72-1806-D265-1D71FE8D6D91}"/>
              </a:ext>
            </a:extLst>
          </p:cNvPr>
          <p:cNvSpPr>
            <a:spLocks noGrp="1"/>
          </p:cNvSpPr>
          <p:nvPr>
            <p:ph idx="1"/>
          </p:nvPr>
        </p:nvSpPr>
        <p:spPr>
          <a:xfrm>
            <a:off x="581190" y="1721996"/>
            <a:ext cx="11029615" cy="3713604"/>
          </a:xfrm>
        </p:spPr>
        <p:txBody>
          <a:bodyPr>
            <a:normAutofit fontScale="92500"/>
          </a:bodyPr>
          <a:lstStyle/>
          <a:p>
            <a:pPr lvl="1">
              <a:spcBef>
                <a:spcPts val="1800"/>
              </a:spcBef>
            </a:pPr>
            <a:r>
              <a:rPr lang="en-US" sz="2800" dirty="0"/>
              <a:t>In general, states that treat some digital goods as tangible property may already apply certain exemptions to those products. </a:t>
            </a:r>
          </a:p>
          <a:p>
            <a:pPr lvl="2">
              <a:spcBef>
                <a:spcPts val="1800"/>
              </a:spcBef>
            </a:pPr>
            <a:r>
              <a:rPr lang="en-US" sz="2400" dirty="0"/>
              <a:t>But that doesn’t mean the simple thing to do is just include all digital products under the definition of tangible products. </a:t>
            </a:r>
          </a:p>
          <a:p>
            <a:pPr lvl="1">
              <a:spcBef>
                <a:spcPts val="1800"/>
              </a:spcBef>
            </a:pPr>
            <a:r>
              <a:rPr lang="en-US" sz="2800" dirty="0"/>
              <a:t>Only a handful of states have addressed production-related exemptions. </a:t>
            </a:r>
          </a:p>
          <a:p>
            <a:pPr lvl="1">
              <a:spcBef>
                <a:spcPts val="1800"/>
              </a:spcBef>
            </a:pPr>
            <a:r>
              <a:rPr lang="en-US" sz="2800" dirty="0"/>
              <a:t>To the extent the final product is not taxed, states may be more inclined to tax certain inputs. </a:t>
            </a:r>
          </a:p>
        </p:txBody>
      </p:sp>
      <p:sp>
        <p:nvSpPr>
          <p:cNvPr id="4" name="Slide Number Placeholder 3">
            <a:extLst>
              <a:ext uri="{FF2B5EF4-FFF2-40B4-BE49-F238E27FC236}">
                <a16:creationId xmlns:a16="http://schemas.microsoft.com/office/drawing/2014/main" id="{215C46B9-8DA6-E9F7-FC7C-750397CF9C47}"/>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11701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51968-CF25-8EA3-3C0C-4B092224020D}"/>
              </a:ext>
            </a:extLst>
          </p:cNvPr>
          <p:cNvSpPr>
            <a:spLocks noGrp="1"/>
          </p:cNvSpPr>
          <p:nvPr>
            <p:ph type="title"/>
          </p:nvPr>
        </p:nvSpPr>
        <p:spPr>
          <a:xfrm>
            <a:off x="446535" y="702156"/>
            <a:ext cx="6443662" cy="1013800"/>
          </a:xfrm>
        </p:spPr>
        <p:txBody>
          <a:bodyPr>
            <a:normAutofit/>
          </a:bodyPr>
          <a:lstStyle/>
          <a:p>
            <a:r>
              <a:rPr lang="en-US" dirty="0">
                <a:solidFill>
                  <a:schemeClr val="tx2"/>
                </a:solidFill>
              </a:rPr>
              <a:t>General Conclusion</a:t>
            </a:r>
          </a:p>
        </p:txBody>
      </p:sp>
      <p:sp>
        <p:nvSpPr>
          <p:cNvPr id="12" name="Rectangle 11">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FD84685-59C7-8BFE-B0E3-C159EDE3B0DC}"/>
              </a:ext>
            </a:extLst>
          </p:cNvPr>
          <p:cNvSpPr>
            <a:spLocks noGrp="1"/>
          </p:cNvSpPr>
          <p:nvPr>
            <p:ph idx="1"/>
          </p:nvPr>
        </p:nvSpPr>
        <p:spPr>
          <a:xfrm>
            <a:off x="446534" y="2168385"/>
            <a:ext cx="6675120" cy="3962266"/>
          </a:xfrm>
        </p:spPr>
        <p:txBody>
          <a:bodyPr>
            <a:normAutofit/>
          </a:bodyPr>
          <a:lstStyle/>
          <a:p>
            <a:pPr>
              <a:lnSpc>
                <a:spcPct val="90000"/>
              </a:lnSpc>
            </a:pPr>
            <a:r>
              <a:rPr lang="en-US" sz="2400" dirty="0">
                <a:solidFill>
                  <a:schemeClr val="tx2"/>
                </a:solidFill>
              </a:rPr>
              <a:t>Providing for a straight-forward approach to exemptions for broadly defined digital products is not necessarily more difficult than for specifically defined digital products, and may even be simpler over time. </a:t>
            </a:r>
          </a:p>
          <a:p>
            <a:pPr>
              <a:lnSpc>
                <a:spcPct val="90000"/>
              </a:lnSpc>
            </a:pPr>
            <a:r>
              <a:rPr lang="en-US" sz="2400" dirty="0">
                <a:solidFill>
                  <a:schemeClr val="tx2"/>
                </a:solidFill>
              </a:rPr>
              <a:t>The particular issues for both are: </a:t>
            </a:r>
          </a:p>
          <a:p>
            <a:pPr lvl="1">
              <a:lnSpc>
                <a:spcPct val="90000"/>
              </a:lnSpc>
            </a:pPr>
            <a:r>
              <a:rPr lang="en-US" dirty="0">
                <a:solidFill>
                  <a:schemeClr val="tx2"/>
                </a:solidFill>
              </a:rPr>
              <a:t>Creating parity in treatment of similar items or uses, and</a:t>
            </a:r>
          </a:p>
          <a:p>
            <a:pPr lvl="1">
              <a:lnSpc>
                <a:spcPct val="90000"/>
              </a:lnSpc>
            </a:pPr>
            <a:r>
              <a:rPr lang="en-US" dirty="0">
                <a:solidFill>
                  <a:schemeClr val="tx2"/>
                </a:solidFill>
              </a:rPr>
              <a:t>Treatment of production activity </a:t>
            </a:r>
          </a:p>
        </p:txBody>
      </p:sp>
      <p:sp>
        <p:nvSpPr>
          <p:cNvPr id="4" name="Slide Number Placeholder 3">
            <a:extLst>
              <a:ext uri="{FF2B5EF4-FFF2-40B4-BE49-F238E27FC236}">
                <a16:creationId xmlns:a16="http://schemas.microsoft.com/office/drawing/2014/main" id="{42688EE8-50F5-B129-DC93-B24132B5419E}"/>
              </a:ext>
            </a:extLst>
          </p:cNvPr>
          <p:cNvSpPr>
            <a:spLocks noGrp="1"/>
          </p:cNvSpPr>
          <p:nvPr>
            <p:ph type="sldNum" sz="quarter" idx="12"/>
          </p:nvPr>
        </p:nvSpPr>
        <p:spPr>
          <a:xfrm>
            <a:off x="6576780" y="5956137"/>
            <a:ext cx="544874" cy="365125"/>
          </a:xfrm>
        </p:spPr>
        <p:txBody>
          <a:bodyPr>
            <a:normAutofit/>
          </a:bodyPr>
          <a:lstStyle/>
          <a:p>
            <a:pPr>
              <a:spcAft>
                <a:spcPts val="600"/>
              </a:spcAft>
            </a:pPr>
            <a:fld id="{3A98EE3D-8CD1-4C3F-BD1C-C98C9596463C}" type="slidenum">
              <a:rPr lang="en-US" smtClean="0">
                <a:solidFill>
                  <a:srgbClr val="29E1A8"/>
                </a:solidFill>
              </a:rPr>
              <a:pPr>
                <a:spcAft>
                  <a:spcPts val="600"/>
                </a:spcAft>
              </a:pPr>
              <a:t>23</a:t>
            </a:fld>
            <a:endParaRPr lang="en-US">
              <a:solidFill>
                <a:srgbClr val="29E1A8"/>
              </a:solidFill>
            </a:endParaRPr>
          </a:p>
        </p:txBody>
      </p:sp>
      <p:sp>
        <p:nvSpPr>
          <p:cNvPr id="15" name="Freeform: Shape 14">
            <a:extLst>
              <a:ext uri="{FF2B5EF4-FFF2-40B4-BE49-F238E27FC236}">
                <a16:creationId xmlns:a16="http://schemas.microsoft.com/office/drawing/2014/main" id="{07A0123E-FA54-9BE2-BCCC-D43195D5C4D3}"/>
              </a:ext>
            </a:extLst>
          </p:cNvPr>
          <p:cNvSpPr/>
          <p:nvPr/>
        </p:nvSpPr>
        <p:spPr>
          <a:xfrm rot="18574826">
            <a:off x="6897820" y="3238037"/>
            <a:ext cx="904240" cy="711200"/>
          </a:xfrm>
          <a:custGeom>
            <a:avLst/>
            <a:gdLst>
              <a:gd name="csX0" fmla="*/ 0 w 904240"/>
              <a:gd name="csY0" fmla="*/ 0 h 711200"/>
              <a:gd name="csX1" fmla="*/ 30480 w 904240"/>
              <a:gd name="csY1" fmla="*/ 101600 h 711200"/>
              <a:gd name="csX2" fmla="*/ 71120 w 904240"/>
              <a:gd name="csY2" fmla="*/ 132080 h 711200"/>
              <a:gd name="csX3" fmla="*/ 121920 w 904240"/>
              <a:gd name="csY3" fmla="*/ 142240 h 711200"/>
              <a:gd name="csX4" fmla="*/ 264160 w 904240"/>
              <a:gd name="csY4" fmla="*/ 162560 h 711200"/>
              <a:gd name="csX5" fmla="*/ 772160 w 904240"/>
              <a:gd name="csY5" fmla="*/ 172720 h 711200"/>
              <a:gd name="csX6" fmla="*/ 812800 w 904240"/>
              <a:gd name="csY6" fmla="*/ 223520 h 711200"/>
              <a:gd name="csX7" fmla="*/ 843280 w 904240"/>
              <a:gd name="csY7" fmla="*/ 254000 h 711200"/>
              <a:gd name="csX8" fmla="*/ 883920 w 904240"/>
              <a:gd name="csY8" fmla="*/ 325120 h 711200"/>
              <a:gd name="csX9" fmla="*/ 904240 w 904240"/>
              <a:gd name="csY9" fmla="*/ 355600 h 711200"/>
              <a:gd name="csX10" fmla="*/ 894080 w 904240"/>
              <a:gd name="csY10" fmla="*/ 406400 h 711200"/>
              <a:gd name="csX11" fmla="*/ 863600 w 904240"/>
              <a:gd name="csY11" fmla="*/ 436880 h 711200"/>
              <a:gd name="csX12" fmla="*/ 741680 w 904240"/>
              <a:gd name="csY12" fmla="*/ 508000 h 711200"/>
              <a:gd name="csX13" fmla="*/ 619760 w 904240"/>
              <a:gd name="csY13" fmla="*/ 538480 h 711200"/>
              <a:gd name="csX14" fmla="*/ 558800 w 904240"/>
              <a:gd name="csY14" fmla="*/ 548640 h 711200"/>
              <a:gd name="csX15" fmla="*/ 416560 w 904240"/>
              <a:gd name="csY15" fmla="*/ 599440 h 711200"/>
              <a:gd name="csX16" fmla="*/ 355600 w 904240"/>
              <a:gd name="csY16" fmla="*/ 650240 h 711200"/>
              <a:gd name="csX17" fmla="*/ 335280 w 904240"/>
              <a:gd name="csY17" fmla="*/ 711200 h 7112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4240" h="711200">
                <a:moveTo>
                  <a:pt x="0" y="0"/>
                </a:moveTo>
                <a:cubicBezTo>
                  <a:pt x="10160" y="33867"/>
                  <a:pt x="13717" y="70468"/>
                  <a:pt x="30480" y="101600"/>
                </a:cubicBezTo>
                <a:cubicBezTo>
                  <a:pt x="38508" y="116509"/>
                  <a:pt x="55646" y="125203"/>
                  <a:pt x="71120" y="132080"/>
                </a:cubicBezTo>
                <a:cubicBezTo>
                  <a:pt x="86900" y="139093"/>
                  <a:pt x="104863" y="139547"/>
                  <a:pt x="121920" y="142240"/>
                </a:cubicBezTo>
                <a:cubicBezTo>
                  <a:pt x="169229" y="149710"/>
                  <a:pt x="216275" y="161602"/>
                  <a:pt x="264160" y="162560"/>
                </a:cubicBezTo>
                <a:lnTo>
                  <a:pt x="772160" y="172720"/>
                </a:lnTo>
                <a:cubicBezTo>
                  <a:pt x="785707" y="189653"/>
                  <a:pt x="798520" y="207200"/>
                  <a:pt x="812800" y="223520"/>
                </a:cubicBezTo>
                <a:cubicBezTo>
                  <a:pt x="822262" y="234333"/>
                  <a:pt x="835040" y="242229"/>
                  <a:pt x="843280" y="254000"/>
                </a:cubicBezTo>
                <a:cubicBezTo>
                  <a:pt x="858938" y="276368"/>
                  <a:pt x="869872" y="301707"/>
                  <a:pt x="883920" y="325120"/>
                </a:cubicBezTo>
                <a:cubicBezTo>
                  <a:pt x="890202" y="335591"/>
                  <a:pt x="897467" y="345440"/>
                  <a:pt x="904240" y="355600"/>
                </a:cubicBezTo>
                <a:cubicBezTo>
                  <a:pt x="900853" y="372533"/>
                  <a:pt x="901803" y="390954"/>
                  <a:pt x="894080" y="406400"/>
                </a:cubicBezTo>
                <a:cubicBezTo>
                  <a:pt x="887654" y="419251"/>
                  <a:pt x="874413" y="427418"/>
                  <a:pt x="863600" y="436880"/>
                </a:cubicBezTo>
                <a:cubicBezTo>
                  <a:pt x="817614" y="477118"/>
                  <a:pt x="803052" y="488619"/>
                  <a:pt x="741680" y="508000"/>
                </a:cubicBezTo>
                <a:cubicBezTo>
                  <a:pt x="701734" y="520615"/>
                  <a:pt x="660653" y="529393"/>
                  <a:pt x="619760" y="538480"/>
                </a:cubicBezTo>
                <a:cubicBezTo>
                  <a:pt x="599650" y="542949"/>
                  <a:pt x="579000" y="544600"/>
                  <a:pt x="558800" y="548640"/>
                </a:cubicBezTo>
                <a:cubicBezTo>
                  <a:pt x="515981" y="557204"/>
                  <a:pt x="444381" y="580893"/>
                  <a:pt x="416560" y="599440"/>
                </a:cubicBezTo>
                <a:cubicBezTo>
                  <a:pt x="374125" y="627730"/>
                  <a:pt x="394714" y="611126"/>
                  <a:pt x="355600" y="650240"/>
                </a:cubicBezTo>
                <a:lnTo>
                  <a:pt x="335280" y="711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Shape 27">
            <a:extLst>
              <a:ext uri="{FF2B5EF4-FFF2-40B4-BE49-F238E27FC236}">
                <a16:creationId xmlns:a16="http://schemas.microsoft.com/office/drawing/2014/main" id="{E7C8927A-63B8-8D1F-A9EF-C05133F9752C}"/>
              </a:ext>
            </a:extLst>
          </p:cNvPr>
          <p:cNvSpPr/>
          <p:nvPr/>
        </p:nvSpPr>
        <p:spPr>
          <a:xfrm rot="19857756">
            <a:off x="10353061" y="2783082"/>
            <a:ext cx="1595124" cy="2281537"/>
          </a:xfrm>
          <a:custGeom>
            <a:avLst/>
            <a:gdLst>
              <a:gd name="csX0" fmla="*/ 101600 w 1595124"/>
              <a:gd name="csY0" fmla="*/ 0 h 2875280"/>
              <a:gd name="csX1" fmla="*/ 121920 w 1595124"/>
              <a:gd name="csY1" fmla="*/ 50800 h 2875280"/>
              <a:gd name="csX2" fmla="*/ 142240 w 1595124"/>
              <a:gd name="csY2" fmla="*/ 193040 h 2875280"/>
              <a:gd name="csX3" fmla="*/ 152400 w 1595124"/>
              <a:gd name="csY3" fmla="*/ 335280 h 2875280"/>
              <a:gd name="csX4" fmla="*/ 162560 w 1595124"/>
              <a:gd name="csY4" fmla="*/ 396240 h 2875280"/>
              <a:gd name="csX5" fmla="*/ 193040 w 1595124"/>
              <a:gd name="csY5" fmla="*/ 436880 h 2875280"/>
              <a:gd name="csX6" fmla="*/ 294640 w 1595124"/>
              <a:gd name="csY6" fmla="*/ 518160 h 2875280"/>
              <a:gd name="csX7" fmla="*/ 355600 w 1595124"/>
              <a:gd name="csY7" fmla="*/ 528320 h 2875280"/>
              <a:gd name="csX8" fmla="*/ 447040 w 1595124"/>
              <a:gd name="csY8" fmla="*/ 548640 h 2875280"/>
              <a:gd name="csX9" fmla="*/ 497840 w 1595124"/>
              <a:gd name="csY9" fmla="*/ 629920 h 2875280"/>
              <a:gd name="csX10" fmla="*/ 447040 w 1595124"/>
              <a:gd name="csY10" fmla="*/ 690880 h 2875280"/>
              <a:gd name="csX11" fmla="*/ 365760 w 1595124"/>
              <a:gd name="csY11" fmla="*/ 751840 h 2875280"/>
              <a:gd name="csX12" fmla="*/ 254000 w 1595124"/>
              <a:gd name="csY12" fmla="*/ 772160 h 2875280"/>
              <a:gd name="csX13" fmla="*/ 91440 w 1595124"/>
              <a:gd name="csY13" fmla="*/ 782320 h 2875280"/>
              <a:gd name="csX14" fmla="*/ 60960 w 1595124"/>
              <a:gd name="csY14" fmla="*/ 812800 h 2875280"/>
              <a:gd name="csX15" fmla="*/ 20320 w 1595124"/>
              <a:gd name="csY15" fmla="*/ 843280 h 2875280"/>
              <a:gd name="csX16" fmla="*/ 0 w 1595124"/>
              <a:gd name="csY16" fmla="*/ 873760 h 2875280"/>
              <a:gd name="csX17" fmla="*/ 10160 w 1595124"/>
              <a:gd name="csY17" fmla="*/ 944880 h 2875280"/>
              <a:gd name="csX18" fmla="*/ 162560 w 1595124"/>
              <a:gd name="csY18" fmla="*/ 1016000 h 2875280"/>
              <a:gd name="csX19" fmla="*/ 284480 w 1595124"/>
              <a:gd name="csY19" fmla="*/ 1046480 h 2875280"/>
              <a:gd name="csX20" fmla="*/ 487680 w 1595124"/>
              <a:gd name="csY20" fmla="*/ 1066800 h 2875280"/>
              <a:gd name="csX21" fmla="*/ 538480 w 1595124"/>
              <a:gd name="csY21" fmla="*/ 1076960 h 2875280"/>
              <a:gd name="csX22" fmla="*/ 914400 w 1595124"/>
              <a:gd name="csY22" fmla="*/ 1097280 h 2875280"/>
              <a:gd name="csX23" fmla="*/ 944880 w 1595124"/>
              <a:gd name="csY23" fmla="*/ 1127760 h 2875280"/>
              <a:gd name="csX24" fmla="*/ 975360 w 1595124"/>
              <a:gd name="csY24" fmla="*/ 1198880 h 2875280"/>
              <a:gd name="csX25" fmla="*/ 955040 w 1595124"/>
              <a:gd name="csY25" fmla="*/ 1341120 h 2875280"/>
              <a:gd name="csX26" fmla="*/ 934720 w 1595124"/>
              <a:gd name="csY26" fmla="*/ 1381760 h 2875280"/>
              <a:gd name="csX27" fmla="*/ 833120 w 1595124"/>
              <a:gd name="csY27" fmla="*/ 1473200 h 2875280"/>
              <a:gd name="csX28" fmla="*/ 802640 w 1595124"/>
              <a:gd name="csY28" fmla="*/ 1503680 h 2875280"/>
              <a:gd name="csX29" fmla="*/ 711200 w 1595124"/>
              <a:gd name="csY29" fmla="*/ 1534160 h 2875280"/>
              <a:gd name="csX30" fmla="*/ 609600 w 1595124"/>
              <a:gd name="csY30" fmla="*/ 1595120 h 2875280"/>
              <a:gd name="csX31" fmla="*/ 568960 w 1595124"/>
              <a:gd name="csY31" fmla="*/ 1686560 h 2875280"/>
              <a:gd name="csX32" fmla="*/ 579120 w 1595124"/>
              <a:gd name="csY32" fmla="*/ 1727200 h 2875280"/>
              <a:gd name="csX33" fmla="*/ 721360 w 1595124"/>
              <a:gd name="csY33" fmla="*/ 1737360 h 2875280"/>
              <a:gd name="csX34" fmla="*/ 812800 w 1595124"/>
              <a:gd name="csY34" fmla="*/ 1757680 h 2875280"/>
              <a:gd name="csX35" fmla="*/ 883920 w 1595124"/>
              <a:gd name="csY35" fmla="*/ 1767840 h 2875280"/>
              <a:gd name="csX36" fmla="*/ 934720 w 1595124"/>
              <a:gd name="csY36" fmla="*/ 1798320 h 2875280"/>
              <a:gd name="csX37" fmla="*/ 955040 w 1595124"/>
              <a:gd name="csY37" fmla="*/ 1849120 h 2875280"/>
              <a:gd name="csX38" fmla="*/ 944880 w 1595124"/>
              <a:gd name="csY38" fmla="*/ 2072640 h 2875280"/>
              <a:gd name="csX39" fmla="*/ 822960 w 1595124"/>
              <a:gd name="csY39" fmla="*/ 2164080 h 2875280"/>
              <a:gd name="csX40" fmla="*/ 782320 w 1595124"/>
              <a:gd name="csY40" fmla="*/ 2204720 h 2875280"/>
              <a:gd name="csX41" fmla="*/ 772160 w 1595124"/>
              <a:gd name="csY41" fmla="*/ 2265680 h 2875280"/>
              <a:gd name="csX42" fmla="*/ 762000 w 1595124"/>
              <a:gd name="csY42" fmla="*/ 2316480 h 2875280"/>
              <a:gd name="csX43" fmla="*/ 772160 w 1595124"/>
              <a:gd name="csY43" fmla="*/ 2418080 h 2875280"/>
              <a:gd name="csX44" fmla="*/ 802640 w 1595124"/>
              <a:gd name="csY44" fmla="*/ 2509520 h 2875280"/>
              <a:gd name="csX45" fmla="*/ 822960 w 1595124"/>
              <a:gd name="csY45" fmla="*/ 2540000 h 2875280"/>
              <a:gd name="csX46" fmla="*/ 873760 w 1595124"/>
              <a:gd name="csY46" fmla="*/ 2631440 h 2875280"/>
              <a:gd name="csX47" fmla="*/ 995680 w 1595124"/>
              <a:gd name="csY47" fmla="*/ 2692400 h 2875280"/>
              <a:gd name="csX48" fmla="*/ 1127760 w 1595124"/>
              <a:gd name="csY48" fmla="*/ 2733040 h 2875280"/>
              <a:gd name="csX49" fmla="*/ 1168400 w 1595124"/>
              <a:gd name="csY49" fmla="*/ 2743200 h 2875280"/>
              <a:gd name="csX50" fmla="*/ 1412240 w 1595124"/>
              <a:gd name="csY50" fmla="*/ 2753360 h 2875280"/>
              <a:gd name="csX51" fmla="*/ 1503680 w 1595124"/>
              <a:gd name="csY51" fmla="*/ 2804160 h 2875280"/>
              <a:gd name="csX52" fmla="*/ 1564640 w 1595124"/>
              <a:gd name="csY52" fmla="*/ 2844800 h 2875280"/>
              <a:gd name="csX53" fmla="*/ 1584960 w 1595124"/>
              <a:gd name="csY53" fmla="*/ 2875280 h 2875280"/>
              <a:gd name="csX54" fmla="*/ 1595120 w 1595124"/>
              <a:gd name="csY54" fmla="*/ 2844800 h 2875280"/>
              <a:gd name="csX55" fmla="*/ 1584960 w 1595124"/>
              <a:gd name="csY55" fmla="*/ 2783840 h 2875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Lst>
            <a:rect l="l" t="t" r="r" b="b"/>
            <a:pathLst>
              <a:path w="1595124" h="2875280">
                <a:moveTo>
                  <a:pt x="101600" y="0"/>
                </a:moveTo>
                <a:cubicBezTo>
                  <a:pt x="108373" y="16933"/>
                  <a:pt x="118559" y="32875"/>
                  <a:pt x="121920" y="50800"/>
                </a:cubicBezTo>
                <a:cubicBezTo>
                  <a:pt x="160079" y="254313"/>
                  <a:pt x="112512" y="103857"/>
                  <a:pt x="142240" y="193040"/>
                </a:cubicBezTo>
                <a:cubicBezTo>
                  <a:pt x="145627" y="240453"/>
                  <a:pt x="147670" y="287982"/>
                  <a:pt x="152400" y="335280"/>
                </a:cubicBezTo>
                <a:cubicBezTo>
                  <a:pt x="154450" y="355778"/>
                  <a:pt x="154909" y="377113"/>
                  <a:pt x="162560" y="396240"/>
                </a:cubicBezTo>
                <a:cubicBezTo>
                  <a:pt x="168849" y="411962"/>
                  <a:pt x="181790" y="424224"/>
                  <a:pt x="193040" y="436880"/>
                </a:cubicBezTo>
                <a:cubicBezTo>
                  <a:pt x="220315" y="467565"/>
                  <a:pt x="254219" y="503461"/>
                  <a:pt x="294640" y="518160"/>
                </a:cubicBezTo>
                <a:cubicBezTo>
                  <a:pt x="314000" y="525200"/>
                  <a:pt x="335400" y="524280"/>
                  <a:pt x="355600" y="528320"/>
                </a:cubicBezTo>
                <a:cubicBezTo>
                  <a:pt x="386217" y="534443"/>
                  <a:pt x="416560" y="541867"/>
                  <a:pt x="447040" y="548640"/>
                </a:cubicBezTo>
                <a:cubicBezTo>
                  <a:pt x="470203" y="571803"/>
                  <a:pt x="497840" y="591436"/>
                  <a:pt x="497840" y="629920"/>
                </a:cubicBezTo>
                <a:cubicBezTo>
                  <a:pt x="497840" y="666599"/>
                  <a:pt x="469337" y="674157"/>
                  <a:pt x="447040" y="690880"/>
                </a:cubicBezTo>
                <a:cubicBezTo>
                  <a:pt x="441151" y="695297"/>
                  <a:pt x="383625" y="744184"/>
                  <a:pt x="365760" y="751840"/>
                </a:cubicBezTo>
                <a:cubicBezTo>
                  <a:pt x="343380" y="761431"/>
                  <a:pt x="267784" y="770961"/>
                  <a:pt x="254000" y="772160"/>
                </a:cubicBezTo>
                <a:cubicBezTo>
                  <a:pt x="199912" y="776863"/>
                  <a:pt x="145627" y="778933"/>
                  <a:pt x="91440" y="782320"/>
                </a:cubicBezTo>
                <a:cubicBezTo>
                  <a:pt x="81280" y="792480"/>
                  <a:pt x="71869" y="803449"/>
                  <a:pt x="60960" y="812800"/>
                </a:cubicBezTo>
                <a:cubicBezTo>
                  <a:pt x="48103" y="823820"/>
                  <a:pt x="32294" y="831306"/>
                  <a:pt x="20320" y="843280"/>
                </a:cubicBezTo>
                <a:cubicBezTo>
                  <a:pt x="11686" y="851914"/>
                  <a:pt x="6773" y="863600"/>
                  <a:pt x="0" y="873760"/>
                </a:cubicBezTo>
                <a:cubicBezTo>
                  <a:pt x="3387" y="897467"/>
                  <a:pt x="-3925" y="925513"/>
                  <a:pt x="10160" y="944880"/>
                </a:cubicBezTo>
                <a:cubicBezTo>
                  <a:pt x="27427" y="968622"/>
                  <a:pt x="139410" y="1009055"/>
                  <a:pt x="162560" y="1016000"/>
                </a:cubicBezTo>
                <a:cubicBezTo>
                  <a:pt x="202684" y="1028037"/>
                  <a:pt x="242845" y="1041854"/>
                  <a:pt x="284480" y="1046480"/>
                </a:cubicBezTo>
                <a:cubicBezTo>
                  <a:pt x="413098" y="1060771"/>
                  <a:pt x="345378" y="1053863"/>
                  <a:pt x="487680" y="1066800"/>
                </a:cubicBezTo>
                <a:cubicBezTo>
                  <a:pt x="504613" y="1070187"/>
                  <a:pt x="521363" y="1074678"/>
                  <a:pt x="538480" y="1076960"/>
                </a:cubicBezTo>
                <a:cubicBezTo>
                  <a:pt x="664443" y="1093755"/>
                  <a:pt x="785349" y="1092500"/>
                  <a:pt x="914400" y="1097280"/>
                </a:cubicBezTo>
                <a:cubicBezTo>
                  <a:pt x="924560" y="1107440"/>
                  <a:pt x="936529" y="1116068"/>
                  <a:pt x="944880" y="1127760"/>
                </a:cubicBezTo>
                <a:cubicBezTo>
                  <a:pt x="960573" y="1149731"/>
                  <a:pt x="967069" y="1174006"/>
                  <a:pt x="975360" y="1198880"/>
                </a:cubicBezTo>
                <a:cubicBezTo>
                  <a:pt x="968587" y="1246293"/>
                  <a:pt x="965430" y="1294366"/>
                  <a:pt x="955040" y="1341120"/>
                </a:cubicBezTo>
                <a:cubicBezTo>
                  <a:pt x="951754" y="1355905"/>
                  <a:pt x="942747" y="1368917"/>
                  <a:pt x="934720" y="1381760"/>
                </a:cubicBezTo>
                <a:cubicBezTo>
                  <a:pt x="897460" y="1441377"/>
                  <a:pt x="899611" y="1420007"/>
                  <a:pt x="833120" y="1473200"/>
                </a:cubicBezTo>
                <a:cubicBezTo>
                  <a:pt x="821900" y="1482176"/>
                  <a:pt x="815491" y="1497254"/>
                  <a:pt x="802640" y="1503680"/>
                </a:cubicBezTo>
                <a:cubicBezTo>
                  <a:pt x="773903" y="1518048"/>
                  <a:pt x="737933" y="1516338"/>
                  <a:pt x="711200" y="1534160"/>
                </a:cubicBezTo>
                <a:cubicBezTo>
                  <a:pt x="637638" y="1583201"/>
                  <a:pt x="672083" y="1563878"/>
                  <a:pt x="609600" y="1595120"/>
                </a:cubicBezTo>
                <a:cubicBezTo>
                  <a:pt x="593078" y="1622657"/>
                  <a:pt x="568960" y="1651678"/>
                  <a:pt x="568960" y="1686560"/>
                </a:cubicBezTo>
                <a:cubicBezTo>
                  <a:pt x="568960" y="1700524"/>
                  <a:pt x="565873" y="1722784"/>
                  <a:pt x="579120" y="1727200"/>
                </a:cubicBezTo>
                <a:cubicBezTo>
                  <a:pt x="624215" y="1742232"/>
                  <a:pt x="673947" y="1733973"/>
                  <a:pt x="721360" y="1737360"/>
                </a:cubicBezTo>
                <a:cubicBezTo>
                  <a:pt x="751840" y="1744133"/>
                  <a:pt x="782111" y="1751926"/>
                  <a:pt x="812800" y="1757680"/>
                </a:cubicBezTo>
                <a:cubicBezTo>
                  <a:pt x="836337" y="1762093"/>
                  <a:pt x="861202" y="1760267"/>
                  <a:pt x="883920" y="1767840"/>
                </a:cubicBezTo>
                <a:cubicBezTo>
                  <a:pt x="902654" y="1774085"/>
                  <a:pt x="917787" y="1788160"/>
                  <a:pt x="934720" y="1798320"/>
                </a:cubicBezTo>
                <a:cubicBezTo>
                  <a:pt x="941493" y="1815253"/>
                  <a:pt x="949273" y="1831818"/>
                  <a:pt x="955040" y="1849120"/>
                </a:cubicBezTo>
                <a:cubicBezTo>
                  <a:pt x="978931" y="1920794"/>
                  <a:pt x="971769" y="2000935"/>
                  <a:pt x="944880" y="2072640"/>
                </a:cubicBezTo>
                <a:cubicBezTo>
                  <a:pt x="929718" y="2113073"/>
                  <a:pt x="855660" y="2138646"/>
                  <a:pt x="822960" y="2164080"/>
                </a:cubicBezTo>
                <a:cubicBezTo>
                  <a:pt x="807838" y="2175842"/>
                  <a:pt x="795867" y="2191173"/>
                  <a:pt x="782320" y="2204720"/>
                </a:cubicBezTo>
                <a:cubicBezTo>
                  <a:pt x="778933" y="2225040"/>
                  <a:pt x="775845" y="2245412"/>
                  <a:pt x="772160" y="2265680"/>
                </a:cubicBezTo>
                <a:cubicBezTo>
                  <a:pt x="769071" y="2282670"/>
                  <a:pt x="762000" y="2299211"/>
                  <a:pt x="762000" y="2316480"/>
                </a:cubicBezTo>
                <a:cubicBezTo>
                  <a:pt x="762000" y="2350516"/>
                  <a:pt x="767347" y="2384386"/>
                  <a:pt x="772160" y="2418080"/>
                </a:cubicBezTo>
                <a:cubicBezTo>
                  <a:pt x="776040" y="2445243"/>
                  <a:pt x="791113" y="2486466"/>
                  <a:pt x="802640" y="2509520"/>
                </a:cubicBezTo>
                <a:cubicBezTo>
                  <a:pt x="808101" y="2520442"/>
                  <a:pt x="817499" y="2529078"/>
                  <a:pt x="822960" y="2540000"/>
                </a:cubicBezTo>
                <a:cubicBezTo>
                  <a:pt x="848002" y="2590084"/>
                  <a:pt x="833792" y="2591472"/>
                  <a:pt x="873760" y="2631440"/>
                </a:cubicBezTo>
                <a:cubicBezTo>
                  <a:pt x="896720" y="2654400"/>
                  <a:pt x="989431" y="2690128"/>
                  <a:pt x="995680" y="2692400"/>
                </a:cubicBezTo>
                <a:cubicBezTo>
                  <a:pt x="1038970" y="2708142"/>
                  <a:pt x="1083568" y="2720042"/>
                  <a:pt x="1127760" y="2733040"/>
                </a:cubicBezTo>
                <a:cubicBezTo>
                  <a:pt x="1141156" y="2736980"/>
                  <a:pt x="1154472" y="2742205"/>
                  <a:pt x="1168400" y="2743200"/>
                </a:cubicBezTo>
                <a:cubicBezTo>
                  <a:pt x="1249544" y="2748996"/>
                  <a:pt x="1330960" y="2749973"/>
                  <a:pt x="1412240" y="2753360"/>
                </a:cubicBezTo>
                <a:cubicBezTo>
                  <a:pt x="1465888" y="2771243"/>
                  <a:pt x="1433809" y="2757579"/>
                  <a:pt x="1503680" y="2804160"/>
                </a:cubicBezTo>
                <a:lnTo>
                  <a:pt x="1564640" y="2844800"/>
                </a:lnTo>
                <a:cubicBezTo>
                  <a:pt x="1571413" y="2854960"/>
                  <a:pt x="1572749" y="2875280"/>
                  <a:pt x="1584960" y="2875280"/>
                </a:cubicBezTo>
                <a:cubicBezTo>
                  <a:pt x="1595670" y="2875280"/>
                  <a:pt x="1595120" y="2855510"/>
                  <a:pt x="1595120" y="2844800"/>
                </a:cubicBezTo>
                <a:cubicBezTo>
                  <a:pt x="1595120" y="2824200"/>
                  <a:pt x="1584960" y="2783840"/>
                  <a:pt x="1584960" y="2783840"/>
                </a:cubicBezTo>
              </a:path>
            </a:pathLst>
          </a:cu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grpSp>
        <p:nvGrpSpPr>
          <p:cNvPr id="32" name="Group 31">
            <a:extLst>
              <a:ext uri="{FF2B5EF4-FFF2-40B4-BE49-F238E27FC236}">
                <a16:creationId xmlns:a16="http://schemas.microsoft.com/office/drawing/2014/main" id="{2322326F-44D6-06FD-D03C-A4B850019F1B}"/>
              </a:ext>
            </a:extLst>
          </p:cNvPr>
          <p:cNvGrpSpPr/>
          <p:nvPr/>
        </p:nvGrpSpPr>
        <p:grpSpPr>
          <a:xfrm>
            <a:off x="6810948" y="284480"/>
            <a:ext cx="4817555" cy="6182944"/>
            <a:chOff x="6810948" y="284480"/>
            <a:chExt cx="4817555" cy="6182944"/>
          </a:xfrm>
        </p:grpSpPr>
        <p:pic>
          <p:nvPicPr>
            <p:cNvPr id="7" name="Picture 6" descr="Young businessman hand on chin">
              <a:extLst>
                <a:ext uri="{FF2B5EF4-FFF2-40B4-BE49-F238E27FC236}">
                  <a16:creationId xmlns:a16="http://schemas.microsoft.com/office/drawing/2014/main" id="{32B16BB8-8C5A-EB81-6B19-98F5BB771EC1}"/>
                </a:ext>
              </a:extLst>
            </p:cNvPr>
            <p:cNvPicPr>
              <a:picLocks noChangeAspect="1"/>
            </p:cNvPicPr>
            <p:nvPr/>
          </p:nvPicPr>
          <p:blipFill>
            <a:blip r:embed="rId2"/>
            <a:stretch>
              <a:fillRect/>
            </a:stretch>
          </p:blipFill>
          <p:spPr>
            <a:xfrm>
              <a:off x="9005703" y="284480"/>
              <a:ext cx="953508" cy="3077364"/>
            </a:xfrm>
            <a:prstGeom prst="rect">
              <a:avLst/>
            </a:prstGeom>
          </p:spPr>
        </p:pic>
        <p:sp>
          <p:nvSpPr>
            <p:cNvPr id="8" name="Freeform: Shape 7">
              <a:extLst>
                <a:ext uri="{FF2B5EF4-FFF2-40B4-BE49-F238E27FC236}">
                  <a16:creationId xmlns:a16="http://schemas.microsoft.com/office/drawing/2014/main" id="{046FA2D1-19BE-C9A1-9C73-153723FA35CB}"/>
                </a:ext>
              </a:extLst>
            </p:cNvPr>
            <p:cNvSpPr/>
            <p:nvPr/>
          </p:nvSpPr>
          <p:spPr>
            <a:xfrm>
              <a:off x="6939280" y="3383280"/>
              <a:ext cx="2397760" cy="2397760"/>
            </a:xfrm>
            <a:custGeom>
              <a:avLst/>
              <a:gdLst>
                <a:gd name="csX0" fmla="*/ 2824997 w 2916437"/>
                <a:gd name="csY0" fmla="*/ 60960 h 3190240"/>
                <a:gd name="csX1" fmla="*/ 2215397 w 2916437"/>
                <a:gd name="csY1" fmla="*/ 50800 h 3190240"/>
                <a:gd name="csX2" fmla="*/ 2123957 w 2916437"/>
                <a:gd name="csY2" fmla="*/ 20320 h 3190240"/>
                <a:gd name="csX3" fmla="*/ 1961397 w 2916437"/>
                <a:gd name="csY3" fmla="*/ 0 h 3190240"/>
                <a:gd name="csX4" fmla="*/ 1900437 w 2916437"/>
                <a:gd name="csY4" fmla="*/ 10160 h 3190240"/>
                <a:gd name="csX5" fmla="*/ 1687077 w 2916437"/>
                <a:gd name="csY5" fmla="*/ 294640 h 3190240"/>
                <a:gd name="csX6" fmla="*/ 1636277 w 2916437"/>
                <a:gd name="csY6" fmla="*/ 528320 h 3190240"/>
                <a:gd name="csX7" fmla="*/ 1626117 w 2916437"/>
                <a:gd name="csY7" fmla="*/ 812800 h 3190240"/>
                <a:gd name="csX8" fmla="*/ 1615957 w 2916437"/>
                <a:gd name="csY8" fmla="*/ 853440 h 3190240"/>
                <a:gd name="csX9" fmla="*/ 1554997 w 2916437"/>
                <a:gd name="csY9" fmla="*/ 883920 h 3190240"/>
                <a:gd name="csX10" fmla="*/ 1209557 w 2916437"/>
                <a:gd name="csY10" fmla="*/ 985520 h 3190240"/>
                <a:gd name="csX11" fmla="*/ 1138437 w 2916437"/>
                <a:gd name="csY11" fmla="*/ 995680 h 3190240"/>
                <a:gd name="csX12" fmla="*/ 996197 w 2916437"/>
                <a:gd name="csY12" fmla="*/ 985520 h 3190240"/>
                <a:gd name="csX13" fmla="*/ 914917 w 2916437"/>
                <a:gd name="csY13" fmla="*/ 833120 h 3190240"/>
                <a:gd name="csX14" fmla="*/ 803157 w 2916437"/>
                <a:gd name="csY14" fmla="*/ 792480 h 3190240"/>
                <a:gd name="csX15" fmla="*/ 762517 w 2916437"/>
                <a:gd name="csY15" fmla="*/ 741680 h 3190240"/>
                <a:gd name="csX16" fmla="*/ 721877 w 2916437"/>
                <a:gd name="csY16" fmla="*/ 680720 h 3190240"/>
                <a:gd name="csX17" fmla="*/ 671077 w 2916437"/>
                <a:gd name="csY17" fmla="*/ 670560 h 3190240"/>
                <a:gd name="csX18" fmla="*/ 569477 w 2916437"/>
                <a:gd name="csY18" fmla="*/ 701040 h 3190240"/>
                <a:gd name="csX19" fmla="*/ 508517 w 2916437"/>
                <a:gd name="csY19" fmla="*/ 792480 h 3190240"/>
                <a:gd name="csX20" fmla="*/ 508517 w 2916437"/>
                <a:gd name="csY20" fmla="*/ 1056640 h 3190240"/>
                <a:gd name="csX21" fmla="*/ 528837 w 2916437"/>
                <a:gd name="csY21" fmla="*/ 1137920 h 3190240"/>
                <a:gd name="csX22" fmla="*/ 569477 w 2916437"/>
                <a:gd name="csY22" fmla="*/ 1219200 h 3190240"/>
                <a:gd name="csX23" fmla="*/ 589797 w 2916437"/>
                <a:gd name="csY23" fmla="*/ 1280160 h 3190240"/>
                <a:gd name="csX24" fmla="*/ 650757 w 2916437"/>
                <a:gd name="csY24" fmla="*/ 1402080 h 3190240"/>
                <a:gd name="csX25" fmla="*/ 691397 w 2916437"/>
                <a:gd name="csY25" fmla="*/ 1442720 h 3190240"/>
                <a:gd name="csX26" fmla="*/ 792997 w 2916437"/>
                <a:gd name="csY26" fmla="*/ 1554480 h 3190240"/>
                <a:gd name="csX27" fmla="*/ 874277 w 2916437"/>
                <a:gd name="csY27" fmla="*/ 1595120 h 3190240"/>
                <a:gd name="csX28" fmla="*/ 1016517 w 2916437"/>
                <a:gd name="csY28" fmla="*/ 1635760 h 3190240"/>
                <a:gd name="csX29" fmla="*/ 1250197 w 2916437"/>
                <a:gd name="csY29" fmla="*/ 1666240 h 3190240"/>
                <a:gd name="csX30" fmla="*/ 1473717 w 2916437"/>
                <a:gd name="csY30" fmla="*/ 1727200 h 3190240"/>
                <a:gd name="csX31" fmla="*/ 1524517 w 2916437"/>
                <a:gd name="csY31" fmla="*/ 1737360 h 3190240"/>
                <a:gd name="csX32" fmla="*/ 1819157 w 2916437"/>
                <a:gd name="csY32" fmla="*/ 1747520 h 3190240"/>
                <a:gd name="csX33" fmla="*/ 2012197 w 2916437"/>
                <a:gd name="csY33" fmla="*/ 1849120 h 3190240"/>
                <a:gd name="csX34" fmla="*/ 2032517 w 2916437"/>
                <a:gd name="csY34" fmla="*/ 1889760 h 3190240"/>
                <a:gd name="csX35" fmla="*/ 2052837 w 2916437"/>
                <a:gd name="csY35" fmla="*/ 1920240 h 3190240"/>
                <a:gd name="csX36" fmla="*/ 2093477 w 2916437"/>
                <a:gd name="csY36" fmla="*/ 2042160 h 3190240"/>
                <a:gd name="csX37" fmla="*/ 2174757 w 2916437"/>
                <a:gd name="csY37" fmla="*/ 2174240 h 3190240"/>
                <a:gd name="csX38" fmla="*/ 2235717 w 2916437"/>
                <a:gd name="csY38" fmla="*/ 2346960 h 3190240"/>
                <a:gd name="csX39" fmla="*/ 2591317 w 2916437"/>
                <a:gd name="csY39" fmla="*/ 2357120 h 3190240"/>
                <a:gd name="csX40" fmla="*/ 2916437 w 2916437"/>
                <a:gd name="csY40" fmla="*/ 2387600 h 3190240"/>
                <a:gd name="csX41" fmla="*/ 2875797 w 2916437"/>
                <a:gd name="csY41" fmla="*/ 2672080 h 3190240"/>
                <a:gd name="csX42" fmla="*/ 2835157 w 2916437"/>
                <a:gd name="csY42" fmla="*/ 2743200 h 3190240"/>
                <a:gd name="csX43" fmla="*/ 2631957 w 2916437"/>
                <a:gd name="csY43" fmla="*/ 2804160 h 3190240"/>
                <a:gd name="csX44" fmla="*/ 2276357 w 2916437"/>
                <a:gd name="csY44" fmla="*/ 2814320 h 3190240"/>
                <a:gd name="csX45" fmla="*/ 1971557 w 2916437"/>
                <a:gd name="csY45" fmla="*/ 2824480 h 3190240"/>
                <a:gd name="csX46" fmla="*/ 1656597 w 2916437"/>
                <a:gd name="csY46" fmla="*/ 2804160 h 3190240"/>
                <a:gd name="csX47" fmla="*/ 1595637 w 2916437"/>
                <a:gd name="csY47" fmla="*/ 2763520 h 3190240"/>
                <a:gd name="csX48" fmla="*/ 1361957 w 2916437"/>
                <a:gd name="csY48" fmla="*/ 2702560 h 3190240"/>
                <a:gd name="csX49" fmla="*/ 833637 w 2916437"/>
                <a:gd name="csY49" fmla="*/ 2692400 h 3190240"/>
                <a:gd name="csX50" fmla="*/ 579637 w 2916437"/>
                <a:gd name="csY50" fmla="*/ 2702560 h 3190240"/>
                <a:gd name="csX51" fmla="*/ 447557 w 2916437"/>
                <a:gd name="csY51" fmla="*/ 2773680 h 3190240"/>
                <a:gd name="csX52" fmla="*/ 305317 w 2916437"/>
                <a:gd name="csY52" fmla="*/ 2794000 h 3190240"/>
                <a:gd name="csX53" fmla="*/ 213877 w 2916437"/>
                <a:gd name="csY53" fmla="*/ 2824480 h 3190240"/>
                <a:gd name="csX54" fmla="*/ 51317 w 2916437"/>
                <a:gd name="csY54" fmla="*/ 2895600 h 3190240"/>
                <a:gd name="csX55" fmla="*/ 20837 w 2916437"/>
                <a:gd name="csY55" fmla="*/ 2966720 h 3190240"/>
                <a:gd name="csX56" fmla="*/ 10677 w 2916437"/>
                <a:gd name="csY56" fmla="*/ 3078480 h 3190240"/>
                <a:gd name="csX57" fmla="*/ 517 w 2916437"/>
                <a:gd name="csY57" fmla="*/ 3190240 h 31902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Lst>
              <a:rect l="l" t="t" r="r" b="b"/>
              <a:pathLst>
                <a:path w="2916437" h="3190240">
                  <a:moveTo>
                    <a:pt x="2824997" y="60960"/>
                  </a:moveTo>
                  <a:cubicBezTo>
                    <a:pt x="2621797" y="57573"/>
                    <a:pt x="2418285" y="62562"/>
                    <a:pt x="2215397" y="50800"/>
                  </a:cubicBezTo>
                  <a:cubicBezTo>
                    <a:pt x="2183322" y="48941"/>
                    <a:pt x="2155462" y="26621"/>
                    <a:pt x="2123957" y="20320"/>
                  </a:cubicBezTo>
                  <a:cubicBezTo>
                    <a:pt x="2070409" y="9610"/>
                    <a:pt x="2015584" y="6773"/>
                    <a:pt x="1961397" y="0"/>
                  </a:cubicBezTo>
                  <a:cubicBezTo>
                    <a:pt x="1941077" y="3387"/>
                    <a:pt x="1918323" y="-61"/>
                    <a:pt x="1900437" y="10160"/>
                  </a:cubicBezTo>
                  <a:cubicBezTo>
                    <a:pt x="1798148" y="68611"/>
                    <a:pt x="1740662" y="208080"/>
                    <a:pt x="1687077" y="294640"/>
                  </a:cubicBezTo>
                  <a:cubicBezTo>
                    <a:pt x="1647830" y="422193"/>
                    <a:pt x="1642596" y="408266"/>
                    <a:pt x="1636277" y="528320"/>
                  </a:cubicBezTo>
                  <a:cubicBezTo>
                    <a:pt x="1631290" y="623076"/>
                    <a:pt x="1632036" y="718098"/>
                    <a:pt x="1626117" y="812800"/>
                  </a:cubicBezTo>
                  <a:cubicBezTo>
                    <a:pt x="1625246" y="826736"/>
                    <a:pt x="1625831" y="843566"/>
                    <a:pt x="1615957" y="853440"/>
                  </a:cubicBezTo>
                  <a:cubicBezTo>
                    <a:pt x="1599893" y="869504"/>
                    <a:pt x="1576420" y="876359"/>
                    <a:pt x="1554997" y="883920"/>
                  </a:cubicBezTo>
                  <a:cubicBezTo>
                    <a:pt x="1348607" y="956764"/>
                    <a:pt x="1348560" y="964135"/>
                    <a:pt x="1209557" y="985520"/>
                  </a:cubicBezTo>
                  <a:cubicBezTo>
                    <a:pt x="1185888" y="989161"/>
                    <a:pt x="1162144" y="992293"/>
                    <a:pt x="1138437" y="995680"/>
                  </a:cubicBezTo>
                  <a:cubicBezTo>
                    <a:pt x="1091024" y="992293"/>
                    <a:pt x="1041292" y="1000552"/>
                    <a:pt x="996197" y="985520"/>
                  </a:cubicBezTo>
                  <a:cubicBezTo>
                    <a:pt x="954846" y="971736"/>
                    <a:pt x="926479" y="844682"/>
                    <a:pt x="914917" y="833120"/>
                  </a:cubicBezTo>
                  <a:cubicBezTo>
                    <a:pt x="865130" y="783333"/>
                    <a:pt x="898694" y="804422"/>
                    <a:pt x="803157" y="792480"/>
                  </a:cubicBezTo>
                  <a:cubicBezTo>
                    <a:pt x="789610" y="775547"/>
                    <a:pt x="775272" y="759218"/>
                    <a:pt x="762517" y="741680"/>
                  </a:cubicBezTo>
                  <a:cubicBezTo>
                    <a:pt x="748153" y="721929"/>
                    <a:pt x="741154" y="695713"/>
                    <a:pt x="721877" y="680720"/>
                  </a:cubicBezTo>
                  <a:cubicBezTo>
                    <a:pt x="708246" y="670118"/>
                    <a:pt x="688010" y="673947"/>
                    <a:pt x="671077" y="670560"/>
                  </a:cubicBezTo>
                  <a:cubicBezTo>
                    <a:pt x="643770" y="676021"/>
                    <a:pt x="592612" y="683046"/>
                    <a:pt x="569477" y="701040"/>
                  </a:cubicBezTo>
                  <a:cubicBezTo>
                    <a:pt x="538733" y="724952"/>
                    <a:pt x="525015" y="759484"/>
                    <a:pt x="508517" y="792480"/>
                  </a:cubicBezTo>
                  <a:cubicBezTo>
                    <a:pt x="486451" y="902808"/>
                    <a:pt x="489050" y="868459"/>
                    <a:pt x="508517" y="1056640"/>
                  </a:cubicBezTo>
                  <a:cubicBezTo>
                    <a:pt x="511391" y="1084419"/>
                    <a:pt x="519031" y="1111771"/>
                    <a:pt x="528837" y="1137920"/>
                  </a:cubicBezTo>
                  <a:cubicBezTo>
                    <a:pt x="539473" y="1166283"/>
                    <a:pt x="557545" y="1191358"/>
                    <a:pt x="569477" y="1219200"/>
                  </a:cubicBezTo>
                  <a:cubicBezTo>
                    <a:pt x="577914" y="1238887"/>
                    <a:pt x="582108" y="1260169"/>
                    <a:pt x="589797" y="1280160"/>
                  </a:cubicBezTo>
                  <a:cubicBezTo>
                    <a:pt x="603730" y="1316387"/>
                    <a:pt x="625632" y="1369776"/>
                    <a:pt x="650757" y="1402080"/>
                  </a:cubicBezTo>
                  <a:cubicBezTo>
                    <a:pt x="662519" y="1417202"/>
                    <a:pt x="678781" y="1428302"/>
                    <a:pt x="691397" y="1442720"/>
                  </a:cubicBezTo>
                  <a:cubicBezTo>
                    <a:pt x="724342" y="1480371"/>
                    <a:pt x="744850" y="1530407"/>
                    <a:pt x="792997" y="1554480"/>
                  </a:cubicBezTo>
                  <a:cubicBezTo>
                    <a:pt x="820090" y="1568027"/>
                    <a:pt x="845809" y="1584768"/>
                    <a:pt x="874277" y="1595120"/>
                  </a:cubicBezTo>
                  <a:cubicBezTo>
                    <a:pt x="920619" y="1611972"/>
                    <a:pt x="968301" y="1625428"/>
                    <a:pt x="1016517" y="1635760"/>
                  </a:cubicBezTo>
                  <a:cubicBezTo>
                    <a:pt x="1069624" y="1647140"/>
                    <a:pt x="1187667" y="1659292"/>
                    <a:pt x="1250197" y="1666240"/>
                  </a:cubicBezTo>
                  <a:cubicBezTo>
                    <a:pt x="1324704" y="1686560"/>
                    <a:pt x="1397989" y="1712054"/>
                    <a:pt x="1473717" y="1727200"/>
                  </a:cubicBezTo>
                  <a:cubicBezTo>
                    <a:pt x="1490650" y="1730587"/>
                    <a:pt x="1507278" y="1736346"/>
                    <a:pt x="1524517" y="1737360"/>
                  </a:cubicBezTo>
                  <a:cubicBezTo>
                    <a:pt x="1622619" y="1743131"/>
                    <a:pt x="1720944" y="1744133"/>
                    <a:pt x="1819157" y="1747520"/>
                  </a:cubicBezTo>
                  <a:cubicBezTo>
                    <a:pt x="1888809" y="1776542"/>
                    <a:pt x="1957633" y="1794556"/>
                    <a:pt x="2012197" y="1849120"/>
                  </a:cubicBezTo>
                  <a:cubicBezTo>
                    <a:pt x="2022907" y="1859830"/>
                    <a:pt x="2025003" y="1876610"/>
                    <a:pt x="2032517" y="1889760"/>
                  </a:cubicBezTo>
                  <a:cubicBezTo>
                    <a:pt x="2038575" y="1900362"/>
                    <a:pt x="2046064" y="1910080"/>
                    <a:pt x="2052837" y="1920240"/>
                  </a:cubicBezTo>
                  <a:cubicBezTo>
                    <a:pt x="2064731" y="1967815"/>
                    <a:pt x="2067229" y="2002789"/>
                    <a:pt x="2093477" y="2042160"/>
                  </a:cubicBezTo>
                  <a:cubicBezTo>
                    <a:pt x="2141685" y="2114472"/>
                    <a:pt x="2140280" y="2076555"/>
                    <a:pt x="2174757" y="2174240"/>
                  </a:cubicBezTo>
                  <a:lnTo>
                    <a:pt x="2235717" y="2346960"/>
                  </a:lnTo>
                  <a:cubicBezTo>
                    <a:pt x="2376453" y="2311776"/>
                    <a:pt x="2277250" y="2332194"/>
                    <a:pt x="2591317" y="2357120"/>
                  </a:cubicBezTo>
                  <a:cubicBezTo>
                    <a:pt x="2699824" y="2365732"/>
                    <a:pt x="2916437" y="2387600"/>
                    <a:pt x="2916437" y="2387600"/>
                  </a:cubicBezTo>
                  <a:cubicBezTo>
                    <a:pt x="2907885" y="2567198"/>
                    <a:pt x="2933297" y="2557079"/>
                    <a:pt x="2875797" y="2672080"/>
                  </a:cubicBezTo>
                  <a:cubicBezTo>
                    <a:pt x="2863586" y="2696502"/>
                    <a:pt x="2855220" y="2724680"/>
                    <a:pt x="2835157" y="2743200"/>
                  </a:cubicBezTo>
                  <a:cubicBezTo>
                    <a:pt x="2770249" y="2803115"/>
                    <a:pt x="2714897" y="2800554"/>
                    <a:pt x="2631957" y="2804160"/>
                  </a:cubicBezTo>
                  <a:cubicBezTo>
                    <a:pt x="2513487" y="2809311"/>
                    <a:pt x="2394883" y="2810673"/>
                    <a:pt x="2276357" y="2814320"/>
                  </a:cubicBezTo>
                  <a:lnTo>
                    <a:pt x="1971557" y="2824480"/>
                  </a:lnTo>
                  <a:cubicBezTo>
                    <a:pt x="1820819" y="2851887"/>
                    <a:pt x="1844053" y="2861839"/>
                    <a:pt x="1656597" y="2804160"/>
                  </a:cubicBezTo>
                  <a:cubicBezTo>
                    <a:pt x="1633255" y="2796978"/>
                    <a:pt x="1618312" y="2772590"/>
                    <a:pt x="1595637" y="2763520"/>
                  </a:cubicBezTo>
                  <a:cubicBezTo>
                    <a:pt x="1588219" y="2760553"/>
                    <a:pt x="1397154" y="2704291"/>
                    <a:pt x="1361957" y="2702560"/>
                  </a:cubicBezTo>
                  <a:cubicBezTo>
                    <a:pt x="1186030" y="2693908"/>
                    <a:pt x="1009744" y="2695787"/>
                    <a:pt x="833637" y="2692400"/>
                  </a:cubicBezTo>
                  <a:cubicBezTo>
                    <a:pt x="748970" y="2695787"/>
                    <a:pt x="663415" y="2689866"/>
                    <a:pt x="579637" y="2702560"/>
                  </a:cubicBezTo>
                  <a:cubicBezTo>
                    <a:pt x="434218" y="2724593"/>
                    <a:pt x="554631" y="2745503"/>
                    <a:pt x="447557" y="2773680"/>
                  </a:cubicBezTo>
                  <a:cubicBezTo>
                    <a:pt x="401239" y="2785869"/>
                    <a:pt x="352730" y="2787227"/>
                    <a:pt x="305317" y="2794000"/>
                  </a:cubicBezTo>
                  <a:cubicBezTo>
                    <a:pt x="274837" y="2804160"/>
                    <a:pt x="243488" y="2812012"/>
                    <a:pt x="213877" y="2824480"/>
                  </a:cubicBezTo>
                  <a:cubicBezTo>
                    <a:pt x="-15563" y="2921086"/>
                    <a:pt x="209678" y="2842813"/>
                    <a:pt x="51317" y="2895600"/>
                  </a:cubicBezTo>
                  <a:cubicBezTo>
                    <a:pt x="41157" y="2919307"/>
                    <a:pt x="26432" y="2941542"/>
                    <a:pt x="20837" y="2966720"/>
                  </a:cubicBezTo>
                  <a:cubicBezTo>
                    <a:pt x="12722" y="3003236"/>
                    <a:pt x="15317" y="3041362"/>
                    <a:pt x="10677" y="3078480"/>
                  </a:cubicBezTo>
                  <a:cubicBezTo>
                    <a:pt x="-3468" y="3191641"/>
                    <a:pt x="517" y="3062078"/>
                    <a:pt x="517" y="3190240"/>
                  </a:cubicBez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Shape 10">
              <a:extLst>
                <a:ext uri="{FF2B5EF4-FFF2-40B4-BE49-F238E27FC236}">
                  <a16:creationId xmlns:a16="http://schemas.microsoft.com/office/drawing/2014/main" id="{2A0AC65E-C4F4-5331-AE81-765453303FF0}"/>
                </a:ext>
              </a:extLst>
            </p:cNvPr>
            <p:cNvSpPr/>
            <p:nvPr/>
          </p:nvSpPr>
          <p:spPr>
            <a:xfrm rot="16900837">
              <a:off x="7044932" y="3985137"/>
              <a:ext cx="244633" cy="712601"/>
            </a:xfrm>
            <a:custGeom>
              <a:avLst/>
              <a:gdLst>
                <a:gd name="csX0" fmla="*/ 0 w 904240"/>
                <a:gd name="csY0" fmla="*/ 0 h 711200"/>
                <a:gd name="csX1" fmla="*/ 30480 w 904240"/>
                <a:gd name="csY1" fmla="*/ 101600 h 711200"/>
                <a:gd name="csX2" fmla="*/ 71120 w 904240"/>
                <a:gd name="csY2" fmla="*/ 132080 h 711200"/>
                <a:gd name="csX3" fmla="*/ 121920 w 904240"/>
                <a:gd name="csY3" fmla="*/ 142240 h 711200"/>
                <a:gd name="csX4" fmla="*/ 264160 w 904240"/>
                <a:gd name="csY4" fmla="*/ 162560 h 711200"/>
                <a:gd name="csX5" fmla="*/ 772160 w 904240"/>
                <a:gd name="csY5" fmla="*/ 172720 h 711200"/>
                <a:gd name="csX6" fmla="*/ 812800 w 904240"/>
                <a:gd name="csY6" fmla="*/ 223520 h 711200"/>
                <a:gd name="csX7" fmla="*/ 843280 w 904240"/>
                <a:gd name="csY7" fmla="*/ 254000 h 711200"/>
                <a:gd name="csX8" fmla="*/ 883920 w 904240"/>
                <a:gd name="csY8" fmla="*/ 325120 h 711200"/>
                <a:gd name="csX9" fmla="*/ 904240 w 904240"/>
                <a:gd name="csY9" fmla="*/ 355600 h 711200"/>
                <a:gd name="csX10" fmla="*/ 894080 w 904240"/>
                <a:gd name="csY10" fmla="*/ 406400 h 711200"/>
                <a:gd name="csX11" fmla="*/ 863600 w 904240"/>
                <a:gd name="csY11" fmla="*/ 436880 h 711200"/>
                <a:gd name="csX12" fmla="*/ 741680 w 904240"/>
                <a:gd name="csY12" fmla="*/ 508000 h 711200"/>
                <a:gd name="csX13" fmla="*/ 619760 w 904240"/>
                <a:gd name="csY13" fmla="*/ 538480 h 711200"/>
                <a:gd name="csX14" fmla="*/ 558800 w 904240"/>
                <a:gd name="csY14" fmla="*/ 548640 h 711200"/>
                <a:gd name="csX15" fmla="*/ 416560 w 904240"/>
                <a:gd name="csY15" fmla="*/ 599440 h 711200"/>
                <a:gd name="csX16" fmla="*/ 355600 w 904240"/>
                <a:gd name="csY16" fmla="*/ 650240 h 711200"/>
                <a:gd name="csX17" fmla="*/ 335280 w 904240"/>
                <a:gd name="csY17" fmla="*/ 711200 h 7112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4240" h="711200">
                  <a:moveTo>
                    <a:pt x="0" y="0"/>
                  </a:moveTo>
                  <a:cubicBezTo>
                    <a:pt x="10160" y="33867"/>
                    <a:pt x="13717" y="70468"/>
                    <a:pt x="30480" y="101600"/>
                  </a:cubicBezTo>
                  <a:cubicBezTo>
                    <a:pt x="38508" y="116509"/>
                    <a:pt x="55646" y="125203"/>
                    <a:pt x="71120" y="132080"/>
                  </a:cubicBezTo>
                  <a:cubicBezTo>
                    <a:pt x="86900" y="139093"/>
                    <a:pt x="104863" y="139547"/>
                    <a:pt x="121920" y="142240"/>
                  </a:cubicBezTo>
                  <a:cubicBezTo>
                    <a:pt x="169229" y="149710"/>
                    <a:pt x="216275" y="161602"/>
                    <a:pt x="264160" y="162560"/>
                  </a:cubicBezTo>
                  <a:lnTo>
                    <a:pt x="772160" y="172720"/>
                  </a:lnTo>
                  <a:cubicBezTo>
                    <a:pt x="785707" y="189653"/>
                    <a:pt x="798520" y="207200"/>
                    <a:pt x="812800" y="223520"/>
                  </a:cubicBezTo>
                  <a:cubicBezTo>
                    <a:pt x="822262" y="234333"/>
                    <a:pt x="835040" y="242229"/>
                    <a:pt x="843280" y="254000"/>
                  </a:cubicBezTo>
                  <a:cubicBezTo>
                    <a:pt x="858938" y="276368"/>
                    <a:pt x="869872" y="301707"/>
                    <a:pt x="883920" y="325120"/>
                  </a:cubicBezTo>
                  <a:cubicBezTo>
                    <a:pt x="890202" y="335591"/>
                    <a:pt x="897467" y="345440"/>
                    <a:pt x="904240" y="355600"/>
                  </a:cubicBezTo>
                  <a:cubicBezTo>
                    <a:pt x="900853" y="372533"/>
                    <a:pt x="901803" y="390954"/>
                    <a:pt x="894080" y="406400"/>
                  </a:cubicBezTo>
                  <a:cubicBezTo>
                    <a:pt x="887654" y="419251"/>
                    <a:pt x="874413" y="427418"/>
                    <a:pt x="863600" y="436880"/>
                  </a:cubicBezTo>
                  <a:cubicBezTo>
                    <a:pt x="817614" y="477118"/>
                    <a:pt x="803052" y="488619"/>
                    <a:pt x="741680" y="508000"/>
                  </a:cubicBezTo>
                  <a:cubicBezTo>
                    <a:pt x="701734" y="520615"/>
                    <a:pt x="660653" y="529393"/>
                    <a:pt x="619760" y="538480"/>
                  </a:cubicBezTo>
                  <a:cubicBezTo>
                    <a:pt x="599650" y="542949"/>
                    <a:pt x="579000" y="544600"/>
                    <a:pt x="558800" y="548640"/>
                  </a:cubicBezTo>
                  <a:cubicBezTo>
                    <a:pt x="515981" y="557204"/>
                    <a:pt x="444381" y="580893"/>
                    <a:pt x="416560" y="599440"/>
                  </a:cubicBezTo>
                  <a:cubicBezTo>
                    <a:pt x="374125" y="627730"/>
                    <a:pt x="394714" y="611126"/>
                    <a:pt x="355600" y="650240"/>
                  </a:cubicBezTo>
                  <a:lnTo>
                    <a:pt x="335280" y="711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Shape 12">
              <a:extLst>
                <a:ext uri="{FF2B5EF4-FFF2-40B4-BE49-F238E27FC236}">
                  <a16:creationId xmlns:a16="http://schemas.microsoft.com/office/drawing/2014/main" id="{7C854D31-74C8-C296-7F04-33B8CBFD2EA9}"/>
                </a:ext>
              </a:extLst>
            </p:cNvPr>
            <p:cNvSpPr/>
            <p:nvPr/>
          </p:nvSpPr>
          <p:spPr>
            <a:xfrm>
              <a:off x="8321040" y="3632200"/>
              <a:ext cx="684662" cy="960120"/>
            </a:xfrm>
            <a:custGeom>
              <a:avLst/>
              <a:gdLst>
                <a:gd name="csX0" fmla="*/ 0 w 904240"/>
                <a:gd name="csY0" fmla="*/ 0 h 711200"/>
                <a:gd name="csX1" fmla="*/ 30480 w 904240"/>
                <a:gd name="csY1" fmla="*/ 101600 h 711200"/>
                <a:gd name="csX2" fmla="*/ 71120 w 904240"/>
                <a:gd name="csY2" fmla="*/ 132080 h 711200"/>
                <a:gd name="csX3" fmla="*/ 121920 w 904240"/>
                <a:gd name="csY3" fmla="*/ 142240 h 711200"/>
                <a:gd name="csX4" fmla="*/ 264160 w 904240"/>
                <a:gd name="csY4" fmla="*/ 162560 h 711200"/>
                <a:gd name="csX5" fmla="*/ 772160 w 904240"/>
                <a:gd name="csY5" fmla="*/ 172720 h 711200"/>
                <a:gd name="csX6" fmla="*/ 812800 w 904240"/>
                <a:gd name="csY6" fmla="*/ 223520 h 711200"/>
                <a:gd name="csX7" fmla="*/ 843280 w 904240"/>
                <a:gd name="csY7" fmla="*/ 254000 h 711200"/>
                <a:gd name="csX8" fmla="*/ 883920 w 904240"/>
                <a:gd name="csY8" fmla="*/ 325120 h 711200"/>
                <a:gd name="csX9" fmla="*/ 904240 w 904240"/>
                <a:gd name="csY9" fmla="*/ 355600 h 711200"/>
                <a:gd name="csX10" fmla="*/ 894080 w 904240"/>
                <a:gd name="csY10" fmla="*/ 406400 h 711200"/>
                <a:gd name="csX11" fmla="*/ 863600 w 904240"/>
                <a:gd name="csY11" fmla="*/ 436880 h 711200"/>
                <a:gd name="csX12" fmla="*/ 741680 w 904240"/>
                <a:gd name="csY12" fmla="*/ 508000 h 711200"/>
                <a:gd name="csX13" fmla="*/ 619760 w 904240"/>
                <a:gd name="csY13" fmla="*/ 538480 h 711200"/>
                <a:gd name="csX14" fmla="*/ 558800 w 904240"/>
                <a:gd name="csY14" fmla="*/ 548640 h 711200"/>
                <a:gd name="csX15" fmla="*/ 416560 w 904240"/>
                <a:gd name="csY15" fmla="*/ 599440 h 711200"/>
                <a:gd name="csX16" fmla="*/ 355600 w 904240"/>
                <a:gd name="csY16" fmla="*/ 650240 h 711200"/>
                <a:gd name="csX17" fmla="*/ 335280 w 904240"/>
                <a:gd name="csY17" fmla="*/ 711200 h 7112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4240" h="711200">
                  <a:moveTo>
                    <a:pt x="0" y="0"/>
                  </a:moveTo>
                  <a:cubicBezTo>
                    <a:pt x="10160" y="33867"/>
                    <a:pt x="13717" y="70468"/>
                    <a:pt x="30480" y="101600"/>
                  </a:cubicBezTo>
                  <a:cubicBezTo>
                    <a:pt x="38508" y="116509"/>
                    <a:pt x="55646" y="125203"/>
                    <a:pt x="71120" y="132080"/>
                  </a:cubicBezTo>
                  <a:cubicBezTo>
                    <a:pt x="86900" y="139093"/>
                    <a:pt x="104863" y="139547"/>
                    <a:pt x="121920" y="142240"/>
                  </a:cubicBezTo>
                  <a:cubicBezTo>
                    <a:pt x="169229" y="149710"/>
                    <a:pt x="216275" y="161602"/>
                    <a:pt x="264160" y="162560"/>
                  </a:cubicBezTo>
                  <a:lnTo>
                    <a:pt x="772160" y="172720"/>
                  </a:lnTo>
                  <a:cubicBezTo>
                    <a:pt x="785707" y="189653"/>
                    <a:pt x="798520" y="207200"/>
                    <a:pt x="812800" y="223520"/>
                  </a:cubicBezTo>
                  <a:cubicBezTo>
                    <a:pt x="822262" y="234333"/>
                    <a:pt x="835040" y="242229"/>
                    <a:pt x="843280" y="254000"/>
                  </a:cubicBezTo>
                  <a:cubicBezTo>
                    <a:pt x="858938" y="276368"/>
                    <a:pt x="869872" y="301707"/>
                    <a:pt x="883920" y="325120"/>
                  </a:cubicBezTo>
                  <a:cubicBezTo>
                    <a:pt x="890202" y="335591"/>
                    <a:pt x="897467" y="345440"/>
                    <a:pt x="904240" y="355600"/>
                  </a:cubicBezTo>
                  <a:cubicBezTo>
                    <a:pt x="900853" y="372533"/>
                    <a:pt x="901803" y="390954"/>
                    <a:pt x="894080" y="406400"/>
                  </a:cubicBezTo>
                  <a:cubicBezTo>
                    <a:pt x="887654" y="419251"/>
                    <a:pt x="874413" y="427418"/>
                    <a:pt x="863600" y="436880"/>
                  </a:cubicBezTo>
                  <a:cubicBezTo>
                    <a:pt x="817614" y="477118"/>
                    <a:pt x="803052" y="488619"/>
                    <a:pt x="741680" y="508000"/>
                  </a:cubicBezTo>
                  <a:cubicBezTo>
                    <a:pt x="701734" y="520615"/>
                    <a:pt x="660653" y="529393"/>
                    <a:pt x="619760" y="538480"/>
                  </a:cubicBezTo>
                  <a:cubicBezTo>
                    <a:pt x="599650" y="542949"/>
                    <a:pt x="579000" y="544600"/>
                    <a:pt x="558800" y="548640"/>
                  </a:cubicBezTo>
                  <a:cubicBezTo>
                    <a:pt x="515981" y="557204"/>
                    <a:pt x="444381" y="580893"/>
                    <a:pt x="416560" y="599440"/>
                  </a:cubicBezTo>
                  <a:cubicBezTo>
                    <a:pt x="374125" y="627730"/>
                    <a:pt x="394714" y="611126"/>
                    <a:pt x="355600" y="650240"/>
                  </a:cubicBezTo>
                  <a:lnTo>
                    <a:pt x="335280" y="711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Shape 13">
              <a:extLst>
                <a:ext uri="{FF2B5EF4-FFF2-40B4-BE49-F238E27FC236}">
                  <a16:creationId xmlns:a16="http://schemas.microsoft.com/office/drawing/2014/main" id="{39FF562C-8C13-A68B-E8CF-EDFF6774C53F}"/>
                </a:ext>
              </a:extLst>
            </p:cNvPr>
            <p:cNvSpPr/>
            <p:nvPr/>
          </p:nvSpPr>
          <p:spPr>
            <a:xfrm>
              <a:off x="7611558" y="4592320"/>
              <a:ext cx="904240" cy="675959"/>
            </a:xfrm>
            <a:custGeom>
              <a:avLst/>
              <a:gdLst>
                <a:gd name="csX0" fmla="*/ 0 w 904240"/>
                <a:gd name="csY0" fmla="*/ 0 h 711200"/>
                <a:gd name="csX1" fmla="*/ 30480 w 904240"/>
                <a:gd name="csY1" fmla="*/ 101600 h 711200"/>
                <a:gd name="csX2" fmla="*/ 71120 w 904240"/>
                <a:gd name="csY2" fmla="*/ 132080 h 711200"/>
                <a:gd name="csX3" fmla="*/ 121920 w 904240"/>
                <a:gd name="csY3" fmla="*/ 142240 h 711200"/>
                <a:gd name="csX4" fmla="*/ 264160 w 904240"/>
                <a:gd name="csY4" fmla="*/ 162560 h 711200"/>
                <a:gd name="csX5" fmla="*/ 772160 w 904240"/>
                <a:gd name="csY5" fmla="*/ 172720 h 711200"/>
                <a:gd name="csX6" fmla="*/ 812800 w 904240"/>
                <a:gd name="csY6" fmla="*/ 223520 h 711200"/>
                <a:gd name="csX7" fmla="*/ 843280 w 904240"/>
                <a:gd name="csY7" fmla="*/ 254000 h 711200"/>
                <a:gd name="csX8" fmla="*/ 883920 w 904240"/>
                <a:gd name="csY8" fmla="*/ 325120 h 711200"/>
                <a:gd name="csX9" fmla="*/ 904240 w 904240"/>
                <a:gd name="csY9" fmla="*/ 355600 h 711200"/>
                <a:gd name="csX10" fmla="*/ 894080 w 904240"/>
                <a:gd name="csY10" fmla="*/ 406400 h 711200"/>
                <a:gd name="csX11" fmla="*/ 863600 w 904240"/>
                <a:gd name="csY11" fmla="*/ 436880 h 711200"/>
                <a:gd name="csX12" fmla="*/ 741680 w 904240"/>
                <a:gd name="csY12" fmla="*/ 508000 h 711200"/>
                <a:gd name="csX13" fmla="*/ 619760 w 904240"/>
                <a:gd name="csY13" fmla="*/ 538480 h 711200"/>
                <a:gd name="csX14" fmla="*/ 558800 w 904240"/>
                <a:gd name="csY14" fmla="*/ 548640 h 711200"/>
                <a:gd name="csX15" fmla="*/ 416560 w 904240"/>
                <a:gd name="csY15" fmla="*/ 599440 h 711200"/>
                <a:gd name="csX16" fmla="*/ 355600 w 904240"/>
                <a:gd name="csY16" fmla="*/ 650240 h 711200"/>
                <a:gd name="csX17" fmla="*/ 335280 w 904240"/>
                <a:gd name="csY17" fmla="*/ 711200 h 7112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4240" h="711200">
                  <a:moveTo>
                    <a:pt x="0" y="0"/>
                  </a:moveTo>
                  <a:cubicBezTo>
                    <a:pt x="10160" y="33867"/>
                    <a:pt x="13717" y="70468"/>
                    <a:pt x="30480" y="101600"/>
                  </a:cubicBezTo>
                  <a:cubicBezTo>
                    <a:pt x="38508" y="116509"/>
                    <a:pt x="55646" y="125203"/>
                    <a:pt x="71120" y="132080"/>
                  </a:cubicBezTo>
                  <a:cubicBezTo>
                    <a:pt x="86900" y="139093"/>
                    <a:pt x="104863" y="139547"/>
                    <a:pt x="121920" y="142240"/>
                  </a:cubicBezTo>
                  <a:cubicBezTo>
                    <a:pt x="169229" y="149710"/>
                    <a:pt x="216275" y="161602"/>
                    <a:pt x="264160" y="162560"/>
                  </a:cubicBezTo>
                  <a:lnTo>
                    <a:pt x="772160" y="172720"/>
                  </a:lnTo>
                  <a:cubicBezTo>
                    <a:pt x="785707" y="189653"/>
                    <a:pt x="798520" y="207200"/>
                    <a:pt x="812800" y="223520"/>
                  </a:cubicBezTo>
                  <a:cubicBezTo>
                    <a:pt x="822262" y="234333"/>
                    <a:pt x="835040" y="242229"/>
                    <a:pt x="843280" y="254000"/>
                  </a:cubicBezTo>
                  <a:cubicBezTo>
                    <a:pt x="858938" y="276368"/>
                    <a:pt x="869872" y="301707"/>
                    <a:pt x="883920" y="325120"/>
                  </a:cubicBezTo>
                  <a:cubicBezTo>
                    <a:pt x="890202" y="335591"/>
                    <a:pt x="897467" y="345440"/>
                    <a:pt x="904240" y="355600"/>
                  </a:cubicBezTo>
                  <a:cubicBezTo>
                    <a:pt x="900853" y="372533"/>
                    <a:pt x="901803" y="390954"/>
                    <a:pt x="894080" y="406400"/>
                  </a:cubicBezTo>
                  <a:cubicBezTo>
                    <a:pt x="887654" y="419251"/>
                    <a:pt x="874413" y="427418"/>
                    <a:pt x="863600" y="436880"/>
                  </a:cubicBezTo>
                  <a:cubicBezTo>
                    <a:pt x="817614" y="477118"/>
                    <a:pt x="803052" y="488619"/>
                    <a:pt x="741680" y="508000"/>
                  </a:cubicBezTo>
                  <a:cubicBezTo>
                    <a:pt x="701734" y="520615"/>
                    <a:pt x="660653" y="529393"/>
                    <a:pt x="619760" y="538480"/>
                  </a:cubicBezTo>
                  <a:cubicBezTo>
                    <a:pt x="599650" y="542949"/>
                    <a:pt x="579000" y="544600"/>
                    <a:pt x="558800" y="548640"/>
                  </a:cubicBezTo>
                  <a:cubicBezTo>
                    <a:pt x="515981" y="557204"/>
                    <a:pt x="444381" y="580893"/>
                    <a:pt x="416560" y="599440"/>
                  </a:cubicBezTo>
                  <a:cubicBezTo>
                    <a:pt x="374125" y="627730"/>
                    <a:pt x="394714" y="611126"/>
                    <a:pt x="355600" y="650240"/>
                  </a:cubicBezTo>
                  <a:lnTo>
                    <a:pt x="335280" y="711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BCC9DA-7510-E338-65A4-28D1F221DE29}"/>
                </a:ext>
              </a:extLst>
            </p:cNvPr>
            <p:cNvSpPr/>
            <p:nvPr/>
          </p:nvSpPr>
          <p:spPr>
            <a:xfrm flipH="1">
              <a:off x="7277532" y="5443376"/>
              <a:ext cx="747373" cy="711200"/>
            </a:xfrm>
            <a:custGeom>
              <a:avLst/>
              <a:gdLst>
                <a:gd name="csX0" fmla="*/ 0 w 904240"/>
                <a:gd name="csY0" fmla="*/ 0 h 711200"/>
                <a:gd name="csX1" fmla="*/ 30480 w 904240"/>
                <a:gd name="csY1" fmla="*/ 101600 h 711200"/>
                <a:gd name="csX2" fmla="*/ 71120 w 904240"/>
                <a:gd name="csY2" fmla="*/ 132080 h 711200"/>
                <a:gd name="csX3" fmla="*/ 121920 w 904240"/>
                <a:gd name="csY3" fmla="*/ 142240 h 711200"/>
                <a:gd name="csX4" fmla="*/ 264160 w 904240"/>
                <a:gd name="csY4" fmla="*/ 162560 h 711200"/>
                <a:gd name="csX5" fmla="*/ 772160 w 904240"/>
                <a:gd name="csY5" fmla="*/ 172720 h 711200"/>
                <a:gd name="csX6" fmla="*/ 812800 w 904240"/>
                <a:gd name="csY6" fmla="*/ 223520 h 711200"/>
                <a:gd name="csX7" fmla="*/ 843280 w 904240"/>
                <a:gd name="csY7" fmla="*/ 254000 h 711200"/>
                <a:gd name="csX8" fmla="*/ 883920 w 904240"/>
                <a:gd name="csY8" fmla="*/ 325120 h 711200"/>
                <a:gd name="csX9" fmla="*/ 904240 w 904240"/>
                <a:gd name="csY9" fmla="*/ 355600 h 711200"/>
                <a:gd name="csX10" fmla="*/ 894080 w 904240"/>
                <a:gd name="csY10" fmla="*/ 406400 h 711200"/>
                <a:gd name="csX11" fmla="*/ 863600 w 904240"/>
                <a:gd name="csY11" fmla="*/ 436880 h 711200"/>
                <a:gd name="csX12" fmla="*/ 741680 w 904240"/>
                <a:gd name="csY12" fmla="*/ 508000 h 711200"/>
                <a:gd name="csX13" fmla="*/ 619760 w 904240"/>
                <a:gd name="csY13" fmla="*/ 538480 h 711200"/>
                <a:gd name="csX14" fmla="*/ 558800 w 904240"/>
                <a:gd name="csY14" fmla="*/ 548640 h 711200"/>
                <a:gd name="csX15" fmla="*/ 416560 w 904240"/>
                <a:gd name="csY15" fmla="*/ 599440 h 711200"/>
                <a:gd name="csX16" fmla="*/ 355600 w 904240"/>
                <a:gd name="csY16" fmla="*/ 650240 h 711200"/>
                <a:gd name="csX17" fmla="*/ 335280 w 904240"/>
                <a:gd name="csY17" fmla="*/ 711200 h 7112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4240" h="711200">
                  <a:moveTo>
                    <a:pt x="0" y="0"/>
                  </a:moveTo>
                  <a:cubicBezTo>
                    <a:pt x="10160" y="33867"/>
                    <a:pt x="13717" y="70468"/>
                    <a:pt x="30480" y="101600"/>
                  </a:cubicBezTo>
                  <a:cubicBezTo>
                    <a:pt x="38508" y="116509"/>
                    <a:pt x="55646" y="125203"/>
                    <a:pt x="71120" y="132080"/>
                  </a:cubicBezTo>
                  <a:cubicBezTo>
                    <a:pt x="86900" y="139093"/>
                    <a:pt x="104863" y="139547"/>
                    <a:pt x="121920" y="142240"/>
                  </a:cubicBezTo>
                  <a:cubicBezTo>
                    <a:pt x="169229" y="149710"/>
                    <a:pt x="216275" y="161602"/>
                    <a:pt x="264160" y="162560"/>
                  </a:cubicBezTo>
                  <a:lnTo>
                    <a:pt x="772160" y="172720"/>
                  </a:lnTo>
                  <a:cubicBezTo>
                    <a:pt x="785707" y="189653"/>
                    <a:pt x="798520" y="207200"/>
                    <a:pt x="812800" y="223520"/>
                  </a:cubicBezTo>
                  <a:cubicBezTo>
                    <a:pt x="822262" y="234333"/>
                    <a:pt x="835040" y="242229"/>
                    <a:pt x="843280" y="254000"/>
                  </a:cubicBezTo>
                  <a:cubicBezTo>
                    <a:pt x="858938" y="276368"/>
                    <a:pt x="869872" y="301707"/>
                    <a:pt x="883920" y="325120"/>
                  </a:cubicBezTo>
                  <a:cubicBezTo>
                    <a:pt x="890202" y="335591"/>
                    <a:pt x="897467" y="345440"/>
                    <a:pt x="904240" y="355600"/>
                  </a:cubicBezTo>
                  <a:cubicBezTo>
                    <a:pt x="900853" y="372533"/>
                    <a:pt x="901803" y="390954"/>
                    <a:pt x="894080" y="406400"/>
                  </a:cubicBezTo>
                  <a:cubicBezTo>
                    <a:pt x="887654" y="419251"/>
                    <a:pt x="874413" y="427418"/>
                    <a:pt x="863600" y="436880"/>
                  </a:cubicBezTo>
                  <a:cubicBezTo>
                    <a:pt x="817614" y="477118"/>
                    <a:pt x="803052" y="488619"/>
                    <a:pt x="741680" y="508000"/>
                  </a:cubicBezTo>
                  <a:cubicBezTo>
                    <a:pt x="701734" y="520615"/>
                    <a:pt x="660653" y="529393"/>
                    <a:pt x="619760" y="538480"/>
                  </a:cubicBezTo>
                  <a:cubicBezTo>
                    <a:pt x="599650" y="542949"/>
                    <a:pt x="579000" y="544600"/>
                    <a:pt x="558800" y="548640"/>
                  </a:cubicBezTo>
                  <a:cubicBezTo>
                    <a:pt x="515981" y="557204"/>
                    <a:pt x="444381" y="580893"/>
                    <a:pt x="416560" y="599440"/>
                  </a:cubicBezTo>
                  <a:cubicBezTo>
                    <a:pt x="374125" y="627730"/>
                    <a:pt x="394714" y="611126"/>
                    <a:pt x="355600" y="650240"/>
                  </a:cubicBezTo>
                  <a:lnTo>
                    <a:pt x="335280" y="711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Shape 16">
              <a:extLst>
                <a:ext uri="{FF2B5EF4-FFF2-40B4-BE49-F238E27FC236}">
                  <a16:creationId xmlns:a16="http://schemas.microsoft.com/office/drawing/2014/main" id="{1B065C52-71CA-AF36-5745-021608D4CE81}"/>
                </a:ext>
              </a:extLst>
            </p:cNvPr>
            <p:cNvSpPr/>
            <p:nvPr/>
          </p:nvSpPr>
          <p:spPr>
            <a:xfrm>
              <a:off x="8432800" y="5521960"/>
              <a:ext cx="904240" cy="711200"/>
            </a:xfrm>
            <a:custGeom>
              <a:avLst/>
              <a:gdLst>
                <a:gd name="csX0" fmla="*/ 0 w 904240"/>
                <a:gd name="csY0" fmla="*/ 0 h 711200"/>
                <a:gd name="csX1" fmla="*/ 30480 w 904240"/>
                <a:gd name="csY1" fmla="*/ 101600 h 711200"/>
                <a:gd name="csX2" fmla="*/ 71120 w 904240"/>
                <a:gd name="csY2" fmla="*/ 132080 h 711200"/>
                <a:gd name="csX3" fmla="*/ 121920 w 904240"/>
                <a:gd name="csY3" fmla="*/ 142240 h 711200"/>
                <a:gd name="csX4" fmla="*/ 264160 w 904240"/>
                <a:gd name="csY4" fmla="*/ 162560 h 711200"/>
                <a:gd name="csX5" fmla="*/ 772160 w 904240"/>
                <a:gd name="csY5" fmla="*/ 172720 h 711200"/>
                <a:gd name="csX6" fmla="*/ 812800 w 904240"/>
                <a:gd name="csY6" fmla="*/ 223520 h 711200"/>
                <a:gd name="csX7" fmla="*/ 843280 w 904240"/>
                <a:gd name="csY7" fmla="*/ 254000 h 711200"/>
                <a:gd name="csX8" fmla="*/ 883920 w 904240"/>
                <a:gd name="csY8" fmla="*/ 325120 h 711200"/>
                <a:gd name="csX9" fmla="*/ 904240 w 904240"/>
                <a:gd name="csY9" fmla="*/ 355600 h 711200"/>
                <a:gd name="csX10" fmla="*/ 894080 w 904240"/>
                <a:gd name="csY10" fmla="*/ 406400 h 711200"/>
                <a:gd name="csX11" fmla="*/ 863600 w 904240"/>
                <a:gd name="csY11" fmla="*/ 436880 h 711200"/>
                <a:gd name="csX12" fmla="*/ 741680 w 904240"/>
                <a:gd name="csY12" fmla="*/ 508000 h 711200"/>
                <a:gd name="csX13" fmla="*/ 619760 w 904240"/>
                <a:gd name="csY13" fmla="*/ 538480 h 711200"/>
                <a:gd name="csX14" fmla="*/ 558800 w 904240"/>
                <a:gd name="csY14" fmla="*/ 548640 h 711200"/>
                <a:gd name="csX15" fmla="*/ 416560 w 904240"/>
                <a:gd name="csY15" fmla="*/ 599440 h 711200"/>
                <a:gd name="csX16" fmla="*/ 355600 w 904240"/>
                <a:gd name="csY16" fmla="*/ 650240 h 711200"/>
                <a:gd name="csX17" fmla="*/ 335280 w 904240"/>
                <a:gd name="csY17" fmla="*/ 711200 h 7112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4240" h="711200">
                  <a:moveTo>
                    <a:pt x="0" y="0"/>
                  </a:moveTo>
                  <a:cubicBezTo>
                    <a:pt x="10160" y="33867"/>
                    <a:pt x="13717" y="70468"/>
                    <a:pt x="30480" y="101600"/>
                  </a:cubicBezTo>
                  <a:cubicBezTo>
                    <a:pt x="38508" y="116509"/>
                    <a:pt x="55646" y="125203"/>
                    <a:pt x="71120" y="132080"/>
                  </a:cubicBezTo>
                  <a:cubicBezTo>
                    <a:pt x="86900" y="139093"/>
                    <a:pt x="104863" y="139547"/>
                    <a:pt x="121920" y="142240"/>
                  </a:cubicBezTo>
                  <a:cubicBezTo>
                    <a:pt x="169229" y="149710"/>
                    <a:pt x="216275" y="161602"/>
                    <a:pt x="264160" y="162560"/>
                  </a:cubicBezTo>
                  <a:lnTo>
                    <a:pt x="772160" y="172720"/>
                  </a:lnTo>
                  <a:cubicBezTo>
                    <a:pt x="785707" y="189653"/>
                    <a:pt x="798520" y="207200"/>
                    <a:pt x="812800" y="223520"/>
                  </a:cubicBezTo>
                  <a:cubicBezTo>
                    <a:pt x="822262" y="234333"/>
                    <a:pt x="835040" y="242229"/>
                    <a:pt x="843280" y="254000"/>
                  </a:cubicBezTo>
                  <a:cubicBezTo>
                    <a:pt x="858938" y="276368"/>
                    <a:pt x="869872" y="301707"/>
                    <a:pt x="883920" y="325120"/>
                  </a:cubicBezTo>
                  <a:cubicBezTo>
                    <a:pt x="890202" y="335591"/>
                    <a:pt x="897467" y="345440"/>
                    <a:pt x="904240" y="355600"/>
                  </a:cubicBezTo>
                  <a:cubicBezTo>
                    <a:pt x="900853" y="372533"/>
                    <a:pt x="901803" y="390954"/>
                    <a:pt x="894080" y="406400"/>
                  </a:cubicBezTo>
                  <a:cubicBezTo>
                    <a:pt x="887654" y="419251"/>
                    <a:pt x="874413" y="427418"/>
                    <a:pt x="863600" y="436880"/>
                  </a:cubicBezTo>
                  <a:cubicBezTo>
                    <a:pt x="817614" y="477118"/>
                    <a:pt x="803052" y="488619"/>
                    <a:pt x="741680" y="508000"/>
                  </a:cubicBezTo>
                  <a:cubicBezTo>
                    <a:pt x="701734" y="520615"/>
                    <a:pt x="660653" y="529393"/>
                    <a:pt x="619760" y="538480"/>
                  </a:cubicBezTo>
                  <a:cubicBezTo>
                    <a:pt x="599650" y="542949"/>
                    <a:pt x="579000" y="544600"/>
                    <a:pt x="558800" y="548640"/>
                  </a:cubicBezTo>
                  <a:cubicBezTo>
                    <a:pt x="515981" y="557204"/>
                    <a:pt x="444381" y="580893"/>
                    <a:pt x="416560" y="599440"/>
                  </a:cubicBezTo>
                  <a:cubicBezTo>
                    <a:pt x="374125" y="627730"/>
                    <a:pt x="394714" y="611126"/>
                    <a:pt x="355600" y="650240"/>
                  </a:cubicBezTo>
                  <a:lnTo>
                    <a:pt x="335280" y="711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Shape 17">
              <a:extLst>
                <a:ext uri="{FF2B5EF4-FFF2-40B4-BE49-F238E27FC236}">
                  <a16:creationId xmlns:a16="http://schemas.microsoft.com/office/drawing/2014/main" id="{EE48655E-0D53-3FD8-A748-6E677F0836A9}"/>
                </a:ext>
              </a:extLst>
            </p:cNvPr>
            <p:cNvSpPr/>
            <p:nvPr/>
          </p:nvSpPr>
          <p:spPr>
            <a:xfrm>
              <a:off x="7979669" y="4127500"/>
              <a:ext cx="369864" cy="383839"/>
            </a:xfrm>
            <a:custGeom>
              <a:avLst/>
              <a:gdLst>
                <a:gd name="csX0" fmla="*/ 0 w 904240"/>
                <a:gd name="csY0" fmla="*/ 0 h 711200"/>
                <a:gd name="csX1" fmla="*/ 30480 w 904240"/>
                <a:gd name="csY1" fmla="*/ 101600 h 711200"/>
                <a:gd name="csX2" fmla="*/ 71120 w 904240"/>
                <a:gd name="csY2" fmla="*/ 132080 h 711200"/>
                <a:gd name="csX3" fmla="*/ 121920 w 904240"/>
                <a:gd name="csY3" fmla="*/ 142240 h 711200"/>
                <a:gd name="csX4" fmla="*/ 264160 w 904240"/>
                <a:gd name="csY4" fmla="*/ 162560 h 711200"/>
                <a:gd name="csX5" fmla="*/ 772160 w 904240"/>
                <a:gd name="csY5" fmla="*/ 172720 h 711200"/>
                <a:gd name="csX6" fmla="*/ 812800 w 904240"/>
                <a:gd name="csY6" fmla="*/ 223520 h 711200"/>
                <a:gd name="csX7" fmla="*/ 843280 w 904240"/>
                <a:gd name="csY7" fmla="*/ 254000 h 711200"/>
                <a:gd name="csX8" fmla="*/ 883920 w 904240"/>
                <a:gd name="csY8" fmla="*/ 325120 h 711200"/>
                <a:gd name="csX9" fmla="*/ 904240 w 904240"/>
                <a:gd name="csY9" fmla="*/ 355600 h 711200"/>
                <a:gd name="csX10" fmla="*/ 894080 w 904240"/>
                <a:gd name="csY10" fmla="*/ 406400 h 711200"/>
                <a:gd name="csX11" fmla="*/ 863600 w 904240"/>
                <a:gd name="csY11" fmla="*/ 436880 h 711200"/>
                <a:gd name="csX12" fmla="*/ 741680 w 904240"/>
                <a:gd name="csY12" fmla="*/ 508000 h 711200"/>
                <a:gd name="csX13" fmla="*/ 619760 w 904240"/>
                <a:gd name="csY13" fmla="*/ 538480 h 711200"/>
                <a:gd name="csX14" fmla="*/ 558800 w 904240"/>
                <a:gd name="csY14" fmla="*/ 548640 h 711200"/>
                <a:gd name="csX15" fmla="*/ 416560 w 904240"/>
                <a:gd name="csY15" fmla="*/ 599440 h 711200"/>
                <a:gd name="csX16" fmla="*/ 355600 w 904240"/>
                <a:gd name="csY16" fmla="*/ 650240 h 711200"/>
                <a:gd name="csX17" fmla="*/ 335280 w 904240"/>
                <a:gd name="csY17" fmla="*/ 711200 h 7112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4240" h="711200">
                  <a:moveTo>
                    <a:pt x="0" y="0"/>
                  </a:moveTo>
                  <a:cubicBezTo>
                    <a:pt x="10160" y="33867"/>
                    <a:pt x="13717" y="70468"/>
                    <a:pt x="30480" y="101600"/>
                  </a:cubicBezTo>
                  <a:cubicBezTo>
                    <a:pt x="38508" y="116509"/>
                    <a:pt x="55646" y="125203"/>
                    <a:pt x="71120" y="132080"/>
                  </a:cubicBezTo>
                  <a:cubicBezTo>
                    <a:pt x="86900" y="139093"/>
                    <a:pt x="104863" y="139547"/>
                    <a:pt x="121920" y="142240"/>
                  </a:cubicBezTo>
                  <a:cubicBezTo>
                    <a:pt x="169229" y="149710"/>
                    <a:pt x="216275" y="161602"/>
                    <a:pt x="264160" y="162560"/>
                  </a:cubicBezTo>
                  <a:lnTo>
                    <a:pt x="772160" y="172720"/>
                  </a:lnTo>
                  <a:cubicBezTo>
                    <a:pt x="785707" y="189653"/>
                    <a:pt x="798520" y="207200"/>
                    <a:pt x="812800" y="223520"/>
                  </a:cubicBezTo>
                  <a:cubicBezTo>
                    <a:pt x="822262" y="234333"/>
                    <a:pt x="835040" y="242229"/>
                    <a:pt x="843280" y="254000"/>
                  </a:cubicBezTo>
                  <a:cubicBezTo>
                    <a:pt x="858938" y="276368"/>
                    <a:pt x="869872" y="301707"/>
                    <a:pt x="883920" y="325120"/>
                  </a:cubicBezTo>
                  <a:cubicBezTo>
                    <a:pt x="890202" y="335591"/>
                    <a:pt x="897467" y="345440"/>
                    <a:pt x="904240" y="355600"/>
                  </a:cubicBezTo>
                  <a:cubicBezTo>
                    <a:pt x="900853" y="372533"/>
                    <a:pt x="901803" y="390954"/>
                    <a:pt x="894080" y="406400"/>
                  </a:cubicBezTo>
                  <a:cubicBezTo>
                    <a:pt x="887654" y="419251"/>
                    <a:pt x="874413" y="427418"/>
                    <a:pt x="863600" y="436880"/>
                  </a:cubicBezTo>
                  <a:cubicBezTo>
                    <a:pt x="817614" y="477118"/>
                    <a:pt x="803052" y="488619"/>
                    <a:pt x="741680" y="508000"/>
                  </a:cubicBezTo>
                  <a:cubicBezTo>
                    <a:pt x="701734" y="520615"/>
                    <a:pt x="660653" y="529393"/>
                    <a:pt x="619760" y="538480"/>
                  </a:cubicBezTo>
                  <a:cubicBezTo>
                    <a:pt x="599650" y="542949"/>
                    <a:pt x="579000" y="544600"/>
                    <a:pt x="558800" y="548640"/>
                  </a:cubicBezTo>
                  <a:cubicBezTo>
                    <a:pt x="515981" y="557204"/>
                    <a:pt x="444381" y="580893"/>
                    <a:pt x="416560" y="599440"/>
                  </a:cubicBezTo>
                  <a:cubicBezTo>
                    <a:pt x="374125" y="627730"/>
                    <a:pt x="394714" y="611126"/>
                    <a:pt x="355600" y="650240"/>
                  </a:cubicBezTo>
                  <a:lnTo>
                    <a:pt x="335280" y="711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Shape 18">
              <a:extLst>
                <a:ext uri="{FF2B5EF4-FFF2-40B4-BE49-F238E27FC236}">
                  <a16:creationId xmlns:a16="http://schemas.microsoft.com/office/drawing/2014/main" id="{5C663A37-1F7D-D3B5-6873-972E6DD1BAC5}"/>
                </a:ext>
              </a:extLst>
            </p:cNvPr>
            <p:cNvSpPr/>
            <p:nvPr/>
          </p:nvSpPr>
          <p:spPr>
            <a:xfrm rot="19452807">
              <a:off x="7984476" y="2487259"/>
              <a:ext cx="293663" cy="1021653"/>
            </a:xfrm>
            <a:custGeom>
              <a:avLst/>
              <a:gdLst>
                <a:gd name="csX0" fmla="*/ 0 w 904240"/>
                <a:gd name="csY0" fmla="*/ 0 h 711200"/>
                <a:gd name="csX1" fmla="*/ 30480 w 904240"/>
                <a:gd name="csY1" fmla="*/ 101600 h 711200"/>
                <a:gd name="csX2" fmla="*/ 71120 w 904240"/>
                <a:gd name="csY2" fmla="*/ 132080 h 711200"/>
                <a:gd name="csX3" fmla="*/ 121920 w 904240"/>
                <a:gd name="csY3" fmla="*/ 142240 h 711200"/>
                <a:gd name="csX4" fmla="*/ 264160 w 904240"/>
                <a:gd name="csY4" fmla="*/ 162560 h 711200"/>
                <a:gd name="csX5" fmla="*/ 772160 w 904240"/>
                <a:gd name="csY5" fmla="*/ 172720 h 711200"/>
                <a:gd name="csX6" fmla="*/ 812800 w 904240"/>
                <a:gd name="csY6" fmla="*/ 223520 h 711200"/>
                <a:gd name="csX7" fmla="*/ 843280 w 904240"/>
                <a:gd name="csY7" fmla="*/ 254000 h 711200"/>
                <a:gd name="csX8" fmla="*/ 883920 w 904240"/>
                <a:gd name="csY8" fmla="*/ 325120 h 711200"/>
                <a:gd name="csX9" fmla="*/ 904240 w 904240"/>
                <a:gd name="csY9" fmla="*/ 355600 h 711200"/>
                <a:gd name="csX10" fmla="*/ 894080 w 904240"/>
                <a:gd name="csY10" fmla="*/ 406400 h 711200"/>
                <a:gd name="csX11" fmla="*/ 863600 w 904240"/>
                <a:gd name="csY11" fmla="*/ 436880 h 711200"/>
                <a:gd name="csX12" fmla="*/ 741680 w 904240"/>
                <a:gd name="csY12" fmla="*/ 508000 h 711200"/>
                <a:gd name="csX13" fmla="*/ 619760 w 904240"/>
                <a:gd name="csY13" fmla="*/ 538480 h 711200"/>
                <a:gd name="csX14" fmla="*/ 558800 w 904240"/>
                <a:gd name="csY14" fmla="*/ 548640 h 711200"/>
                <a:gd name="csX15" fmla="*/ 416560 w 904240"/>
                <a:gd name="csY15" fmla="*/ 599440 h 711200"/>
                <a:gd name="csX16" fmla="*/ 355600 w 904240"/>
                <a:gd name="csY16" fmla="*/ 650240 h 711200"/>
                <a:gd name="csX17" fmla="*/ 335280 w 904240"/>
                <a:gd name="csY17" fmla="*/ 711200 h 7112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4240" h="711200">
                  <a:moveTo>
                    <a:pt x="0" y="0"/>
                  </a:moveTo>
                  <a:cubicBezTo>
                    <a:pt x="10160" y="33867"/>
                    <a:pt x="13717" y="70468"/>
                    <a:pt x="30480" y="101600"/>
                  </a:cubicBezTo>
                  <a:cubicBezTo>
                    <a:pt x="38508" y="116509"/>
                    <a:pt x="55646" y="125203"/>
                    <a:pt x="71120" y="132080"/>
                  </a:cubicBezTo>
                  <a:cubicBezTo>
                    <a:pt x="86900" y="139093"/>
                    <a:pt x="104863" y="139547"/>
                    <a:pt x="121920" y="142240"/>
                  </a:cubicBezTo>
                  <a:cubicBezTo>
                    <a:pt x="169229" y="149710"/>
                    <a:pt x="216275" y="161602"/>
                    <a:pt x="264160" y="162560"/>
                  </a:cubicBezTo>
                  <a:lnTo>
                    <a:pt x="772160" y="172720"/>
                  </a:lnTo>
                  <a:cubicBezTo>
                    <a:pt x="785707" y="189653"/>
                    <a:pt x="798520" y="207200"/>
                    <a:pt x="812800" y="223520"/>
                  </a:cubicBezTo>
                  <a:cubicBezTo>
                    <a:pt x="822262" y="234333"/>
                    <a:pt x="835040" y="242229"/>
                    <a:pt x="843280" y="254000"/>
                  </a:cubicBezTo>
                  <a:cubicBezTo>
                    <a:pt x="858938" y="276368"/>
                    <a:pt x="869872" y="301707"/>
                    <a:pt x="883920" y="325120"/>
                  </a:cubicBezTo>
                  <a:cubicBezTo>
                    <a:pt x="890202" y="335591"/>
                    <a:pt x="897467" y="345440"/>
                    <a:pt x="904240" y="355600"/>
                  </a:cubicBezTo>
                  <a:cubicBezTo>
                    <a:pt x="900853" y="372533"/>
                    <a:pt x="901803" y="390954"/>
                    <a:pt x="894080" y="406400"/>
                  </a:cubicBezTo>
                  <a:cubicBezTo>
                    <a:pt x="887654" y="419251"/>
                    <a:pt x="874413" y="427418"/>
                    <a:pt x="863600" y="436880"/>
                  </a:cubicBezTo>
                  <a:cubicBezTo>
                    <a:pt x="817614" y="477118"/>
                    <a:pt x="803052" y="488619"/>
                    <a:pt x="741680" y="508000"/>
                  </a:cubicBezTo>
                  <a:cubicBezTo>
                    <a:pt x="701734" y="520615"/>
                    <a:pt x="660653" y="529393"/>
                    <a:pt x="619760" y="538480"/>
                  </a:cubicBezTo>
                  <a:cubicBezTo>
                    <a:pt x="599650" y="542949"/>
                    <a:pt x="579000" y="544600"/>
                    <a:pt x="558800" y="548640"/>
                  </a:cubicBezTo>
                  <a:cubicBezTo>
                    <a:pt x="515981" y="557204"/>
                    <a:pt x="444381" y="580893"/>
                    <a:pt x="416560" y="599440"/>
                  </a:cubicBezTo>
                  <a:cubicBezTo>
                    <a:pt x="374125" y="627730"/>
                    <a:pt x="394714" y="611126"/>
                    <a:pt x="355600" y="650240"/>
                  </a:cubicBezTo>
                  <a:lnTo>
                    <a:pt x="335280" y="711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Shape 19">
              <a:extLst>
                <a:ext uri="{FF2B5EF4-FFF2-40B4-BE49-F238E27FC236}">
                  <a16:creationId xmlns:a16="http://schemas.microsoft.com/office/drawing/2014/main" id="{8378DC4C-961F-FB69-B722-5A5022341824}"/>
                </a:ext>
              </a:extLst>
            </p:cNvPr>
            <p:cNvSpPr/>
            <p:nvPr/>
          </p:nvSpPr>
          <p:spPr>
            <a:xfrm rot="18572536">
              <a:off x="7056410" y="4784150"/>
              <a:ext cx="286367" cy="711200"/>
            </a:xfrm>
            <a:custGeom>
              <a:avLst/>
              <a:gdLst>
                <a:gd name="csX0" fmla="*/ 0 w 904240"/>
                <a:gd name="csY0" fmla="*/ 0 h 711200"/>
                <a:gd name="csX1" fmla="*/ 30480 w 904240"/>
                <a:gd name="csY1" fmla="*/ 101600 h 711200"/>
                <a:gd name="csX2" fmla="*/ 71120 w 904240"/>
                <a:gd name="csY2" fmla="*/ 132080 h 711200"/>
                <a:gd name="csX3" fmla="*/ 121920 w 904240"/>
                <a:gd name="csY3" fmla="*/ 142240 h 711200"/>
                <a:gd name="csX4" fmla="*/ 264160 w 904240"/>
                <a:gd name="csY4" fmla="*/ 162560 h 711200"/>
                <a:gd name="csX5" fmla="*/ 772160 w 904240"/>
                <a:gd name="csY5" fmla="*/ 172720 h 711200"/>
                <a:gd name="csX6" fmla="*/ 812800 w 904240"/>
                <a:gd name="csY6" fmla="*/ 223520 h 711200"/>
                <a:gd name="csX7" fmla="*/ 843280 w 904240"/>
                <a:gd name="csY7" fmla="*/ 254000 h 711200"/>
                <a:gd name="csX8" fmla="*/ 883920 w 904240"/>
                <a:gd name="csY8" fmla="*/ 325120 h 711200"/>
                <a:gd name="csX9" fmla="*/ 904240 w 904240"/>
                <a:gd name="csY9" fmla="*/ 355600 h 711200"/>
                <a:gd name="csX10" fmla="*/ 894080 w 904240"/>
                <a:gd name="csY10" fmla="*/ 406400 h 711200"/>
                <a:gd name="csX11" fmla="*/ 863600 w 904240"/>
                <a:gd name="csY11" fmla="*/ 436880 h 711200"/>
                <a:gd name="csX12" fmla="*/ 741680 w 904240"/>
                <a:gd name="csY12" fmla="*/ 508000 h 711200"/>
                <a:gd name="csX13" fmla="*/ 619760 w 904240"/>
                <a:gd name="csY13" fmla="*/ 538480 h 711200"/>
                <a:gd name="csX14" fmla="*/ 558800 w 904240"/>
                <a:gd name="csY14" fmla="*/ 548640 h 711200"/>
                <a:gd name="csX15" fmla="*/ 416560 w 904240"/>
                <a:gd name="csY15" fmla="*/ 599440 h 711200"/>
                <a:gd name="csX16" fmla="*/ 355600 w 904240"/>
                <a:gd name="csY16" fmla="*/ 650240 h 711200"/>
                <a:gd name="csX17" fmla="*/ 335280 w 904240"/>
                <a:gd name="csY17" fmla="*/ 711200 h 7112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04240" h="711200">
                  <a:moveTo>
                    <a:pt x="0" y="0"/>
                  </a:moveTo>
                  <a:cubicBezTo>
                    <a:pt x="10160" y="33867"/>
                    <a:pt x="13717" y="70468"/>
                    <a:pt x="30480" y="101600"/>
                  </a:cubicBezTo>
                  <a:cubicBezTo>
                    <a:pt x="38508" y="116509"/>
                    <a:pt x="55646" y="125203"/>
                    <a:pt x="71120" y="132080"/>
                  </a:cubicBezTo>
                  <a:cubicBezTo>
                    <a:pt x="86900" y="139093"/>
                    <a:pt x="104863" y="139547"/>
                    <a:pt x="121920" y="142240"/>
                  </a:cubicBezTo>
                  <a:cubicBezTo>
                    <a:pt x="169229" y="149710"/>
                    <a:pt x="216275" y="161602"/>
                    <a:pt x="264160" y="162560"/>
                  </a:cubicBezTo>
                  <a:lnTo>
                    <a:pt x="772160" y="172720"/>
                  </a:lnTo>
                  <a:cubicBezTo>
                    <a:pt x="785707" y="189653"/>
                    <a:pt x="798520" y="207200"/>
                    <a:pt x="812800" y="223520"/>
                  </a:cubicBezTo>
                  <a:cubicBezTo>
                    <a:pt x="822262" y="234333"/>
                    <a:pt x="835040" y="242229"/>
                    <a:pt x="843280" y="254000"/>
                  </a:cubicBezTo>
                  <a:cubicBezTo>
                    <a:pt x="858938" y="276368"/>
                    <a:pt x="869872" y="301707"/>
                    <a:pt x="883920" y="325120"/>
                  </a:cubicBezTo>
                  <a:cubicBezTo>
                    <a:pt x="890202" y="335591"/>
                    <a:pt x="897467" y="345440"/>
                    <a:pt x="904240" y="355600"/>
                  </a:cubicBezTo>
                  <a:cubicBezTo>
                    <a:pt x="900853" y="372533"/>
                    <a:pt x="901803" y="390954"/>
                    <a:pt x="894080" y="406400"/>
                  </a:cubicBezTo>
                  <a:cubicBezTo>
                    <a:pt x="887654" y="419251"/>
                    <a:pt x="874413" y="427418"/>
                    <a:pt x="863600" y="436880"/>
                  </a:cubicBezTo>
                  <a:cubicBezTo>
                    <a:pt x="817614" y="477118"/>
                    <a:pt x="803052" y="488619"/>
                    <a:pt x="741680" y="508000"/>
                  </a:cubicBezTo>
                  <a:cubicBezTo>
                    <a:pt x="701734" y="520615"/>
                    <a:pt x="660653" y="529393"/>
                    <a:pt x="619760" y="538480"/>
                  </a:cubicBezTo>
                  <a:cubicBezTo>
                    <a:pt x="599650" y="542949"/>
                    <a:pt x="579000" y="544600"/>
                    <a:pt x="558800" y="548640"/>
                  </a:cubicBezTo>
                  <a:cubicBezTo>
                    <a:pt x="515981" y="557204"/>
                    <a:pt x="444381" y="580893"/>
                    <a:pt x="416560" y="599440"/>
                  </a:cubicBezTo>
                  <a:cubicBezTo>
                    <a:pt x="374125" y="627730"/>
                    <a:pt x="394714" y="611126"/>
                    <a:pt x="355600" y="650240"/>
                  </a:cubicBezTo>
                  <a:lnTo>
                    <a:pt x="335280" y="711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14DE001B-F5F9-8048-8414-7D1B93A52A4F}"/>
                </a:ext>
              </a:extLst>
            </p:cNvPr>
            <p:cNvSpPr/>
            <p:nvPr/>
          </p:nvSpPr>
          <p:spPr>
            <a:xfrm rot="20884713">
              <a:off x="9913299" y="3249004"/>
              <a:ext cx="1595124" cy="2047240"/>
            </a:xfrm>
            <a:custGeom>
              <a:avLst/>
              <a:gdLst>
                <a:gd name="csX0" fmla="*/ 101600 w 1595124"/>
                <a:gd name="csY0" fmla="*/ 0 h 2875280"/>
                <a:gd name="csX1" fmla="*/ 121920 w 1595124"/>
                <a:gd name="csY1" fmla="*/ 50800 h 2875280"/>
                <a:gd name="csX2" fmla="*/ 142240 w 1595124"/>
                <a:gd name="csY2" fmla="*/ 193040 h 2875280"/>
                <a:gd name="csX3" fmla="*/ 152400 w 1595124"/>
                <a:gd name="csY3" fmla="*/ 335280 h 2875280"/>
                <a:gd name="csX4" fmla="*/ 162560 w 1595124"/>
                <a:gd name="csY4" fmla="*/ 396240 h 2875280"/>
                <a:gd name="csX5" fmla="*/ 193040 w 1595124"/>
                <a:gd name="csY5" fmla="*/ 436880 h 2875280"/>
                <a:gd name="csX6" fmla="*/ 294640 w 1595124"/>
                <a:gd name="csY6" fmla="*/ 518160 h 2875280"/>
                <a:gd name="csX7" fmla="*/ 355600 w 1595124"/>
                <a:gd name="csY7" fmla="*/ 528320 h 2875280"/>
                <a:gd name="csX8" fmla="*/ 447040 w 1595124"/>
                <a:gd name="csY8" fmla="*/ 548640 h 2875280"/>
                <a:gd name="csX9" fmla="*/ 497840 w 1595124"/>
                <a:gd name="csY9" fmla="*/ 629920 h 2875280"/>
                <a:gd name="csX10" fmla="*/ 447040 w 1595124"/>
                <a:gd name="csY10" fmla="*/ 690880 h 2875280"/>
                <a:gd name="csX11" fmla="*/ 365760 w 1595124"/>
                <a:gd name="csY11" fmla="*/ 751840 h 2875280"/>
                <a:gd name="csX12" fmla="*/ 254000 w 1595124"/>
                <a:gd name="csY12" fmla="*/ 772160 h 2875280"/>
                <a:gd name="csX13" fmla="*/ 91440 w 1595124"/>
                <a:gd name="csY13" fmla="*/ 782320 h 2875280"/>
                <a:gd name="csX14" fmla="*/ 60960 w 1595124"/>
                <a:gd name="csY14" fmla="*/ 812800 h 2875280"/>
                <a:gd name="csX15" fmla="*/ 20320 w 1595124"/>
                <a:gd name="csY15" fmla="*/ 843280 h 2875280"/>
                <a:gd name="csX16" fmla="*/ 0 w 1595124"/>
                <a:gd name="csY16" fmla="*/ 873760 h 2875280"/>
                <a:gd name="csX17" fmla="*/ 10160 w 1595124"/>
                <a:gd name="csY17" fmla="*/ 944880 h 2875280"/>
                <a:gd name="csX18" fmla="*/ 162560 w 1595124"/>
                <a:gd name="csY18" fmla="*/ 1016000 h 2875280"/>
                <a:gd name="csX19" fmla="*/ 284480 w 1595124"/>
                <a:gd name="csY19" fmla="*/ 1046480 h 2875280"/>
                <a:gd name="csX20" fmla="*/ 487680 w 1595124"/>
                <a:gd name="csY20" fmla="*/ 1066800 h 2875280"/>
                <a:gd name="csX21" fmla="*/ 538480 w 1595124"/>
                <a:gd name="csY21" fmla="*/ 1076960 h 2875280"/>
                <a:gd name="csX22" fmla="*/ 914400 w 1595124"/>
                <a:gd name="csY22" fmla="*/ 1097280 h 2875280"/>
                <a:gd name="csX23" fmla="*/ 944880 w 1595124"/>
                <a:gd name="csY23" fmla="*/ 1127760 h 2875280"/>
                <a:gd name="csX24" fmla="*/ 975360 w 1595124"/>
                <a:gd name="csY24" fmla="*/ 1198880 h 2875280"/>
                <a:gd name="csX25" fmla="*/ 955040 w 1595124"/>
                <a:gd name="csY25" fmla="*/ 1341120 h 2875280"/>
                <a:gd name="csX26" fmla="*/ 934720 w 1595124"/>
                <a:gd name="csY26" fmla="*/ 1381760 h 2875280"/>
                <a:gd name="csX27" fmla="*/ 833120 w 1595124"/>
                <a:gd name="csY27" fmla="*/ 1473200 h 2875280"/>
                <a:gd name="csX28" fmla="*/ 802640 w 1595124"/>
                <a:gd name="csY28" fmla="*/ 1503680 h 2875280"/>
                <a:gd name="csX29" fmla="*/ 711200 w 1595124"/>
                <a:gd name="csY29" fmla="*/ 1534160 h 2875280"/>
                <a:gd name="csX30" fmla="*/ 609600 w 1595124"/>
                <a:gd name="csY30" fmla="*/ 1595120 h 2875280"/>
                <a:gd name="csX31" fmla="*/ 568960 w 1595124"/>
                <a:gd name="csY31" fmla="*/ 1686560 h 2875280"/>
                <a:gd name="csX32" fmla="*/ 579120 w 1595124"/>
                <a:gd name="csY32" fmla="*/ 1727200 h 2875280"/>
                <a:gd name="csX33" fmla="*/ 721360 w 1595124"/>
                <a:gd name="csY33" fmla="*/ 1737360 h 2875280"/>
                <a:gd name="csX34" fmla="*/ 812800 w 1595124"/>
                <a:gd name="csY34" fmla="*/ 1757680 h 2875280"/>
                <a:gd name="csX35" fmla="*/ 883920 w 1595124"/>
                <a:gd name="csY35" fmla="*/ 1767840 h 2875280"/>
                <a:gd name="csX36" fmla="*/ 934720 w 1595124"/>
                <a:gd name="csY36" fmla="*/ 1798320 h 2875280"/>
                <a:gd name="csX37" fmla="*/ 955040 w 1595124"/>
                <a:gd name="csY37" fmla="*/ 1849120 h 2875280"/>
                <a:gd name="csX38" fmla="*/ 944880 w 1595124"/>
                <a:gd name="csY38" fmla="*/ 2072640 h 2875280"/>
                <a:gd name="csX39" fmla="*/ 822960 w 1595124"/>
                <a:gd name="csY39" fmla="*/ 2164080 h 2875280"/>
                <a:gd name="csX40" fmla="*/ 782320 w 1595124"/>
                <a:gd name="csY40" fmla="*/ 2204720 h 2875280"/>
                <a:gd name="csX41" fmla="*/ 772160 w 1595124"/>
                <a:gd name="csY41" fmla="*/ 2265680 h 2875280"/>
                <a:gd name="csX42" fmla="*/ 762000 w 1595124"/>
                <a:gd name="csY42" fmla="*/ 2316480 h 2875280"/>
                <a:gd name="csX43" fmla="*/ 772160 w 1595124"/>
                <a:gd name="csY43" fmla="*/ 2418080 h 2875280"/>
                <a:gd name="csX44" fmla="*/ 802640 w 1595124"/>
                <a:gd name="csY44" fmla="*/ 2509520 h 2875280"/>
                <a:gd name="csX45" fmla="*/ 822960 w 1595124"/>
                <a:gd name="csY45" fmla="*/ 2540000 h 2875280"/>
                <a:gd name="csX46" fmla="*/ 873760 w 1595124"/>
                <a:gd name="csY46" fmla="*/ 2631440 h 2875280"/>
                <a:gd name="csX47" fmla="*/ 995680 w 1595124"/>
                <a:gd name="csY47" fmla="*/ 2692400 h 2875280"/>
                <a:gd name="csX48" fmla="*/ 1127760 w 1595124"/>
                <a:gd name="csY48" fmla="*/ 2733040 h 2875280"/>
                <a:gd name="csX49" fmla="*/ 1168400 w 1595124"/>
                <a:gd name="csY49" fmla="*/ 2743200 h 2875280"/>
                <a:gd name="csX50" fmla="*/ 1412240 w 1595124"/>
                <a:gd name="csY50" fmla="*/ 2753360 h 2875280"/>
                <a:gd name="csX51" fmla="*/ 1503680 w 1595124"/>
                <a:gd name="csY51" fmla="*/ 2804160 h 2875280"/>
                <a:gd name="csX52" fmla="*/ 1564640 w 1595124"/>
                <a:gd name="csY52" fmla="*/ 2844800 h 2875280"/>
                <a:gd name="csX53" fmla="*/ 1584960 w 1595124"/>
                <a:gd name="csY53" fmla="*/ 2875280 h 2875280"/>
                <a:gd name="csX54" fmla="*/ 1595120 w 1595124"/>
                <a:gd name="csY54" fmla="*/ 2844800 h 2875280"/>
                <a:gd name="csX55" fmla="*/ 1584960 w 1595124"/>
                <a:gd name="csY55" fmla="*/ 2783840 h 2875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Lst>
              <a:rect l="l" t="t" r="r" b="b"/>
              <a:pathLst>
                <a:path w="1595124" h="2875280">
                  <a:moveTo>
                    <a:pt x="101600" y="0"/>
                  </a:moveTo>
                  <a:cubicBezTo>
                    <a:pt x="108373" y="16933"/>
                    <a:pt x="118559" y="32875"/>
                    <a:pt x="121920" y="50800"/>
                  </a:cubicBezTo>
                  <a:cubicBezTo>
                    <a:pt x="160079" y="254313"/>
                    <a:pt x="112512" y="103857"/>
                    <a:pt x="142240" y="193040"/>
                  </a:cubicBezTo>
                  <a:cubicBezTo>
                    <a:pt x="145627" y="240453"/>
                    <a:pt x="147670" y="287982"/>
                    <a:pt x="152400" y="335280"/>
                  </a:cubicBezTo>
                  <a:cubicBezTo>
                    <a:pt x="154450" y="355778"/>
                    <a:pt x="154909" y="377113"/>
                    <a:pt x="162560" y="396240"/>
                  </a:cubicBezTo>
                  <a:cubicBezTo>
                    <a:pt x="168849" y="411962"/>
                    <a:pt x="181790" y="424224"/>
                    <a:pt x="193040" y="436880"/>
                  </a:cubicBezTo>
                  <a:cubicBezTo>
                    <a:pt x="220315" y="467565"/>
                    <a:pt x="254219" y="503461"/>
                    <a:pt x="294640" y="518160"/>
                  </a:cubicBezTo>
                  <a:cubicBezTo>
                    <a:pt x="314000" y="525200"/>
                    <a:pt x="335400" y="524280"/>
                    <a:pt x="355600" y="528320"/>
                  </a:cubicBezTo>
                  <a:cubicBezTo>
                    <a:pt x="386217" y="534443"/>
                    <a:pt x="416560" y="541867"/>
                    <a:pt x="447040" y="548640"/>
                  </a:cubicBezTo>
                  <a:cubicBezTo>
                    <a:pt x="470203" y="571803"/>
                    <a:pt x="497840" y="591436"/>
                    <a:pt x="497840" y="629920"/>
                  </a:cubicBezTo>
                  <a:cubicBezTo>
                    <a:pt x="497840" y="666599"/>
                    <a:pt x="469337" y="674157"/>
                    <a:pt x="447040" y="690880"/>
                  </a:cubicBezTo>
                  <a:cubicBezTo>
                    <a:pt x="441151" y="695297"/>
                    <a:pt x="383625" y="744184"/>
                    <a:pt x="365760" y="751840"/>
                  </a:cubicBezTo>
                  <a:cubicBezTo>
                    <a:pt x="343380" y="761431"/>
                    <a:pt x="267784" y="770961"/>
                    <a:pt x="254000" y="772160"/>
                  </a:cubicBezTo>
                  <a:cubicBezTo>
                    <a:pt x="199912" y="776863"/>
                    <a:pt x="145627" y="778933"/>
                    <a:pt x="91440" y="782320"/>
                  </a:cubicBezTo>
                  <a:cubicBezTo>
                    <a:pt x="81280" y="792480"/>
                    <a:pt x="71869" y="803449"/>
                    <a:pt x="60960" y="812800"/>
                  </a:cubicBezTo>
                  <a:cubicBezTo>
                    <a:pt x="48103" y="823820"/>
                    <a:pt x="32294" y="831306"/>
                    <a:pt x="20320" y="843280"/>
                  </a:cubicBezTo>
                  <a:cubicBezTo>
                    <a:pt x="11686" y="851914"/>
                    <a:pt x="6773" y="863600"/>
                    <a:pt x="0" y="873760"/>
                  </a:cubicBezTo>
                  <a:cubicBezTo>
                    <a:pt x="3387" y="897467"/>
                    <a:pt x="-3925" y="925513"/>
                    <a:pt x="10160" y="944880"/>
                  </a:cubicBezTo>
                  <a:cubicBezTo>
                    <a:pt x="27427" y="968622"/>
                    <a:pt x="139410" y="1009055"/>
                    <a:pt x="162560" y="1016000"/>
                  </a:cubicBezTo>
                  <a:cubicBezTo>
                    <a:pt x="202684" y="1028037"/>
                    <a:pt x="242845" y="1041854"/>
                    <a:pt x="284480" y="1046480"/>
                  </a:cubicBezTo>
                  <a:cubicBezTo>
                    <a:pt x="413098" y="1060771"/>
                    <a:pt x="345378" y="1053863"/>
                    <a:pt x="487680" y="1066800"/>
                  </a:cubicBezTo>
                  <a:cubicBezTo>
                    <a:pt x="504613" y="1070187"/>
                    <a:pt x="521363" y="1074678"/>
                    <a:pt x="538480" y="1076960"/>
                  </a:cubicBezTo>
                  <a:cubicBezTo>
                    <a:pt x="664443" y="1093755"/>
                    <a:pt x="785349" y="1092500"/>
                    <a:pt x="914400" y="1097280"/>
                  </a:cubicBezTo>
                  <a:cubicBezTo>
                    <a:pt x="924560" y="1107440"/>
                    <a:pt x="936529" y="1116068"/>
                    <a:pt x="944880" y="1127760"/>
                  </a:cubicBezTo>
                  <a:cubicBezTo>
                    <a:pt x="960573" y="1149731"/>
                    <a:pt x="967069" y="1174006"/>
                    <a:pt x="975360" y="1198880"/>
                  </a:cubicBezTo>
                  <a:cubicBezTo>
                    <a:pt x="968587" y="1246293"/>
                    <a:pt x="965430" y="1294366"/>
                    <a:pt x="955040" y="1341120"/>
                  </a:cubicBezTo>
                  <a:cubicBezTo>
                    <a:pt x="951754" y="1355905"/>
                    <a:pt x="942747" y="1368917"/>
                    <a:pt x="934720" y="1381760"/>
                  </a:cubicBezTo>
                  <a:cubicBezTo>
                    <a:pt x="897460" y="1441377"/>
                    <a:pt x="899611" y="1420007"/>
                    <a:pt x="833120" y="1473200"/>
                  </a:cubicBezTo>
                  <a:cubicBezTo>
                    <a:pt x="821900" y="1482176"/>
                    <a:pt x="815491" y="1497254"/>
                    <a:pt x="802640" y="1503680"/>
                  </a:cubicBezTo>
                  <a:cubicBezTo>
                    <a:pt x="773903" y="1518048"/>
                    <a:pt x="737933" y="1516338"/>
                    <a:pt x="711200" y="1534160"/>
                  </a:cubicBezTo>
                  <a:cubicBezTo>
                    <a:pt x="637638" y="1583201"/>
                    <a:pt x="672083" y="1563878"/>
                    <a:pt x="609600" y="1595120"/>
                  </a:cubicBezTo>
                  <a:cubicBezTo>
                    <a:pt x="593078" y="1622657"/>
                    <a:pt x="568960" y="1651678"/>
                    <a:pt x="568960" y="1686560"/>
                  </a:cubicBezTo>
                  <a:cubicBezTo>
                    <a:pt x="568960" y="1700524"/>
                    <a:pt x="565873" y="1722784"/>
                    <a:pt x="579120" y="1727200"/>
                  </a:cubicBezTo>
                  <a:cubicBezTo>
                    <a:pt x="624215" y="1742232"/>
                    <a:pt x="673947" y="1733973"/>
                    <a:pt x="721360" y="1737360"/>
                  </a:cubicBezTo>
                  <a:cubicBezTo>
                    <a:pt x="751840" y="1744133"/>
                    <a:pt x="782111" y="1751926"/>
                    <a:pt x="812800" y="1757680"/>
                  </a:cubicBezTo>
                  <a:cubicBezTo>
                    <a:pt x="836337" y="1762093"/>
                    <a:pt x="861202" y="1760267"/>
                    <a:pt x="883920" y="1767840"/>
                  </a:cubicBezTo>
                  <a:cubicBezTo>
                    <a:pt x="902654" y="1774085"/>
                    <a:pt x="917787" y="1788160"/>
                    <a:pt x="934720" y="1798320"/>
                  </a:cubicBezTo>
                  <a:cubicBezTo>
                    <a:pt x="941493" y="1815253"/>
                    <a:pt x="949273" y="1831818"/>
                    <a:pt x="955040" y="1849120"/>
                  </a:cubicBezTo>
                  <a:cubicBezTo>
                    <a:pt x="978931" y="1920794"/>
                    <a:pt x="971769" y="2000935"/>
                    <a:pt x="944880" y="2072640"/>
                  </a:cubicBezTo>
                  <a:cubicBezTo>
                    <a:pt x="929718" y="2113073"/>
                    <a:pt x="855660" y="2138646"/>
                    <a:pt x="822960" y="2164080"/>
                  </a:cubicBezTo>
                  <a:cubicBezTo>
                    <a:pt x="807838" y="2175842"/>
                    <a:pt x="795867" y="2191173"/>
                    <a:pt x="782320" y="2204720"/>
                  </a:cubicBezTo>
                  <a:cubicBezTo>
                    <a:pt x="778933" y="2225040"/>
                    <a:pt x="775845" y="2245412"/>
                    <a:pt x="772160" y="2265680"/>
                  </a:cubicBezTo>
                  <a:cubicBezTo>
                    <a:pt x="769071" y="2282670"/>
                    <a:pt x="762000" y="2299211"/>
                    <a:pt x="762000" y="2316480"/>
                  </a:cubicBezTo>
                  <a:cubicBezTo>
                    <a:pt x="762000" y="2350516"/>
                    <a:pt x="767347" y="2384386"/>
                    <a:pt x="772160" y="2418080"/>
                  </a:cubicBezTo>
                  <a:cubicBezTo>
                    <a:pt x="776040" y="2445243"/>
                    <a:pt x="791113" y="2486466"/>
                    <a:pt x="802640" y="2509520"/>
                  </a:cubicBezTo>
                  <a:cubicBezTo>
                    <a:pt x="808101" y="2520442"/>
                    <a:pt x="817499" y="2529078"/>
                    <a:pt x="822960" y="2540000"/>
                  </a:cubicBezTo>
                  <a:cubicBezTo>
                    <a:pt x="848002" y="2590084"/>
                    <a:pt x="833792" y="2591472"/>
                    <a:pt x="873760" y="2631440"/>
                  </a:cubicBezTo>
                  <a:cubicBezTo>
                    <a:pt x="896720" y="2654400"/>
                    <a:pt x="989431" y="2690128"/>
                    <a:pt x="995680" y="2692400"/>
                  </a:cubicBezTo>
                  <a:cubicBezTo>
                    <a:pt x="1038970" y="2708142"/>
                    <a:pt x="1083568" y="2720042"/>
                    <a:pt x="1127760" y="2733040"/>
                  </a:cubicBezTo>
                  <a:cubicBezTo>
                    <a:pt x="1141156" y="2736980"/>
                    <a:pt x="1154472" y="2742205"/>
                    <a:pt x="1168400" y="2743200"/>
                  </a:cubicBezTo>
                  <a:cubicBezTo>
                    <a:pt x="1249544" y="2748996"/>
                    <a:pt x="1330960" y="2749973"/>
                    <a:pt x="1412240" y="2753360"/>
                  </a:cubicBezTo>
                  <a:cubicBezTo>
                    <a:pt x="1465888" y="2771243"/>
                    <a:pt x="1433809" y="2757579"/>
                    <a:pt x="1503680" y="2804160"/>
                  </a:cubicBezTo>
                  <a:lnTo>
                    <a:pt x="1564640" y="2844800"/>
                  </a:lnTo>
                  <a:cubicBezTo>
                    <a:pt x="1571413" y="2854960"/>
                    <a:pt x="1572749" y="2875280"/>
                    <a:pt x="1584960" y="2875280"/>
                  </a:cubicBezTo>
                  <a:cubicBezTo>
                    <a:pt x="1595670" y="2875280"/>
                    <a:pt x="1595120" y="2855510"/>
                    <a:pt x="1595120" y="2844800"/>
                  </a:cubicBezTo>
                  <a:cubicBezTo>
                    <a:pt x="1595120" y="2824200"/>
                    <a:pt x="1584960" y="2783840"/>
                    <a:pt x="1584960" y="2783840"/>
                  </a:cubicBezTo>
                </a:path>
              </a:pathLst>
            </a:cu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25" name="Freeform: Shape 24">
              <a:extLst>
                <a:ext uri="{FF2B5EF4-FFF2-40B4-BE49-F238E27FC236}">
                  <a16:creationId xmlns:a16="http://schemas.microsoft.com/office/drawing/2014/main" id="{6BCAEBCE-05D8-1762-DD58-E41CF03D0FCF}"/>
                </a:ext>
              </a:extLst>
            </p:cNvPr>
            <p:cNvSpPr/>
            <p:nvPr/>
          </p:nvSpPr>
          <p:spPr>
            <a:xfrm rot="20853909">
              <a:off x="9773313" y="3302762"/>
              <a:ext cx="1595124" cy="2875280"/>
            </a:xfrm>
            <a:custGeom>
              <a:avLst/>
              <a:gdLst>
                <a:gd name="csX0" fmla="*/ 101600 w 1595124"/>
                <a:gd name="csY0" fmla="*/ 0 h 2875280"/>
                <a:gd name="csX1" fmla="*/ 121920 w 1595124"/>
                <a:gd name="csY1" fmla="*/ 50800 h 2875280"/>
                <a:gd name="csX2" fmla="*/ 142240 w 1595124"/>
                <a:gd name="csY2" fmla="*/ 193040 h 2875280"/>
                <a:gd name="csX3" fmla="*/ 152400 w 1595124"/>
                <a:gd name="csY3" fmla="*/ 335280 h 2875280"/>
                <a:gd name="csX4" fmla="*/ 162560 w 1595124"/>
                <a:gd name="csY4" fmla="*/ 396240 h 2875280"/>
                <a:gd name="csX5" fmla="*/ 193040 w 1595124"/>
                <a:gd name="csY5" fmla="*/ 436880 h 2875280"/>
                <a:gd name="csX6" fmla="*/ 294640 w 1595124"/>
                <a:gd name="csY6" fmla="*/ 518160 h 2875280"/>
                <a:gd name="csX7" fmla="*/ 355600 w 1595124"/>
                <a:gd name="csY7" fmla="*/ 528320 h 2875280"/>
                <a:gd name="csX8" fmla="*/ 447040 w 1595124"/>
                <a:gd name="csY8" fmla="*/ 548640 h 2875280"/>
                <a:gd name="csX9" fmla="*/ 497840 w 1595124"/>
                <a:gd name="csY9" fmla="*/ 629920 h 2875280"/>
                <a:gd name="csX10" fmla="*/ 447040 w 1595124"/>
                <a:gd name="csY10" fmla="*/ 690880 h 2875280"/>
                <a:gd name="csX11" fmla="*/ 365760 w 1595124"/>
                <a:gd name="csY11" fmla="*/ 751840 h 2875280"/>
                <a:gd name="csX12" fmla="*/ 254000 w 1595124"/>
                <a:gd name="csY12" fmla="*/ 772160 h 2875280"/>
                <a:gd name="csX13" fmla="*/ 91440 w 1595124"/>
                <a:gd name="csY13" fmla="*/ 782320 h 2875280"/>
                <a:gd name="csX14" fmla="*/ 60960 w 1595124"/>
                <a:gd name="csY14" fmla="*/ 812800 h 2875280"/>
                <a:gd name="csX15" fmla="*/ 20320 w 1595124"/>
                <a:gd name="csY15" fmla="*/ 843280 h 2875280"/>
                <a:gd name="csX16" fmla="*/ 0 w 1595124"/>
                <a:gd name="csY16" fmla="*/ 873760 h 2875280"/>
                <a:gd name="csX17" fmla="*/ 10160 w 1595124"/>
                <a:gd name="csY17" fmla="*/ 944880 h 2875280"/>
                <a:gd name="csX18" fmla="*/ 162560 w 1595124"/>
                <a:gd name="csY18" fmla="*/ 1016000 h 2875280"/>
                <a:gd name="csX19" fmla="*/ 284480 w 1595124"/>
                <a:gd name="csY19" fmla="*/ 1046480 h 2875280"/>
                <a:gd name="csX20" fmla="*/ 487680 w 1595124"/>
                <a:gd name="csY20" fmla="*/ 1066800 h 2875280"/>
                <a:gd name="csX21" fmla="*/ 538480 w 1595124"/>
                <a:gd name="csY21" fmla="*/ 1076960 h 2875280"/>
                <a:gd name="csX22" fmla="*/ 914400 w 1595124"/>
                <a:gd name="csY22" fmla="*/ 1097280 h 2875280"/>
                <a:gd name="csX23" fmla="*/ 944880 w 1595124"/>
                <a:gd name="csY23" fmla="*/ 1127760 h 2875280"/>
                <a:gd name="csX24" fmla="*/ 975360 w 1595124"/>
                <a:gd name="csY24" fmla="*/ 1198880 h 2875280"/>
                <a:gd name="csX25" fmla="*/ 955040 w 1595124"/>
                <a:gd name="csY25" fmla="*/ 1341120 h 2875280"/>
                <a:gd name="csX26" fmla="*/ 934720 w 1595124"/>
                <a:gd name="csY26" fmla="*/ 1381760 h 2875280"/>
                <a:gd name="csX27" fmla="*/ 833120 w 1595124"/>
                <a:gd name="csY27" fmla="*/ 1473200 h 2875280"/>
                <a:gd name="csX28" fmla="*/ 802640 w 1595124"/>
                <a:gd name="csY28" fmla="*/ 1503680 h 2875280"/>
                <a:gd name="csX29" fmla="*/ 711200 w 1595124"/>
                <a:gd name="csY29" fmla="*/ 1534160 h 2875280"/>
                <a:gd name="csX30" fmla="*/ 609600 w 1595124"/>
                <a:gd name="csY30" fmla="*/ 1595120 h 2875280"/>
                <a:gd name="csX31" fmla="*/ 568960 w 1595124"/>
                <a:gd name="csY31" fmla="*/ 1686560 h 2875280"/>
                <a:gd name="csX32" fmla="*/ 579120 w 1595124"/>
                <a:gd name="csY32" fmla="*/ 1727200 h 2875280"/>
                <a:gd name="csX33" fmla="*/ 721360 w 1595124"/>
                <a:gd name="csY33" fmla="*/ 1737360 h 2875280"/>
                <a:gd name="csX34" fmla="*/ 812800 w 1595124"/>
                <a:gd name="csY34" fmla="*/ 1757680 h 2875280"/>
                <a:gd name="csX35" fmla="*/ 883920 w 1595124"/>
                <a:gd name="csY35" fmla="*/ 1767840 h 2875280"/>
                <a:gd name="csX36" fmla="*/ 934720 w 1595124"/>
                <a:gd name="csY36" fmla="*/ 1798320 h 2875280"/>
                <a:gd name="csX37" fmla="*/ 955040 w 1595124"/>
                <a:gd name="csY37" fmla="*/ 1849120 h 2875280"/>
                <a:gd name="csX38" fmla="*/ 944880 w 1595124"/>
                <a:gd name="csY38" fmla="*/ 2072640 h 2875280"/>
                <a:gd name="csX39" fmla="*/ 822960 w 1595124"/>
                <a:gd name="csY39" fmla="*/ 2164080 h 2875280"/>
                <a:gd name="csX40" fmla="*/ 782320 w 1595124"/>
                <a:gd name="csY40" fmla="*/ 2204720 h 2875280"/>
                <a:gd name="csX41" fmla="*/ 772160 w 1595124"/>
                <a:gd name="csY41" fmla="*/ 2265680 h 2875280"/>
                <a:gd name="csX42" fmla="*/ 762000 w 1595124"/>
                <a:gd name="csY42" fmla="*/ 2316480 h 2875280"/>
                <a:gd name="csX43" fmla="*/ 772160 w 1595124"/>
                <a:gd name="csY43" fmla="*/ 2418080 h 2875280"/>
                <a:gd name="csX44" fmla="*/ 802640 w 1595124"/>
                <a:gd name="csY44" fmla="*/ 2509520 h 2875280"/>
                <a:gd name="csX45" fmla="*/ 822960 w 1595124"/>
                <a:gd name="csY45" fmla="*/ 2540000 h 2875280"/>
                <a:gd name="csX46" fmla="*/ 873760 w 1595124"/>
                <a:gd name="csY46" fmla="*/ 2631440 h 2875280"/>
                <a:gd name="csX47" fmla="*/ 995680 w 1595124"/>
                <a:gd name="csY47" fmla="*/ 2692400 h 2875280"/>
                <a:gd name="csX48" fmla="*/ 1127760 w 1595124"/>
                <a:gd name="csY48" fmla="*/ 2733040 h 2875280"/>
                <a:gd name="csX49" fmla="*/ 1168400 w 1595124"/>
                <a:gd name="csY49" fmla="*/ 2743200 h 2875280"/>
                <a:gd name="csX50" fmla="*/ 1412240 w 1595124"/>
                <a:gd name="csY50" fmla="*/ 2753360 h 2875280"/>
                <a:gd name="csX51" fmla="*/ 1503680 w 1595124"/>
                <a:gd name="csY51" fmla="*/ 2804160 h 2875280"/>
                <a:gd name="csX52" fmla="*/ 1564640 w 1595124"/>
                <a:gd name="csY52" fmla="*/ 2844800 h 2875280"/>
                <a:gd name="csX53" fmla="*/ 1584960 w 1595124"/>
                <a:gd name="csY53" fmla="*/ 2875280 h 2875280"/>
                <a:gd name="csX54" fmla="*/ 1595120 w 1595124"/>
                <a:gd name="csY54" fmla="*/ 2844800 h 2875280"/>
                <a:gd name="csX55" fmla="*/ 1584960 w 1595124"/>
                <a:gd name="csY55" fmla="*/ 2783840 h 2875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Lst>
              <a:rect l="l" t="t" r="r" b="b"/>
              <a:pathLst>
                <a:path w="1595124" h="2875280">
                  <a:moveTo>
                    <a:pt x="101600" y="0"/>
                  </a:moveTo>
                  <a:cubicBezTo>
                    <a:pt x="108373" y="16933"/>
                    <a:pt x="118559" y="32875"/>
                    <a:pt x="121920" y="50800"/>
                  </a:cubicBezTo>
                  <a:cubicBezTo>
                    <a:pt x="160079" y="254313"/>
                    <a:pt x="112512" y="103857"/>
                    <a:pt x="142240" y="193040"/>
                  </a:cubicBezTo>
                  <a:cubicBezTo>
                    <a:pt x="145627" y="240453"/>
                    <a:pt x="147670" y="287982"/>
                    <a:pt x="152400" y="335280"/>
                  </a:cubicBezTo>
                  <a:cubicBezTo>
                    <a:pt x="154450" y="355778"/>
                    <a:pt x="154909" y="377113"/>
                    <a:pt x="162560" y="396240"/>
                  </a:cubicBezTo>
                  <a:cubicBezTo>
                    <a:pt x="168849" y="411962"/>
                    <a:pt x="181790" y="424224"/>
                    <a:pt x="193040" y="436880"/>
                  </a:cubicBezTo>
                  <a:cubicBezTo>
                    <a:pt x="220315" y="467565"/>
                    <a:pt x="254219" y="503461"/>
                    <a:pt x="294640" y="518160"/>
                  </a:cubicBezTo>
                  <a:cubicBezTo>
                    <a:pt x="314000" y="525200"/>
                    <a:pt x="335400" y="524280"/>
                    <a:pt x="355600" y="528320"/>
                  </a:cubicBezTo>
                  <a:cubicBezTo>
                    <a:pt x="386217" y="534443"/>
                    <a:pt x="416560" y="541867"/>
                    <a:pt x="447040" y="548640"/>
                  </a:cubicBezTo>
                  <a:cubicBezTo>
                    <a:pt x="470203" y="571803"/>
                    <a:pt x="497840" y="591436"/>
                    <a:pt x="497840" y="629920"/>
                  </a:cubicBezTo>
                  <a:cubicBezTo>
                    <a:pt x="497840" y="666599"/>
                    <a:pt x="469337" y="674157"/>
                    <a:pt x="447040" y="690880"/>
                  </a:cubicBezTo>
                  <a:cubicBezTo>
                    <a:pt x="441151" y="695297"/>
                    <a:pt x="383625" y="744184"/>
                    <a:pt x="365760" y="751840"/>
                  </a:cubicBezTo>
                  <a:cubicBezTo>
                    <a:pt x="343380" y="761431"/>
                    <a:pt x="267784" y="770961"/>
                    <a:pt x="254000" y="772160"/>
                  </a:cubicBezTo>
                  <a:cubicBezTo>
                    <a:pt x="199912" y="776863"/>
                    <a:pt x="145627" y="778933"/>
                    <a:pt x="91440" y="782320"/>
                  </a:cubicBezTo>
                  <a:cubicBezTo>
                    <a:pt x="81280" y="792480"/>
                    <a:pt x="71869" y="803449"/>
                    <a:pt x="60960" y="812800"/>
                  </a:cubicBezTo>
                  <a:cubicBezTo>
                    <a:pt x="48103" y="823820"/>
                    <a:pt x="32294" y="831306"/>
                    <a:pt x="20320" y="843280"/>
                  </a:cubicBezTo>
                  <a:cubicBezTo>
                    <a:pt x="11686" y="851914"/>
                    <a:pt x="6773" y="863600"/>
                    <a:pt x="0" y="873760"/>
                  </a:cubicBezTo>
                  <a:cubicBezTo>
                    <a:pt x="3387" y="897467"/>
                    <a:pt x="-3925" y="925513"/>
                    <a:pt x="10160" y="944880"/>
                  </a:cubicBezTo>
                  <a:cubicBezTo>
                    <a:pt x="27427" y="968622"/>
                    <a:pt x="139410" y="1009055"/>
                    <a:pt x="162560" y="1016000"/>
                  </a:cubicBezTo>
                  <a:cubicBezTo>
                    <a:pt x="202684" y="1028037"/>
                    <a:pt x="242845" y="1041854"/>
                    <a:pt x="284480" y="1046480"/>
                  </a:cubicBezTo>
                  <a:cubicBezTo>
                    <a:pt x="413098" y="1060771"/>
                    <a:pt x="345378" y="1053863"/>
                    <a:pt x="487680" y="1066800"/>
                  </a:cubicBezTo>
                  <a:cubicBezTo>
                    <a:pt x="504613" y="1070187"/>
                    <a:pt x="521363" y="1074678"/>
                    <a:pt x="538480" y="1076960"/>
                  </a:cubicBezTo>
                  <a:cubicBezTo>
                    <a:pt x="664443" y="1093755"/>
                    <a:pt x="785349" y="1092500"/>
                    <a:pt x="914400" y="1097280"/>
                  </a:cubicBezTo>
                  <a:cubicBezTo>
                    <a:pt x="924560" y="1107440"/>
                    <a:pt x="936529" y="1116068"/>
                    <a:pt x="944880" y="1127760"/>
                  </a:cubicBezTo>
                  <a:cubicBezTo>
                    <a:pt x="960573" y="1149731"/>
                    <a:pt x="967069" y="1174006"/>
                    <a:pt x="975360" y="1198880"/>
                  </a:cubicBezTo>
                  <a:cubicBezTo>
                    <a:pt x="968587" y="1246293"/>
                    <a:pt x="965430" y="1294366"/>
                    <a:pt x="955040" y="1341120"/>
                  </a:cubicBezTo>
                  <a:cubicBezTo>
                    <a:pt x="951754" y="1355905"/>
                    <a:pt x="942747" y="1368917"/>
                    <a:pt x="934720" y="1381760"/>
                  </a:cubicBezTo>
                  <a:cubicBezTo>
                    <a:pt x="897460" y="1441377"/>
                    <a:pt x="899611" y="1420007"/>
                    <a:pt x="833120" y="1473200"/>
                  </a:cubicBezTo>
                  <a:cubicBezTo>
                    <a:pt x="821900" y="1482176"/>
                    <a:pt x="815491" y="1497254"/>
                    <a:pt x="802640" y="1503680"/>
                  </a:cubicBezTo>
                  <a:cubicBezTo>
                    <a:pt x="773903" y="1518048"/>
                    <a:pt x="737933" y="1516338"/>
                    <a:pt x="711200" y="1534160"/>
                  </a:cubicBezTo>
                  <a:cubicBezTo>
                    <a:pt x="637638" y="1583201"/>
                    <a:pt x="672083" y="1563878"/>
                    <a:pt x="609600" y="1595120"/>
                  </a:cubicBezTo>
                  <a:cubicBezTo>
                    <a:pt x="593078" y="1622657"/>
                    <a:pt x="568960" y="1651678"/>
                    <a:pt x="568960" y="1686560"/>
                  </a:cubicBezTo>
                  <a:cubicBezTo>
                    <a:pt x="568960" y="1700524"/>
                    <a:pt x="565873" y="1722784"/>
                    <a:pt x="579120" y="1727200"/>
                  </a:cubicBezTo>
                  <a:cubicBezTo>
                    <a:pt x="624215" y="1742232"/>
                    <a:pt x="673947" y="1733973"/>
                    <a:pt x="721360" y="1737360"/>
                  </a:cubicBezTo>
                  <a:cubicBezTo>
                    <a:pt x="751840" y="1744133"/>
                    <a:pt x="782111" y="1751926"/>
                    <a:pt x="812800" y="1757680"/>
                  </a:cubicBezTo>
                  <a:cubicBezTo>
                    <a:pt x="836337" y="1762093"/>
                    <a:pt x="861202" y="1760267"/>
                    <a:pt x="883920" y="1767840"/>
                  </a:cubicBezTo>
                  <a:cubicBezTo>
                    <a:pt x="902654" y="1774085"/>
                    <a:pt x="917787" y="1788160"/>
                    <a:pt x="934720" y="1798320"/>
                  </a:cubicBezTo>
                  <a:cubicBezTo>
                    <a:pt x="941493" y="1815253"/>
                    <a:pt x="949273" y="1831818"/>
                    <a:pt x="955040" y="1849120"/>
                  </a:cubicBezTo>
                  <a:cubicBezTo>
                    <a:pt x="978931" y="1920794"/>
                    <a:pt x="971769" y="2000935"/>
                    <a:pt x="944880" y="2072640"/>
                  </a:cubicBezTo>
                  <a:cubicBezTo>
                    <a:pt x="929718" y="2113073"/>
                    <a:pt x="855660" y="2138646"/>
                    <a:pt x="822960" y="2164080"/>
                  </a:cubicBezTo>
                  <a:cubicBezTo>
                    <a:pt x="807838" y="2175842"/>
                    <a:pt x="795867" y="2191173"/>
                    <a:pt x="782320" y="2204720"/>
                  </a:cubicBezTo>
                  <a:cubicBezTo>
                    <a:pt x="778933" y="2225040"/>
                    <a:pt x="775845" y="2245412"/>
                    <a:pt x="772160" y="2265680"/>
                  </a:cubicBezTo>
                  <a:cubicBezTo>
                    <a:pt x="769071" y="2282670"/>
                    <a:pt x="762000" y="2299211"/>
                    <a:pt x="762000" y="2316480"/>
                  </a:cubicBezTo>
                  <a:cubicBezTo>
                    <a:pt x="762000" y="2350516"/>
                    <a:pt x="767347" y="2384386"/>
                    <a:pt x="772160" y="2418080"/>
                  </a:cubicBezTo>
                  <a:cubicBezTo>
                    <a:pt x="776040" y="2445243"/>
                    <a:pt x="791113" y="2486466"/>
                    <a:pt x="802640" y="2509520"/>
                  </a:cubicBezTo>
                  <a:cubicBezTo>
                    <a:pt x="808101" y="2520442"/>
                    <a:pt x="817499" y="2529078"/>
                    <a:pt x="822960" y="2540000"/>
                  </a:cubicBezTo>
                  <a:cubicBezTo>
                    <a:pt x="848002" y="2590084"/>
                    <a:pt x="833792" y="2591472"/>
                    <a:pt x="873760" y="2631440"/>
                  </a:cubicBezTo>
                  <a:cubicBezTo>
                    <a:pt x="896720" y="2654400"/>
                    <a:pt x="989431" y="2690128"/>
                    <a:pt x="995680" y="2692400"/>
                  </a:cubicBezTo>
                  <a:cubicBezTo>
                    <a:pt x="1038970" y="2708142"/>
                    <a:pt x="1083568" y="2720042"/>
                    <a:pt x="1127760" y="2733040"/>
                  </a:cubicBezTo>
                  <a:cubicBezTo>
                    <a:pt x="1141156" y="2736980"/>
                    <a:pt x="1154472" y="2742205"/>
                    <a:pt x="1168400" y="2743200"/>
                  </a:cubicBezTo>
                  <a:cubicBezTo>
                    <a:pt x="1249544" y="2748996"/>
                    <a:pt x="1330960" y="2749973"/>
                    <a:pt x="1412240" y="2753360"/>
                  </a:cubicBezTo>
                  <a:cubicBezTo>
                    <a:pt x="1465888" y="2771243"/>
                    <a:pt x="1433809" y="2757579"/>
                    <a:pt x="1503680" y="2804160"/>
                  </a:cubicBezTo>
                  <a:lnTo>
                    <a:pt x="1564640" y="2844800"/>
                  </a:lnTo>
                  <a:cubicBezTo>
                    <a:pt x="1571413" y="2854960"/>
                    <a:pt x="1572749" y="2875280"/>
                    <a:pt x="1584960" y="2875280"/>
                  </a:cubicBezTo>
                  <a:cubicBezTo>
                    <a:pt x="1595670" y="2875280"/>
                    <a:pt x="1595120" y="2855510"/>
                    <a:pt x="1595120" y="2844800"/>
                  </a:cubicBezTo>
                  <a:cubicBezTo>
                    <a:pt x="1595120" y="2824200"/>
                    <a:pt x="1584960" y="2783840"/>
                    <a:pt x="1584960" y="2783840"/>
                  </a:cubicBezTo>
                </a:path>
              </a:pathLst>
            </a:cu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26" name="Freeform: Shape 25">
              <a:extLst>
                <a:ext uri="{FF2B5EF4-FFF2-40B4-BE49-F238E27FC236}">
                  <a16:creationId xmlns:a16="http://schemas.microsoft.com/office/drawing/2014/main" id="{89CE38A2-086C-4990-D154-A26617954756}"/>
                </a:ext>
              </a:extLst>
            </p:cNvPr>
            <p:cNvSpPr/>
            <p:nvPr/>
          </p:nvSpPr>
          <p:spPr>
            <a:xfrm rot="20311946">
              <a:off x="10033379" y="3071268"/>
              <a:ext cx="1595124" cy="2875280"/>
            </a:xfrm>
            <a:custGeom>
              <a:avLst/>
              <a:gdLst>
                <a:gd name="csX0" fmla="*/ 101600 w 1595124"/>
                <a:gd name="csY0" fmla="*/ 0 h 2875280"/>
                <a:gd name="csX1" fmla="*/ 121920 w 1595124"/>
                <a:gd name="csY1" fmla="*/ 50800 h 2875280"/>
                <a:gd name="csX2" fmla="*/ 142240 w 1595124"/>
                <a:gd name="csY2" fmla="*/ 193040 h 2875280"/>
                <a:gd name="csX3" fmla="*/ 152400 w 1595124"/>
                <a:gd name="csY3" fmla="*/ 335280 h 2875280"/>
                <a:gd name="csX4" fmla="*/ 162560 w 1595124"/>
                <a:gd name="csY4" fmla="*/ 396240 h 2875280"/>
                <a:gd name="csX5" fmla="*/ 193040 w 1595124"/>
                <a:gd name="csY5" fmla="*/ 436880 h 2875280"/>
                <a:gd name="csX6" fmla="*/ 294640 w 1595124"/>
                <a:gd name="csY6" fmla="*/ 518160 h 2875280"/>
                <a:gd name="csX7" fmla="*/ 355600 w 1595124"/>
                <a:gd name="csY7" fmla="*/ 528320 h 2875280"/>
                <a:gd name="csX8" fmla="*/ 447040 w 1595124"/>
                <a:gd name="csY8" fmla="*/ 548640 h 2875280"/>
                <a:gd name="csX9" fmla="*/ 497840 w 1595124"/>
                <a:gd name="csY9" fmla="*/ 629920 h 2875280"/>
                <a:gd name="csX10" fmla="*/ 447040 w 1595124"/>
                <a:gd name="csY10" fmla="*/ 690880 h 2875280"/>
                <a:gd name="csX11" fmla="*/ 365760 w 1595124"/>
                <a:gd name="csY11" fmla="*/ 751840 h 2875280"/>
                <a:gd name="csX12" fmla="*/ 254000 w 1595124"/>
                <a:gd name="csY12" fmla="*/ 772160 h 2875280"/>
                <a:gd name="csX13" fmla="*/ 91440 w 1595124"/>
                <a:gd name="csY13" fmla="*/ 782320 h 2875280"/>
                <a:gd name="csX14" fmla="*/ 60960 w 1595124"/>
                <a:gd name="csY14" fmla="*/ 812800 h 2875280"/>
                <a:gd name="csX15" fmla="*/ 20320 w 1595124"/>
                <a:gd name="csY15" fmla="*/ 843280 h 2875280"/>
                <a:gd name="csX16" fmla="*/ 0 w 1595124"/>
                <a:gd name="csY16" fmla="*/ 873760 h 2875280"/>
                <a:gd name="csX17" fmla="*/ 10160 w 1595124"/>
                <a:gd name="csY17" fmla="*/ 944880 h 2875280"/>
                <a:gd name="csX18" fmla="*/ 162560 w 1595124"/>
                <a:gd name="csY18" fmla="*/ 1016000 h 2875280"/>
                <a:gd name="csX19" fmla="*/ 284480 w 1595124"/>
                <a:gd name="csY19" fmla="*/ 1046480 h 2875280"/>
                <a:gd name="csX20" fmla="*/ 487680 w 1595124"/>
                <a:gd name="csY20" fmla="*/ 1066800 h 2875280"/>
                <a:gd name="csX21" fmla="*/ 538480 w 1595124"/>
                <a:gd name="csY21" fmla="*/ 1076960 h 2875280"/>
                <a:gd name="csX22" fmla="*/ 914400 w 1595124"/>
                <a:gd name="csY22" fmla="*/ 1097280 h 2875280"/>
                <a:gd name="csX23" fmla="*/ 944880 w 1595124"/>
                <a:gd name="csY23" fmla="*/ 1127760 h 2875280"/>
                <a:gd name="csX24" fmla="*/ 975360 w 1595124"/>
                <a:gd name="csY24" fmla="*/ 1198880 h 2875280"/>
                <a:gd name="csX25" fmla="*/ 955040 w 1595124"/>
                <a:gd name="csY25" fmla="*/ 1341120 h 2875280"/>
                <a:gd name="csX26" fmla="*/ 934720 w 1595124"/>
                <a:gd name="csY26" fmla="*/ 1381760 h 2875280"/>
                <a:gd name="csX27" fmla="*/ 833120 w 1595124"/>
                <a:gd name="csY27" fmla="*/ 1473200 h 2875280"/>
                <a:gd name="csX28" fmla="*/ 802640 w 1595124"/>
                <a:gd name="csY28" fmla="*/ 1503680 h 2875280"/>
                <a:gd name="csX29" fmla="*/ 711200 w 1595124"/>
                <a:gd name="csY29" fmla="*/ 1534160 h 2875280"/>
                <a:gd name="csX30" fmla="*/ 609600 w 1595124"/>
                <a:gd name="csY30" fmla="*/ 1595120 h 2875280"/>
                <a:gd name="csX31" fmla="*/ 568960 w 1595124"/>
                <a:gd name="csY31" fmla="*/ 1686560 h 2875280"/>
                <a:gd name="csX32" fmla="*/ 579120 w 1595124"/>
                <a:gd name="csY32" fmla="*/ 1727200 h 2875280"/>
                <a:gd name="csX33" fmla="*/ 721360 w 1595124"/>
                <a:gd name="csY33" fmla="*/ 1737360 h 2875280"/>
                <a:gd name="csX34" fmla="*/ 812800 w 1595124"/>
                <a:gd name="csY34" fmla="*/ 1757680 h 2875280"/>
                <a:gd name="csX35" fmla="*/ 883920 w 1595124"/>
                <a:gd name="csY35" fmla="*/ 1767840 h 2875280"/>
                <a:gd name="csX36" fmla="*/ 934720 w 1595124"/>
                <a:gd name="csY36" fmla="*/ 1798320 h 2875280"/>
                <a:gd name="csX37" fmla="*/ 955040 w 1595124"/>
                <a:gd name="csY37" fmla="*/ 1849120 h 2875280"/>
                <a:gd name="csX38" fmla="*/ 944880 w 1595124"/>
                <a:gd name="csY38" fmla="*/ 2072640 h 2875280"/>
                <a:gd name="csX39" fmla="*/ 822960 w 1595124"/>
                <a:gd name="csY39" fmla="*/ 2164080 h 2875280"/>
                <a:gd name="csX40" fmla="*/ 782320 w 1595124"/>
                <a:gd name="csY40" fmla="*/ 2204720 h 2875280"/>
                <a:gd name="csX41" fmla="*/ 772160 w 1595124"/>
                <a:gd name="csY41" fmla="*/ 2265680 h 2875280"/>
                <a:gd name="csX42" fmla="*/ 762000 w 1595124"/>
                <a:gd name="csY42" fmla="*/ 2316480 h 2875280"/>
                <a:gd name="csX43" fmla="*/ 772160 w 1595124"/>
                <a:gd name="csY43" fmla="*/ 2418080 h 2875280"/>
                <a:gd name="csX44" fmla="*/ 802640 w 1595124"/>
                <a:gd name="csY44" fmla="*/ 2509520 h 2875280"/>
                <a:gd name="csX45" fmla="*/ 822960 w 1595124"/>
                <a:gd name="csY45" fmla="*/ 2540000 h 2875280"/>
                <a:gd name="csX46" fmla="*/ 873760 w 1595124"/>
                <a:gd name="csY46" fmla="*/ 2631440 h 2875280"/>
                <a:gd name="csX47" fmla="*/ 995680 w 1595124"/>
                <a:gd name="csY47" fmla="*/ 2692400 h 2875280"/>
                <a:gd name="csX48" fmla="*/ 1127760 w 1595124"/>
                <a:gd name="csY48" fmla="*/ 2733040 h 2875280"/>
                <a:gd name="csX49" fmla="*/ 1168400 w 1595124"/>
                <a:gd name="csY49" fmla="*/ 2743200 h 2875280"/>
                <a:gd name="csX50" fmla="*/ 1412240 w 1595124"/>
                <a:gd name="csY50" fmla="*/ 2753360 h 2875280"/>
                <a:gd name="csX51" fmla="*/ 1503680 w 1595124"/>
                <a:gd name="csY51" fmla="*/ 2804160 h 2875280"/>
                <a:gd name="csX52" fmla="*/ 1564640 w 1595124"/>
                <a:gd name="csY52" fmla="*/ 2844800 h 2875280"/>
                <a:gd name="csX53" fmla="*/ 1584960 w 1595124"/>
                <a:gd name="csY53" fmla="*/ 2875280 h 2875280"/>
                <a:gd name="csX54" fmla="*/ 1595120 w 1595124"/>
                <a:gd name="csY54" fmla="*/ 2844800 h 2875280"/>
                <a:gd name="csX55" fmla="*/ 1584960 w 1595124"/>
                <a:gd name="csY55" fmla="*/ 2783840 h 2875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Lst>
              <a:rect l="l" t="t" r="r" b="b"/>
              <a:pathLst>
                <a:path w="1595124" h="2875280">
                  <a:moveTo>
                    <a:pt x="101600" y="0"/>
                  </a:moveTo>
                  <a:cubicBezTo>
                    <a:pt x="108373" y="16933"/>
                    <a:pt x="118559" y="32875"/>
                    <a:pt x="121920" y="50800"/>
                  </a:cubicBezTo>
                  <a:cubicBezTo>
                    <a:pt x="160079" y="254313"/>
                    <a:pt x="112512" y="103857"/>
                    <a:pt x="142240" y="193040"/>
                  </a:cubicBezTo>
                  <a:cubicBezTo>
                    <a:pt x="145627" y="240453"/>
                    <a:pt x="147670" y="287982"/>
                    <a:pt x="152400" y="335280"/>
                  </a:cubicBezTo>
                  <a:cubicBezTo>
                    <a:pt x="154450" y="355778"/>
                    <a:pt x="154909" y="377113"/>
                    <a:pt x="162560" y="396240"/>
                  </a:cubicBezTo>
                  <a:cubicBezTo>
                    <a:pt x="168849" y="411962"/>
                    <a:pt x="181790" y="424224"/>
                    <a:pt x="193040" y="436880"/>
                  </a:cubicBezTo>
                  <a:cubicBezTo>
                    <a:pt x="220315" y="467565"/>
                    <a:pt x="254219" y="503461"/>
                    <a:pt x="294640" y="518160"/>
                  </a:cubicBezTo>
                  <a:cubicBezTo>
                    <a:pt x="314000" y="525200"/>
                    <a:pt x="335400" y="524280"/>
                    <a:pt x="355600" y="528320"/>
                  </a:cubicBezTo>
                  <a:cubicBezTo>
                    <a:pt x="386217" y="534443"/>
                    <a:pt x="416560" y="541867"/>
                    <a:pt x="447040" y="548640"/>
                  </a:cubicBezTo>
                  <a:cubicBezTo>
                    <a:pt x="470203" y="571803"/>
                    <a:pt x="497840" y="591436"/>
                    <a:pt x="497840" y="629920"/>
                  </a:cubicBezTo>
                  <a:cubicBezTo>
                    <a:pt x="497840" y="666599"/>
                    <a:pt x="469337" y="674157"/>
                    <a:pt x="447040" y="690880"/>
                  </a:cubicBezTo>
                  <a:cubicBezTo>
                    <a:pt x="441151" y="695297"/>
                    <a:pt x="383625" y="744184"/>
                    <a:pt x="365760" y="751840"/>
                  </a:cubicBezTo>
                  <a:cubicBezTo>
                    <a:pt x="343380" y="761431"/>
                    <a:pt x="267784" y="770961"/>
                    <a:pt x="254000" y="772160"/>
                  </a:cubicBezTo>
                  <a:cubicBezTo>
                    <a:pt x="199912" y="776863"/>
                    <a:pt x="145627" y="778933"/>
                    <a:pt x="91440" y="782320"/>
                  </a:cubicBezTo>
                  <a:cubicBezTo>
                    <a:pt x="81280" y="792480"/>
                    <a:pt x="71869" y="803449"/>
                    <a:pt x="60960" y="812800"/>
                  </a:cubicBezTo>
                  <a:cubicBezTo>
                    <a:pt x="48103" y="823820"/>
                    <a:pt x="32294" y="831306"/>
                    <a:pt x="20320" y="843280"/>
                  </a:cubicBezTo>
                  <a:cubicBezTo>
                    <a:pt x="11686" y="851914"/>
                    <a:pt x="6773" y="863600"/>
                    <a:pt x="0" y="873760"/>
                  </a:cubicBezTo>
                  <a:cubicBezTo>
                    <a:pt x="3387" y="897467"/>
                    <a:pt x="-3925" y="925513"/>
                    <a:pt x="10160" y="944880"/>
                  </a:cubicBezTo>
                  <a:cubicBezTo>
                    <a:pt x="27427" y="968622"/>
                    <a:pt x="139410" y="1009055"/>
                    <a:pt x="162560" y="1016000"/>
                  </a:cubicBezTo>
                  <a:cubicBezTo>
                    <a:pt x="202684" y="1028037"/>
                    <a:pt x="242845" y="1041854"/>
                    <a:pt x="284480" y="1046480"/>
                  </a:cubicBezTo>
                  <a:cubicBezTo>
                    <a:pt x="413098" y="1060771"/>
                    <a:pt x="345378" y="1053863"/>
                    <a:pt x="487680" y="1066800"/>
                  </a:cubicBezTo>
                  <a:cubicBezTo>
                    <a:pt x="504613" y="1070187"/>
                    <a:pt x="521363" y="1074678"/>
                    <a:pt x="538480" y="1076960"/>
                  </a:cubicBezTo>
                  <a:cubicBezTo>
                    <a:pt x="664443" y="1093755"/>
                    <a:pt x="785349" y="1092500"/>
                    <a:pt x="914400" y="1097280"/>
                  </a:cubicBezTo>
                  <a:cubicBezTo>
                    <a:pt x="924560" y="1107440"/>
                    <a:pt x="936529" y="1116068"/>
                    <a:pt x="944880" y="1127760"/>
                  </a:cubicBezTo>
                  <a:cubicBezTo>
                    <a:pt x="960573" y="1149731"/>
                    <a:pt x="967069" y="1174006"/>
                    <a:pt x="975360" y="1198880"/>
                  </a:cubicBezTo>
                  <a:cubicBezTo>
                    <a:pt x="968587" y="1246293"/>
                    <a:pt x="965430" y="1294366"/>
                    <a:pt x="955040" y="1341120"/>
                  </a:cubicBezTo>
                  <a:cubicBezTo>
                    <a:pt x="951754" y="1355905"/>
                    <a:pt x="942747" y="1368917"/>
                    <a:pt x="934720" y="1381760"/>
                  </a:cubicBezTo>
                  <a:cubicBezTo>
                    <a:pt x="897460" y="1441377"/>
                    <a:pt x="899611" y="1420007"/>
                    <a:pt x="833120" y="1473200"/>
                  </a:cubicBezTo>
                  <a:cubicBezTo>
                    <a:pt x="821900" y="1482176"/>
                    <a:pt x="815491" y="1497254"/>
                    <a:pt x="802640" y="1503680"/>
                  </a:cubicBezTo>
                  <a:cubicBezTo>
                    <a:pt x="773903" y="1518048"/>
                    <a:pt x="737933" y="1516338"/>
                    <a:pt x="711200" y="1534160"/>
                  </a:cubicBezTo>
                  <a:cubicBezTo>
                    <a:pt x="637638" y="1583201"/>
                    <a:pt x="672083" y="1563878"/>
                    <a:pt x="609600" y="1595120"/>
                  </a:cubicBezTo>
                  <a:cubicBezTo>
                    <a:pt x="593078" y="1622657"/>
                    <a:pt x="568960" y="1651678"/>
                    <a:pt x="568960" y="1686560"/>
                  </a:cubicBezTo>
                  <a:cubicBezTo>
                    <a:pt x="568960" y="1700524"/>
                    <a:pt x="565873" y="1722784"/>
                    <a:pt x="579120" y="1727200"/>
                  </a:cubicBezTo>
                  <a:cubicBezTo>
                    <a:pt x="624215" y="1742232"/>
                    <a:pt x="673947" y="1733973"/>
                    <a:pt x="721360" y="1737360"/>
                  </a:cubicBezTo>
                  <a:cubicBezTo>
                    <a:pt x="751840" y="1744133"/>
                    <a:pt x="782111" y="1751926"/>
                    <a:pt x="812800" y="1757680"/>
                  </a:cubicBezTo>
                  <a:cubicBezTo>
                    <a:pt x="836337" y="1762093"/>
                    <a:pt x="861202" y="1760267"/>
                    <a:pt x="883920" y="1767840"/>
                  </a:cubicBezTo>
                  <a:cubicBezTo>
                    <a:pt x="902654" y="1774085"/>
                    <a:pt x="917787" y="1788160"/>
                    <a:pt x="934720" y="1798320"/>
                  </a:cubicBezTo>
                  <a:cubicBezTo>
                    <a:pt x="941493" y="1815253"/>
                    <a:pt x="949273" y="1831818"/>
                    <a:pt x="955040" y="1849120"/>
                  </a:cubicBezTo>
                  <a:cubicBezTo>
                    <a:pt x="978931" y="1920794"/>
                    <a:pt x="971769" y="2000935"/>
                    <a:pt x="944880" y="2072640"/>
                  </a:cubicBezTo>
                  <a:cubicBezTo>
                    <a:pt x="929718" y="2113073"/>
                    <a:pt x="855660" y="2138646"/>
                    <a:pt x="822960" y="2164080"/>
                  </a:cubicBezTo>
                  <a:cubicBezTo>
                    <a:pt x="807838" y="2175842"/>
                    <a:pt x="795867" y="2191173"/>
                    <a:pt x="782320" y="2204720"/>
                  </a:cubicBezTo>
                  <a:cubicBezTo>
                    <a:pt x="778933" y="2225040"/>
                    <a:pt x="775845" y="2245412"/>
                    <a:pt x="772160" y="2265680"/>
                  </a:cubicBezTo>
                  <a:cubicBezTo>
                    <a:pt x="769071" y="2282670"/>
                    <a:pt x="762000" y="2299211"/>
                    <a:pt x="762000" y="2316480"/>
                  </a:cubicBezTo>
                  <a:cubicBezTo>
                    <a:pt x="762000" y="2350516"/>
                    <a:pt x="767347" y="2384386"/>
                    <a:pt x="772160" y="2418080"/>
                  </a:cubicBezTo>
                  <a:cubicBezTo>
                    <a:pt x="776040" y="2445243"/>
                    <a:pt x="791113" y="2486466"/>
                    <a:pt x="802640" y="2509520"/>
                  </a:cubicBezTo>
                  <a:cubicBezTo>
                    <a:pt x="808101" y="2520442"/>
                    <a:pt x="817499" y="2529078"/>
                    <a:pt x="822960" y="2540000"/>
                  </a:cubicBezTo>
                  <a:cubicBezTo>
                    <a:pt x="848002" y="2590084"/>
                    <a:pt x="833792" y="2591472"/>
                    <a:pt x="873760" y="2631440"/>
                  </a:cubicBezTo>
                  <a:cubicBezTo>
                    <a:pt x="896720" y="2654400"/>
                    <a:pt x="989431" y="2690128"/>
                    <a:pt x="995680" y="2692400"/>
                  </a:cubicBezTo>
                  <a:cubicBezTo>
                    <a:pt x="1038970" y="2708142"/>
                    <a:pt x="1083568" y="2720042"/>
                    <a:pt x="1127760" y="2733040"/>
                  </a:cubicBezTo>
                  <a:cubicBezTo>
                    <a:pt x="1141156" y="2736980"/>
                    <a:pt x="1154472" y="2742205"/>
                    <a:pt x="1168400" y="2743200"/>
                  </a:cubicBezTo>
                  <a:cubicBezTo>
                    <a:pt x="1249544" y="2748996"/>
                    <a:pt x="1330960" y="2749973"/>
                    <a:pt x="1412240" y="2753360"/>
                  </a:cubicBezTo>
                  <a:cubicBezTo>
                    <a:pt x="1465888" y="2771243"/>
                    <a:pt x="1433809" y="2757579"/>
                    <a:pt x="1503680" y="2804160"/>
                  </a:cubicBezTo>
                  <a:lnTo>
                    <a:pt x="1564640" y="2844800"/>
                  </a:lnTo>
                  <a:cubicBezTo>
                    <a:pt x="1571413" y="2854960"/>
                    <a:pt x="1572749" y="2875280"/>
                    <a:pt x="1584960" y="2875280"/>
                  </a:cubicBezTo>
                  <a:cubicBezTo>
                    <a:pt x="1595670" y="2875280"/>
                    <a:pt x="1595120" y="2855510"/>
                    <a:pt x="1595120" y="2844800"/>
                  </a:cubicBezTo>
                  <a:cubicBezTo>
                    <a:pt x="1595120" y="2824200"/>
                    <a:pt x="1584960" y="2783840"/>
                    <a:pt x="1584960" y="2783840"/>
                  </a:cubicBezTo>
                </a:path>
              </a:pathLst>
            </a:cu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29E494-8DBD-9810-7138-2C8407665053}"/>
                </a:ext>
              </a:extLst>
            </p:cNvPr>
            <p:cNvSpPr/>
            <p:nvPr/>
          </p:nvSpPr>
          <p:spPr>
            <a:xfrm rot="20382707">
              <a:off x="9692227" y="3265455"/>
              <a:ext cx="1595124" cy="2301240"/>
            </a:xfrm>
            <a:custGeom>
              <a:avLst/>
              <a:gdLst>
                <a:gd name="csX0" fmla="*/ 101600 w 1595124"/>
                <a:gd name="csY0" fmla="*/ 0 h 2875280"/>
                <a:gd name="csX1" fmla="*/ 121920 w 1595124"/>
                <a:gd name="csY1" fmla="*/ 50800 h 2875280"/>
                <a:gd name="csX2" fmla="*/ 142240 w 1595124"/>
                <a:gd name="csY2" fmla="*/ 193040 h 2875280"/>
                <a:gd name="csX3" fmla="*/ 152400 w 1595124"/>
                <a:gd name="csY3" fmla="*/ 335280 h 2875280"/>
                <a:gd name="csX4" fmla="*/ 162560 w 1595124"/>
                <a:gd name="csY4" fmla="*/ 396240 h 2875280"/>
                <a:gd name="csX5" fmla="*/ 193040 w 1595124"/>
                <a:gd name="csY5" fmla="*/ 436880 h 2875280"/>
                <a:gd name="csX6" fmla="*/ 294640 w 1595124"/>
                <a:gd name="csY6" fmla="*/ 518160 h 2875280"/>
                <a:gd name="csX7" fmla="*/ 355600 w 1595124"/>
                <a:gd name="csY7" fmla="*/ 528320 h 2875280"/>
                <a:gd name="csX8" fmla="*/ 447040 w 1595124"/>
                <a:gd name="csY8" fmla="*/ 548640 h 2875280"/>
                <a:gd name="csX9" fmla="*/ 497840 w 1595124"/>
                <a:gd name="csY9" fmla="*/ 629920 h 2875280"/>
                <a:gd name="csX10" fmla="*/ 447040 w 1595124"/>
                <a:gd name="csY10" fmla="*/ 690880 h 2875280"/>
                <a:gd name="csX11" fmla="*/ 365760 w 1595124"/>
                <a:gd name="csY11" fmla="*/ 751840 h 2875280"/>
                <a:gd name="csX12" fmla="*/ 254000 w 1595124"/>
                <a:gd name="csY12" fmla="*/ 772160 h 2875280"/>
                <a:gd name="csX13" fmla="*/ 91440 w 1595124"/>
                <a:gd name="csY13" fmla="*/ 782320 h 2875280"/>
                <a:gd name="csX14" fmla="*/ 60960 w 1595124"/>
                <a:gd name="csY14" fmla="*/ 812800 h 2875280"/>
                <a:gd name="csX15" fmla="*/ 20320 w 1595124"/>
                <a:gd name="csY15" fmla="*/ 843280 h 2875280"/>
                <a:gd name="csX16" fmla="*/ 0 w 1595124"/>
                <a:gd name="csY16" fmla="*/ 873760 h 2875280"/>
                <a:gd name="csX17" fmla="*/ 10160 w 1595124"/>
                <a:gd name="csY17" fmla="*/ 944880 h 2875280"/>
                <a:gd name="csX18" fmla="*/ 162560 w 1595124"/>
                <a:gd name="csY18" fmla="*/ 1016000 h 2875280"/>
                <a:gd name="csX19" fmla="*/ 284480 w 1595124"/>
                <a:gd name="csY19" fmla="*/ 1046480 h 2875280"/>
                <a:gd name="csX20" fmla="*/ 487680 w 1595124"/>
                <a:gd name="csY20" fmla="*/ 1066800 h 2875280"/>
                <a:gd name="csX21" fmla="*/ 538480 w 1595124"/>
                <a:gd name="csY21" fmla="*/ 1076960 h 2875280"/>
                <a:gd name="csX22" fmla="*/ 914400 w 1595124"/>
                <a:gd name="csY22" fmla="*/ 1097280 h 2875280"/>
                <a:gd name="csX23" fmla="*/ 944880 w 1595124"/>
                <a:gd name="csY23" fmla="*/ 1127760 h 2875280"/>
                <a:gd name="csX24" fmla="*/ 975360 w 1595124"/>
                <a:gd name="csY24" fmla="*/ 1198880 h 2875280"/>
                <a:gd name="csX25" fmla="*/ 955040 w 1595124"/>
                <a:gd name="csY25" fmla="*/ 1341120 h 2875280"/>
                <a:gd name="csX26" fmla="*/ 934720 w 1595124"/>
                <a:gd name="csY26" fmla="*/ 1381760 h 2875280"/>
                <a:gd name="csX27" fmla="*/ 833120 w 1595124"/>
                <a:gd name="csY27" fmla="*/ 1473200 h 2875280"/>
                <a:gd name="csX28" fmla="*/ 802640 w 1595124"/>
                <a:gd name="csY28" fmla="*/ 1503680 h 2875280"/>
                <a:gd name="csX29" fmla="*/ 711200 w 1595124"/>
                <a:gd name="csY29" fmla="*/ 1534160 h 2875280"/>
                <a:gd name="csX30" fmla="*/ 609600 w 1595124"/>
                <a:gd name="csY30" fmla="*/ 1595120 h 2875280"/>
                <a:gd name="csX31" fmla="*/ 568960 w 1595124"/>
                <a:gd name="csY31" fmla="*/ 1686560 h 2875280"/>
                <a:gd name="csX32" fmla="*/ 579120 w 1595124"/>
                <a:gd name="csY32" fmla="*/ 1727200 h 2875280"/>
                <a:gd name="csX33" fmla="*/ 721360 w 1595124"/>
                <a:gd name="csY33" fmla="*/ 1737360 h 2875280"/>
                <a:gd name="csX34" fmla="*/ 812800 w 1595124"/>
                <a:gd name="csY34" fmla="*/ 1757680 h 2875280"/>
                <a:gd name="csX35" fmla="*/ 883920 w 1595124"/>
                <a:gd name="csY35" fmla="*/ 1767840 h 2875280"/>
                <a:gd name="csX36" fmla="*/ 934720 w 1595124"/>
                <a:gd name="csY36" fmla="*/ 1798320 h 2875280"/>
                <a:gd name="csX37" fmla="*/ 955040 w 1595124"/>
                <a:gd name="csY37" fmla="*/ 1849120 h 2875280"/>
                <a:gd name="csX38" fmla="*/ 944880 w 1595124"/>
                <a:gd name="csY38" fmla="*/ 2072640 h 2875280"/>
                <a:gd name="csX39" fmla="*/ 822960 w 1595124"/>
                <a:gd name="csY39" fmla="*/ 2164080 h 2875280"/>
                <a:gd name="csX40" fmla="*/ 782320 w 1595124"/>
                <a:gd name="csY40" fmla="*/ 2204720 h 2875280"/>
                <a:gd name="csX41" fmla="*/ 772160 w 1595124"/>
                <a:gd name="csY41" fmla="*/ 2265680 h 2875280"/>
                <a:gd name="csX42" fmla="*/ 762000 w 1595124"/>
                <a:gd name="csY42" fmla="*/ 2316480 h 2875280"/>
                <a:gd name="csX43" fmla="*/ 772160 w 1595124"/>
                <a:gd name="csY43" fmla="*/ 2418080 h 2875280"/>
                <a:gd name="csX44" fmla="*/ 802640 w 1595124"/>
                <a:gd name="csY44" fmla="*/ 2509520 h 2875280"/>
                <a:gd name="csX45" fmla="*/ 822960 w 1595124"/>
                <a:gd name="csY45" fmla="*/ 2540000 h 2875280"/>
                <a:gd name="csX46" fmla="*/ 873760 w 1595124"/>
                <a:gd name="csY46" fmla="*/ 2631440 h 2875280"/>
                <a:gd name="csX47" fmla="*/ 995680 w 1595124"/>
                <a:gd name="csY47" fmla="*/ 2692400 h 2875280"/>
                <a:gd name="csX48" fmla="*/ 1127760 w 1595124"/>
                <a:gd name="csY48" fmla="*/ 2733040 h 2875280"/>
                <a:gd name="csX49" fmla="*/ 1168400 w 1595124"/>
                <a:gd name="csY49" fmla="*/ 2743200 h 2875280"/>
                <a:gd name="csX50" fmla="*/ 1412240 w 1595124"/>
                <a:gd name="csY50" fmla="*/ 2753360 h 2875280"/>
                <a:gd name="csX51" fmla="*/ 1503680 w 1595124"/>
                <a:gd name="csY51" fmla="*/ 2804160 h 2875280"/>
                <a:gd name="csX52" fmla="*/ 1564640 w 1595124"/>
                <a:gd name="csY52" fmla="*/ 2844800 h 2875280"/>
                <a:gd name="csX53" fmla="*/ 1584960 w 1595124"/>
                <a:gd name="csY53" fmla="*/ 2875280 h 2875280"/>
                <a:gd name="csX54" fmla="*/ 1595120 w 1595124"/>
                <a:gd name="csY54" fmla="*/ 2844800 h 2875280"/>
                <a:gd name="csX55" fmla="*/ 1584960 w 1595124"/>
                <a:gd name="csY55" fmla="*/ 2783840 h 2875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Lst>
              <a:rect l="l" t="t" r="r" b="b"/>
              <a:pathLst>
                <a:path w="1595124" h="2875280">
                  <a:moveTo>
                    <a:pt x="101600" y="0"/>
                  </a:moveTo>
                  <a:cubicBezTo>
                    <a:pt x="108373" y="16933"/>
                    <a:pt x="118559" y="32875"/>
                    <a:pt x="121920" y="50800"/>
                  </a:cubicBezTo>
                  <a:cubicBezTo>
                    <a:pt x="160079" y="254313"/>
                    <a:pt x="112512" y="103857"/>
                    <a:pt x="142240" y="193040"/>
                  </a:cubicBezTo>
                  <a:cubicBezTo>
                    <a:pt x="145627" y="240453"/>
                    <a:pt x="147670" y="287982"/>
                    <a:pt x="152400" y="335280"/>
                  </a:cubicBezTo>
                  <a:cubicBezTo>
                    <a:pt x="154450" y="355778"/>
                    <a:pt x="154909" y="377113"/>
                    <a:pt x="162560" y="396240"/>
                  </a:cubicBezTo>
                  <a:cubicBezTo>
                    <a:pt x="168849" y="411962"/>
                    <a:pt x="181790" y="424224"/>
                    <a:pt x="193040" y="436880"/>
                  </a:cubicBezTo>
                  <a:cubicBezTo>
                    <a:pt x="220315" y="467565"/>
                    <a:pt x="254219" y="503461"/>
                    <a:pt x="294640" y="518160"/>
                  </a:cubicBezTo>
                  <a:cubicBezTo>
                    <a:pt x="314000" y="525200"/>
                    <a:pt x="335400" y="524280"/>
                    <a:pt x="355600" y="528320"/>
                  </a:cubicBezTo>
                  <a:cubicBezTo>
                    <a:pt x="386217" y="534443"/>
                    <a:pt x="416560" y="541867"/>
                    <a:pt x="447040" y="548640"/>
                  </a:cubicBezTo>
                  <a:cubicBezTo>
                    <a:pt x="470203" y="571803"/>
                    <a:pt x="497840" y="591436"/>
                    <a:pt x="497840" y="629920"/>
                  </a:cubicBezTo>
                  <a:cubicBezTo>
                    <a:pt x="497840" y="666599"/>
                    <a:pt x="469337" y="674157"/>
                    <a:pt x="447040" y="690880"/>
                  </a:cubicBezTo>
                  <a:cubicBezTo>
                    <a:pt x="441151" y="695297"/>
                    <a:pt x="383625" y="744184"/>
                    <a:pt x="365760" y="751840"/>
                  </a:cubicBezTo>
                  <a:cubicBezTo>
                    <a:pt x="343380" y="761431"/>
                    <a:pt x="267784" y="770961"/>
                    <a:pt x="254000" y="772160"/>
                  </a:cubicBezTo>
                  <a:cubicBezTo>
                    <a:pt x="199912" y="776863"/>
                    <a:pt x="145627" y="778933"/>
                    <a:pt x="91440" y="782320"/>
                  </a:cubicBezTo>
                  <a:cubicBezTo>
                    <a:pt x="81280" y="792480"/>
                    <a:pt x="71869" y="803449"/>
                    <a:pt x="60960" y="812800"/>
                  </a:cubicBezTo>
                  <a:cubicBezTo>
                    <a:pt x="48103" y="823820"/>
                    <a:pt x="32294" y="831306"/>
                    <a:pt x="20320" y="843280"/>
                  </a:cubicBezTo>
                  <a:cubicBezTo>
                    <a:pt x="11686" y="851914"/>
                    <a:pt x="6773" y="863600"/>
                    <a:pt x="0" y="873760"/>
                  </a:cubicBezTo>
                  <a:cubicBezTo>
                    <a:pt x="3387" y="897467"/>
                    <a:pt x="-3925" y="925513"/>
                    <a:pt x="10160" y="944880"/>
                  </a:cubicBezTo>
                  <a:cubicBezTo>
                    <a:pt x="27427" y="968622"/>
                    <a:pt x="139410" y="1009055"/>
                    <a:pt x="162560" y="1016000"/>
                  </a:cubicBezTo>
                  <a:cubicBezTo>
                    <a:pt x="202684" y="1028037"/>
                    <a:pt x="242845" y="1041854"/>
                    <a:pt x="284480" y="1046480"/>
                  </a:cubicBezTo>
                  <a:cubicBezTo>
                    <a:pt x="413098" y="1060771"/>
                    <a:pt x="345378" y="1053863"/>
                    <a:pt x="487680" y="1066800"/>
                  </a:cubicBezTo>
                  <a:cubicBezTo>
                    <a:pt x="504613" y="1070187"/>
                    <a:pt x="521363" y="1074678"/>
                    <a:pt x="538480" y="1076960"/>
                  </a:cubicBezTo>
                  <a:cubicBezTo>
                    <a:pt x="664443" y="1093755"/>
                    <a:pt x="785349" y="1092500"/>
                    <a:pt x="914400" y="1097280"/>
                  </a:cubicBezTo>
                  <a:cubicBezTo>
                    <a:pt x="924560" y="1107440"/>
                    <a:pt x="936529" y="1116068"/>
                    <a:pt x="944880" y="1127760"/>
                  </a:cubicBezTo>
                  <a:cubicBezTo>
                    <a:pt x="960573" y="1149731"/>
                    <a:pt x="967069" y="1174006"/>
                    <a:pt x="975360" y="1198880"/>
                  </a:cubicBezTo>
                  <a:cubicBezTo>
                    <a:pt x="968587" y="1246293"/>
                    <a:pt x="965430" y="1294366"/>
                    <a:pt x="955040" y="1341120"/>
                  </a:cubicBezTo>
                  <a:cubicBezTo>
                    <a:pt x="951754" y="1355905"/>
                    <a:pt x="942747" y="1368917"/>
                    <a:pt x="934720" y="1381760"/>
                  </a:cubicBezTo>
                  <a:cubicBezTo>
                    <a:pt x="897460" y="1441377"/>
                    <a:pt x="899611" y="1420007"/>
                    <a:pt x="833120" y="1473200"/>
                  </a:cubicBezTo>
                  <a:cubicBezTo>
                    <a:pt x="821900" y="1482176"/>
                    <a:pt x="815491" y="1497254"/>
                    <a:pt x="802640" y="1503680"/>
                  </a:cubicBezTo>
                  <a:cubicBezTo>
                    <a:pt x="773903" y="1518048"/>
                    <a:pt x="737933" y="1516338"/>
                    <a:pt x="711200" y="1534160"/>
                  </a:cubicBezTo>
                  <a:cubicBezTo>
                    <a:pt x="637638" y="1583201"/>
                    <a:pt x="672083" y="1563878"/>
                    <a:pt x="609600" y="1595120"/>
                  </a:cubicBezTo>
                  <a:cubicBezTo>
                    <a:pt x="593078" y="1622657"/>
                    <a:pt x="568960" y="1651678"/>
                    <a:pt x="568960" y="1686560"/>
                  </a:cubicBezTo>
                  <a:cubicBezTo>
                    <a:pt x="568960" y="1700524"/>
                    <a:pt x="565873" y="1722784"/>
                    <a:pt x="579120" y="1727200"/>
                  </a:cubicBezTo>
                  <a:cubicBezTo>
                    <a:pt x="624215" y="1742232"/>
                    <a:pt x="673947" y="1733973"/>
                    <a:pt x="721360" y="1737360"/>
                  </a:cubicBezTo>
                  <a:cubicBezTo>
                    <a:pt x="751840" y="1744133"/>
                    <a:pt x="782111" y="1751926"/>
                    <a:pt x="812800" y="1757680"/>
                  </a:cubicBezTo>
                  <a:cubicBezTo>
                    <a:pt x="836337" y="1762093"/>
                    <a:pt x="861202" y="1760267"/>
                    <a:pt x="883920" y="1767840"/>
                  </a:cubicBezTo>
                  <a:cubicBezTo>
                    <a:pt x="902654" y="1774085"/>
                    <a:pt x="917787" y="1788160"/>
                    <a:pt x="934720" y="1798320"/>
                  </a:cubicBezTo>
                  <a:cubicBezTo>
                    <a:pt x="941493" y="1815253"/>
                    <a:pt x="949273" y="1831818"/>
                    <a:pt x="955040" y="1849120"/>
                  </a:cubicBezTo>
                  <a:cubicBezTo>
                    <a:pt x="978931" y="1920794"/>
                    <a:pt x="971769" y="2000935"/>
                    <a:pt x="944880" y="2072640"/>
                  </a:cubicBezTo>
                  <a:cubicBezTo>
                    <a:pt x="929718" y="2113073"/>
                    <a:pt x="855660" y="2138646"/>
                    <a:pt x="822960" y="2164080"/>
                  </a:cubicBezTo>
                  <a:cubicBezTo>
                    <a:pt x="807838" y="2175842"/>
                    <a:pt x="795867" y="2191173"/>
                    <a:pt x="782320" y="2204720"/>
                  </a:cubicBezTo>
                  <a:cubicBezTo>
                    <a:pt x="778933" y="2225040"/>
                    <a:pt x="775845" y="2245412"/>
                    <a:pt x="772160" y="2265680"/>
                  </a:cubicBezTo>
                  <a:cubicBezTo>
                    <a:pt x="769071" y="2282670"/>
                    <a:pt x="762000" y="2299211"/>
                    <a:pt x="762000" y="2316480"/>
                  </a:cubicBezTo>
                  <a:cubicBezTo>
                    <a:pt x="762000" y="2350516"/>
                    <a:pt x="767347" y="2384386"/>
                    <a:pt x="772160" y="2418080"/>
                  </a:cubicBezTo>
                  <a:cubicBezTo>
                    <a:pt x="776040" y="2445243"/>
                    <a:pt x="791113" y="2486466"/>
                    <a:pt x="802640" y="2509520"/>
                  </a:cubicBezTo>
                  <a:cubicBezTo>
                    <a:pt x="808101" y="2520442"/>
                    <a:pt x="817499" y="2529078"/>
                    <a:pt x="822960" y="2540000"/>
                  </a:cubicBezTo>
                  <a:cubicBezTo>
                    <a:pt x="848002" y="2590084"/>
                    <a:pt x="833792" y="2591472"/>
                    <a:pt x="873760" y="2631440"/>
                  </a:cubicBezTo>
                  <a:cubicBezTo>
                    <a:pt x="896720" y="2654400"/>
                    <a:pt x="989431" y="2690128"/>
                    <a:pt x="995680" y="2692400"/>
                  </a:cubicBezTo>
                  <a:cubicBezTo>
                    <a:pt x="1038970" y="2708142"/>
                    <a:pt x="1083568" y="2720042"/>
                    <a:pt x="1127760" y="2733040"/>
                  </a:cubicBezTo>
                  <a:cubicBezTo>
                    <a:pt x="1141156" y="2736980"/>
                    <a:pt x="1154472" y="2742205"/>
                    <a:pt x="1168400" y="2743200"/>
                  </a:cubicBezTo>
                  <a:cubicBezTo>
                    <a:pt x="1249544" y="2748996"/>
                    <a:pt x="1330960" y="2749973"/>
                    <a:pt x="1412240" y="2753360"/>
                  </a:cubicBezTo>
                  <a:cubicBezTo>
                    <a:pt x="1465888" y="2771243"/>
                    <a:pt x="1433809" y="2757579"/>
                    <a:pt x="1503680" y="2804160"/>
                  </a:cubicBezTo>
                  <a:lnTo>
                    <a:pt x="1564640" y="2844800"/>
                  </a:lnTo>
                  <a:cubicBezTo>
                    <a:pt x="1571413" y="2854960"/>
                    <a:pt x="1572749" y="2875280"/>
                    <a:pt x="1584960" y="2875280"/>
                  </a:cubicBezTo>
                  <a:cubicBezTo>
                    <a:pt x="1595670" y="2875280"/>
                    <a:pt x="1595120" y="2855510"/>
                    <a:pt x="1595120" y="2844800"/>
                  </a:cubicBezTo>
                  <a:cubicBezTo>
                    <a:pt x="1595120" y="2824200"/>
                    <a:pt x="1584960" y="2783840"/>
                    <a:pt x="1584960" y="2783840"/>
                  </a:cubicBezTo>
                </a:path>
              </a:pathLst>
            </a:cu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29" name="Freeform: Shape 28">
              <a:extLst>
                <a:ext uri="{FF2B5EF4-FFF2-40B4-BE49-F238E27FC236}">
                  <a16:creationId xmlns:a16="http://schemas.microsoft.com/office/drawing/2014/main" id="{0037727A-EA58-C455-80A6-BB33F4F7993D}"/>
                </a:ext>
              </a:extLst>
            </p:cNvPr>
            <p:cNvSpPr/>
            <p:nvPr/>
          </p:nvSpPr>
          <p:spPr>
            <a:xfrm rot="2885768">
              <a:off x="9840262" y="5356962"/>
              <a:ext cx="1299053" cy="921872"/>
            </a:xfrm>
            <a:custGeom>
              <a:avLst/>
              <a:gdLst>
                <a:gd name="csX0" fmla="*/ 101600 w 1595124"/>
                <a:gd name="csY0" fmla="*/ 0 h 2875280"/>
                <a:gd name="csX1" fmla="*/ 121920 w 1595124"/>
                <a:gd name="csY1" fmla="*/ 50800 h 2875280"/>
                <a:gd name="csX2" fmla="*/ 142240 w 1595124"/>
                <a:gd name="csY2" fmla="*/ 193040 h 2875280"/>
                <a:gd name="csX3" fmla="*/ 152400 w 1595124"/>
                <a:gd name="csY3" fmla="*/ 335280 h 2875280"/>
                <a:gd name="csX4" fmla="*/ 162560 w 1595124"/>
                <a:gd name="csY4" fmla="*/ 396240 h 2875280"/>
                <a:gd name="csX5" fmla="*/ 193040 w 1595124"/>
                <a:gd name="csY5" fmla="*/ 436880 h 2875280"/>
                <a:gd name="csX6" fmla="*/ 294640 w 1595124"/>
                <a:gd name="csY6" fmla="*/ 518160 h 2875280"/>
                <a:gd name="csX7" fmla="*/ 355600 w 1595124"/>
                <a:gd name="csY7" fmla="*/ 528320 h 2875280"/>
                <a:gd name="csX8" fmla="*/ 447040 w 1595124"/>
                <a:gd name="csY8" fmla="*/ 548640 h 2875280"/>
                <a:gd name="csX9" fmla="*/ 497840 w 1595124"/>
                <a:gd name="csY9" fmla="*/ 629920 h 2875280"/>
                <a:gd name="csX10" fmla="*/ 447040 w 1595124"/>
                <a:gd name="csY10" fmla="*/ 690880 h 2875280"/>
                <a:gd name="csX11" fmla="*/ 365760 w 1595124"/>
                <a:gd name="csY11" fmla="*/ 751840 h 2875280"/>
                <a:gd name="csX12" fmla="*/ 254000 w 1595124"/>
                <a:gd name="csY12" fmla="*/ 772160 h 2875280"/>
                <a:gd name="csX13" fmla="*/ 91440 w 1595124"/>
                <a:gd name="csY13" fmla="*/ 782320 h 2875280"/>
                <a:gd name="csX14" fmla="*/ 60960 w 1595124"/>
                <a:gd name="csY14" fmla="*/ 812800 h 2875280"/>
                <a:gd name="csX15" fmla="*/ 20320 w 1595124"/>
                <a:gd name="csY15" fmla="*/ 843280 h 2875280"/>
                <a:gd name="csX16" fmla="*/ 0 w 1595124"/>
                <a:gd name="csY16" fmla="*/ 873760 h 2875280"/>
                <a:gd name="csX17" fmla="*/ 10160 w 1595124"/>
                <a:gd name="csY17" fmla="*/ 944880 h 2875280"/>
                <a:gd name="csX18" fmla="*/ 162560 w 1595124"/>
                <a:gd name="csY18" fmla="*/ 1016000 h 2875280"/>
                <a:gd name="csX19" fmla="*/ 284480 w 1595124"/>
                <a:gd name="csY19" fmla="*/ 1046480 h 2875280"/>
                <a:gd name="csX20" fmla="*/ 487680 w 1595124"/>
                <a:gd name="csY20" fmla="*/ 1066800 h 2875280"/>
                <a:gd name="csX21" fmla="*/ 538480 w 1595124"/>
                <a:gd name="csY21" fmla="*/ 1076960 h 2875280"/>
                <a:gd name="csX22" fmla="*/ 914400 w 1595124"/>
                <a:gd name="csY22" fmla="*/ 1097280 h 2875280"/>
                <a:gd name="csX23" fmla="*/ 944880 w 1595124"/>
                <a:gd name="csY23" fmla="*/ 1127760 h 2875280"/>
                <a:gd name="csX24" fmla="*/ 975360 w 1595124"/>
                <a:gd name="csY24" fmla="*/ 1198880 h 2875280"/>
                <a:gd name="csX25" fmla="*/ 955040 w 1595124"/>
                <a:gd name="csY25" fmla="*/ 1341120 h 2875280"/>
                <a:gd name="csX26" fmla="*/ 934720 w 1595124"/>
                <a:gd name="csY26" fmla="*/ 1381760 h 2875280"/>
                <a:gd name="csX27" fmla="*/ 833120 w 1595124"/>
                <a:gd name="csY27" fmla="*/ 1473200 h 2875280"/>
                <a:gd name="csX28" fmla="*/ 802640 w 1595124"/>
                <a:gd name="csY28" fmla="*/ 1503680 h 2875280"/>
                <a:gd name="csX29" fmla="*/ 711200 w 1595124"/>
                <a:gd name="csY29" fmla="*/ 1534160 h 2875280"/>
                <a:gd name="csX30" fmla="*/ 609600 w 1595124"/>
                <a:gd name="csY30" fmla="*/ 1595120 h 2875280"/>
                <a:gd name="csX31" fmla="*/ 568960 w 1595124"/>
                <a:gd name="csY31" fmla="*/ 1686560 h 2875280"/>
                <a:gd name="csX32" fmla="*/ 579120 w 1595124"/>
                <a:gd name="csY32" fmla="*/ 1727200 h 2875280"/>
                <a:gd name="csX33" fmla="*/ 721360 w 1595124"/>
                <a:gd name="csY33" fmla="*/ 1737360 h 2875280"/>
                <a:gd name="csX34" fmla="*/ 812800 w 1595124"/>
                <a:gd name="csY34" fmla="*/ 1757680 h 2875280"/>
                <a:gd name="csX35" fmla="*/ 883920 w 1595124"/>
                <a:gd name="csY35" fmla="*/ 1767840 h 2875280"/>
                <a:gd name="csX36" fmla="*/ 934720 w 1595124"/>
                <a:gd name="csY36" fmla="*/ 1798320 h 2875280"/>
                <a:gd name="csX37" fmla="*/ 955040 w 1595124"/>
                <a:gd name="csY37" fmla="*/ 1849120 h 2875280"/>
                <a:gd name="csX38" fmla="*/ 944880 w 1595124"/>
                <a:gd name="csY38" fmla="*/ 2072640 h 2875280"/>
                <a:gd name="csX39" fmla="*/ 822960 w 1595124"/>
                <a:gd name="csY39" fmla="*/ 2164080 h 2875280"/>
                <a:gd name="csX40" fmla="*/ 782320 w 1595124"/>
                <a:gd name="csY40" fmla="*/ 2204720 h 2875280"/>
                <a:gd name="csX41" fmla="*/ 772160 w 1595124"/>
                <a:gd name="csY41" fmla="*/ 2265680 h 2875280"/>
                <a:gd name="csX42" fmla="*/ 762000 w 1595124"/>
                <a:gd name="csY42" fmla="*/ 2316480 h 2875280"/>
                <a:gd name="csX43" fmla="*/ 772160 w 1595124"/>
                <a:gd name="csY43" fmla="*/ 2418080 h 2875280"/>
                <a:gd name="csX44" fmla="*/ 802640 w 1595124"/>
                <a:gd name="csY44" fmla="*/ 2509520 h 2875280"/>
                <a:gd name="csX45" fmla="*/ 822960 w 1595124"/>
                <a:gd name="csY45" fmla="*/ 2540000 h 2875280"/>
                <a:gd name="csX46" fmla="*/ 873760 w 1595124"/>
                <a:gd name="csY46" fmla="*/ 2631440 h 2875280"/>
                <a:gd name="csX47" fmla="*/ 995680 w 1595124"/>
                <a:gd name="csY47" fmla="*/ 2692400 h 2875280"/>
                <a:gd name="csX48" fmla="*/ 1127760 w 1595124"/>
                <a:gd name="csY48" fmla="*/ 2733040 h 2875280"/>
                <a:gd name="csX49" fmla="*/ 1168400 w 1595124"/>
                <a:gd name="csY49" fmla="*/ 2743200 h 2875280"/>
                <a:gd name="csX50" fmla="*/ 1412240 w 1595124"/>
                <a:gd name="csY50" fmla="*/ 2753360 h 2875280"/>
                <a:gd name="csX51" fmla="*/ 1503680 w 1595124"/>
                <a:gd name="csY51" fmla="*/ 2804160 h 2875280"/>
                <a:gd name="csX52" fmla="*/ 1564640 w 1595124"/>
                <a:gd name="csY52" fmla="*/ 2844800 h 2875280"/>
                <a:gd name="csX53" fmla="*/ 1584960 w 1595124"/>
                <a:gd name="csY53" fmla="*/ 2875280 h 2875280"/>
                <a:gd name="csX54" fmla="*/ 1595120 w 1595124"/>
                <a:gd name="csY54" fmla="*/ 2844800 h 2875280"/>
                <a:gd name="csX55" fmla="*/ 1584960 w 1595124"/>
                <a:gd name="csY55" fmla="*/ 2783840 h 2875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Lst>
              <a:rect l="l" t="t" r="r" b="b"/>
              <a:pathLst>
                <a:path w="1595124" h="2875280">
                  <a:moveTo>
                    <a:pt x="101600" y="0"/>
                  </a:moveTo>
                  <a:cubicBezTo>
                    <a:pt x="108373" y="16933"/>
                    <a:pt x="118559" y="32875"/>
                    <a:pt x="121920" y="50800"/>
                  </a:cubicBezTo>
                  <a:cubicBezTo>
                    <a:pt x="160079" y="254313"/>
                    <a:pt x="112512" y="103857"/>
                    <a:pt x="142240" y="193040"/>
                  </a:cubicBezTo>
                  <a:cubicBezTo>
                    <a:pt x="145627" y="240453"/>
                    <a:pt x="147670" y="287982"/>
                    <a:pt x="152400" y="335280"/>
                  </a:cubicBezTo>
                  <a:cubicBezTo>
                    <a:pt x="154450" y="355778"/>
                    <a:pt x="154909" y="377113"/>
                    <a:pt x="162560" y="396240"/>
                  </a:cubicBezTo>
                  <a:cubicBezTo>
                    <a:pt x="168849" y="411962"/>
                    <a:pt x="181790" y="424224"/>
                    <a:pt x="193040" y="436880"/>
                  </a:cubicBezTo>
                  <a:cubicBezTo>
                    <a:pt x="220315" y="467565"/>
                    <a:pt x="254219" y="503461"/>
                    <a:pt x="294640" y="518160"/>
                  </a:cubicBezTo>
                  <a:cubicBezTo>
                    <a:pt x="314000" y="525200"/>
                    <a:pt x="335400" y="524280"/>
                    <a:pt x="355600" y="528320"/>
                  </a:cubicBezTo>
                  <a:cubicBezTo>
                    <a:pt x="386217" y="534443"/>
                    <a:pt x="416560" y="541867"/>
                    <a:pt x="447040" y="548640"/>
                  </a:cubicBezTo>
                  <a:cubicBezTo>
                    <a:pt x="470203" y="571803"/>
                    <a:pt x="497840" y="591436"/>
                    <a:pt x="497840" y="629920"/>
                  </a:cubicBezTo>
                  <a:cubicBezTo>
                    <a:pt x="497840" y="666599"/>
                    <a:pt x="469337" y="674157"/>
                    <a:pt x="447040" y="690880"/>
                  </a:cubicBezTo>
                  <a:cubicBezTo>
                    <a:pt x="441151" y="695297"/>
                    <a:pt x="383625" y="744184"/>
                    <a:pt x="365760" y="751840"/>
                  </a:cubicBezTo>
                  <a:cubicBezTo>
                    <a:pt x="343380" y="761431"/>
                    <a:pt x="267784" y="770961"/>
                    <a:pt x="254000" y="772160"/>
                  </a:cubicBezTo>
                  <a:cubicBezTo>
                    <a:pt x="199912" y="776863"/>
                    <a:pt x="145627" y="778933"/>
                    <a:pt x="91440" y="782320"/>
                  </a:cubicBezTo>
                  <a:cubicBezTo>
                    <a:pt x="81280" y="792480"/>
                    <a:pt x="71869" y="803449"/>
                    <a:pt x="60960" y="812800"/>
                  </a:cubicBezTo>
                  <a:cubicBezTo>
                    <a:pt x="48103" y="823820"/>
                    <a:pt x="32294" y="831306"/>
                    <a:pt x="20320" y="843280"/>
                  </a:cubicBezTo>
                  <a:cubicBezTo>
                    <a:pt x="11686" y="851914"/>
                    <a:pt x="6773" y="863600"/>
                    <a:pt x="0" y="873760"/>
                  </a:cubicBezTo>
                  <a:cubicBezTo>
                    <a:pt x="3387" y="897467"/>
                    <a:pt x="-3925" y="925513"/>
                    <a:pt x="10160" y="944880"/>
                  </a:cubicBezTo>
                  <a:cubicBezTo>
                    <a:pt x="27427" y="968622"/>
                    <a:pt x="139410" y="1009055"/>
                    <a:pt x="162560" y="1016000"/>
                  </a:cubicBezTo>
                  <a:cubicBezTo>
                    <a:pt x="202684" y="1028037"/>
                    <a:pt x="242845" y="1041854"/>
                    <a:pt x="284480" y="1046480"/>
                  </a:cubicBezTo>
                  <a:cubicBezTo>
                    <a:pt x="413098" y="1060771"/>
                    <a:pt x="345378" y="1053863"/>
                    <a:pt x="487680" y="1066800"/>
                  </a:cubicBezTo>
                  <a:cubicBezTo>
                    <a:pt x="504613" y="1070187"/>
                    <a:pt x="521363" y="1074678"/>
                    <a:pt x="538480" y="1076960"/>
                  </a:cubicBezTo>
                  <a:cubicBezTo>
                    <a:pt x="664443" y="1093755"/>
                    <a:pt x="785349" y="1092500"/>
                    <a:pt x="914400" y="1097280"/>
                  </a:cubicBezTo>
                  <a:cubicBezTo>
                    <a:pt x="924560" y="1107440"/>
                    <a:pt x="936529" y="1116068"/>
                    <a:pt x="944880" y="1127760"/>
                  </a:cubicBezTo>
                  <a:cubicBezTo>
                    <a:pt x="960573" y="1149731"/>
                    <a:pt x="967069" y="1174006"/>
                    <a:pt x="975360" y="1198880"/>
                  </a:cubicBezTo>
                  <a:cubicBezTo>
                    <a:pt x="968587" y="1246293"/>
                    <a:pt x="965430" y="1294366"/>
                    <a:pt x="955040" y="1341120"/>
                  </a:cubicBezTo>
                  <a:cubicBezTo>
                    <a:pt x="951754" y="1355905"/>
                    <a:pt x="942747" y="1368917"/>
                    <a:pt x="934720" y="1381760"/>
                  </a:cubicBezTo>
                  <a:cubicBezTo>
                    <a:pt x="897460" y="1441377"/>
                    <a:pt x="899611" y="1420007"/>
                    <a:pt x="833120" y="1473200"/>
                  </a:cubicBezTo>
                  <a:cubicBezTo>
                    <a:pt x="821900" y="1482176"/>
                    <a:pt x="815491" y="1497254"/>
                    <a:pt x="802640" y="1503680"/>
                  </a:cubicBezTo>
                  <a:cubicBezTo>
                    <a:pt x="773903" y="1518048"/>
                    <a:pt x="737933" y="1516338"/>
                    <a:pt x="711200" y="1534160"/>
                  </a:cubicBezTo>
                  <a:cubicBezTo>
                    <a:pt x="637638" y="1583201"/>
                    <a:pt x="672083" y="1563878"/>
                    <a:pt x="609600" y="1595120"/>
                  </a:cubicBezTo>
                  <a:cubicBezTo>
                    <a:pt x="593078" y="1622657"/>
                    <a:pt x="568960" y="1651678"/>
                    <a:pt x="568960" y="1686560"/>
                  </a:cubicBezTo>
                  <a:cubicBezTo>
                    <a:pt x="568960" y="1700524"/>
                    <a:pt x="565873" y="1722784"/>
                    <a:pt x="579120" y="1727200"/>
                  </a:cubicBezTo>
                  <a:cubicBezTo>
                    <a:pt x="624215" y="1742232"/>
                    <a:pt x="673947" y="1733973"/>
                    <a:pt x="721360" y="1737360"/>
                  </a:cubicBezTo>
                  <a:cubicBezTo>
                    <a:pt x="751840" y="1744133"/>
                    <a:pt x="782111" y="1751926"/>
                    <a:pt x="812800" y="1757680"/>
                  </a:cubicBezTo>
                  <a:cubicBezTo>
                    <a:pt x="836337" y="1762093"/>
                    <a:pt x="861202" y="1760267"/>
                    <a:pt x="883920" y="1767840"/>
                  </a:cubicBezTo>
                  <a:cubicBezTo>
                    <a:pt x="902654" y="1774085"/>
                    <a:pt x="917787" y="1788160"/>
                    <a:pt x="934720" y="1798320"/>
                  </a:cubicBezTo>
                  <a:cubicBezTo>
                    <a:pt x="941493" y="1815253"/>
                    <a:pt x="949273" y="1831818"/>
                    <a:pt x="955040" y="1849120"/>
                  </a:cubicBezTo>
                  <a:cubicBezTo>
                    <a:pt x="978931" y="1920794"/>
                    <a:pt x="971769" y="2000935"/>
                    <a:pt x="944880" y="2072640"/>
                  </a:cubicBezTo>
                  <a:cubicBezTo>
                    <a:pt x="929718" y="2113073"/>
                    <a:pt x="855660" y="2138646"/>
                    <a:pt x="822960" y="2164080"/>
                  </a:cubicBezTo>
                  <a:cubicBezTo>
                    <a:pt x="807838" y="2175842"/>
                    <a:pt x="795867" y="2191173"/>
                    <a:pt x="782320" y="2204720"/>
                  </a:cubicBezTo>
                  <a:cubicBezTo>
                    <a:pt x="778933" y="2225040"/>
                    <a:pt x="775845" y="2245412"/>
                    <a:pt x="772160" y="2265680"/>
                  </a:cubicBezTo>
                  <a:cubicBezTo>
                    <a:pt x="769071" y="2282670"/>
                    <a:pt x="762000" y="2299211"/>
                    <a:pt x="762000" y="2316480"/>
                  </a:cubicBezTo>
                  <a:cubicBezTo>
                    <a:pt x="762000" y="2350516"/>
                    <a:pt x="767347" y="2384386"/>
                    <a:pt x="772160" y="2418080"/>
                  </a:cubicBezTo>
                  <a:cubicBezTo>
                    <a:pt x="776040" y="2445243"/>
                    <a:pt x="791113" y="2486466"/>
                    <a:pt x="802640" y="2509520"/>
                  </a:cubicBezTo>
                  <a:cubicBezTo>
                    <a:pt x="808101" y="2520442"/>
                    <a:pt x="817499" y="2529078"/>
                    <a:pt x="822960" y="2540000"/>
                  </a:cubicBezTo>
                  <a:cubicBezTo>
                    <a:pt x="848002" y="2590084"/>
                    <a:pt x="833792" y="2591472"/>
                    <a:pt x="873760" y="2631440"/>
                  </a:cubicBezTo>
                  <a:cubicBezTo>
                    <a:pt x="896720" y="2654400"/>
                    <a:pt x="989431" y="2690128"/>
                    <a:pt x="995680" y="2692400"/>
                  </a:cubicBezTo>
                  <a:cubicBezTo>
                    <a:pt x="1038970" y="2708142"/>
                    <a:pt x="1083568" y="2720042"/>
                    <a:pt x="1127760" y="2733040"/>
                  </a:cubicBezTo>
                  <a:cubicBezTo>
                    <a:pt x="1141156" y="2736980"/>
                    <a:pt x="1154472" y="2742205"/>
                    <a:pt x="1168400" y="2743200"/>
                  </a:cubicBezTo>
                  <a:cubicBezTo>
                    <a:pt x="1249544" y="2748996"/>
                    <a:pt x="1330960" y="2749973"/>
                    <a:pt x="1412240" y="2753360"/>
                  </a:cubicBezTo>
                  <a:cubicBezTo>
                    <a:pt x="1465888" y="2771243"/>
                    <a:pt x="1433809" y="2757579"/>
                    <a:pt x="1503680" y="2804160"/>
                  </a:cubicBezTo>
                  <a:lnTo>
                    <a:pt x="1564640" y="2844800"/>
                  </a:lnTo>
                  <a:cubicBezTo>
                    <a:pt x="1571413" y="2854960"/>
                    <a:pt x="1572749" y="2875280"/>
                    <a:pt x="1584960" y="2875280"/>
                  </a:cubicBezTo>
                  <a:cubicBezTo>
                    <a:pt x="1595670" y="2875280"/>
                    <a:pt x="1595120" y="2855510"/>
                    <a:pt x="1595120" y="2844800"/>
                  </a:cubicBezTo>
                  <a:cubicBezTo>
                    <a:pt x="1595120" y="2824200"/>
                    <a:pt x="1584960" y="2783840"/>
                    <a:pt x="1584960" y="2783840"/>
                  </a:cubicBezTo>
                </a:path>
              </a:pathLst>
            </a:cu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20614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9BBD1-1373-6AC0-98E3-6CBE32530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22B6D-7EF8-E5DD-8505-0420E16813A8}"/>
              </a:ext>
            </a:extLst>
          </p:cNvPr>
          <p:cNvSpPr>
            <a:spLocks noGrp="1"/>
          </p:cNvSpPr>
          <p:nvPr>
            <p:ph type="title"/>
          </p:nvPr>
        </p:nvSpPr>
        <p:spPr>
          <a:xfrm>
            <a:off x="2037144" y="2831897"/>
            <a:ext cx="7407798" cy="721530"/>
          </a:xfrm>
        </p:spPr>
        <p:txBody>
          <a:bodyPr>
            <a:normAutofit/>
          </a:bodyPr>
          <a:lstStyle/>
          <a:p>
            <a:pPr algn="ctr"/>
            <a:r>
              <a:rPr lang="en-US" sz="4000" dirty="0"/>
              <a:t>Questions – Discussion?</a:t>
            </a:r>
          </a:p>
        </p:txBody>
      </p:sp>
      <p:sp>
        <p:nvSpPr>
          <p:cNvPr id="3" name="Slide Number Placeholder 2">
            <a:extLst>
              <a:ext uri="{FF2B5EF4-FFF2-40B4-BE49-F238E27FC236}">
                <a16:creationId xmlns:a16="http://schemas.microsoft.com/office/drawing/2014/main" id="{3444350F-75D4-83BB-57FD-820AE79B2A68}"/>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234881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E1C31B-E462-BA33-7118-4125A4ED9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46455-E2AA-9BCC-0855-285DB6F37B53}"/>
              </a:ext>
            </a:extLst>
          </p:cNvPr>
          <p:cNvSpPr>
            <a:spLocks noGrp="1"/>
          </p:cNvSpPr>
          <p:nvPr>
            <p:ph type="title"/>
          </p:nvPr>
        </p:nvSpPr>
        <p:spPr>
          <a:xfrm>
            <a:off x="581192" y="702156"/>
            <a:ext cx="11029616" cy="1188720"/>
          </a:xfrm>
        </p:spPr>
        <p:txBody>
          <a:bodyPr>
            <a:normAutofit/>
          </a:bodyPr>
          <a:lstStyle/>
          <a:p>
            <a:r>
              <a:rPr lang="en-US" dirty="0"/>
              <a:t>Exclusions and Exemptions – proposed outline </a:t>
            </a:r>
          </a:p>
        </p:txBody>
      </p:sp>
      <p:sp>
        <p:nvSpPr>
          <p:cNvPr id="11" name="Rectangle 10">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obot hands and technology">
            <a:extLst>
              <a:ext uri="{FF2B5EF4-FFF2-40B4-BE49-F238E27FC236}">
                <a16:creationId xmlns:a16="http://schemas.microsoft.com/office/drawing/2014/main" id="{9E459890-4867-3227-8E05-C3477FD93737}"/>
              </a:ext>
            </a:extLst>
          </p:cNvPr>
          <p:cNvPicPr>
            <a:picLocks noChangeAspect="1"/>
          </p:cNvPicPr>
          <p:nvPr/>
        </p:nvPicPr>
        <p:blipFill>
          <a:blip r:embed="rId3"/>
          <a:srcRect r="-2" b="2460"/>
          <a:stretch>
            <a:fillRect/>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7F65188E-9188-D00C-CA93-B50FBA89AD6D}"/>
              </a:ext>
            </a:extLst>
          </p:cNvPr>
          <p:cNvSpPr>
            <a:spLocks noGrp="1"/>
          </p:cNvSpPr>
          <p:nvPr>
            <p:ph idx="1"/>
          </p:nvPr>
        </p:nvSpPr>
        <p:spPr>
          <a:xfrm>
            <a:off x="6016031" y="2180496"/>
            <a:ext cx="5729435" cy="4045682"/>
          </a:xfrm>
        </p:spPr>
        <p:txBody>
          <a:bodyPr>
            <a:normAutofit/>
          </a:bodyPr>
          <a:lstStyle/>
          <a:p>
            <a:pPr marL="0" indent="0">
              <a:lnSpc>
                <a:spcPct val="90000"/>
              </a:lnSpc>
              <a:spcBef>
                <a:spcPts val="300"/>
              </a:spcBef>
              <a:buNone/>
            </a:pPr>
            <a:r>
              <a:rPr lang="en-US" sz="2400" b="1" u="sng" dirty="0"/>
              <a:t>IMPORTANT NOTE</a:t>
            </a:r>
            <a:r>
              <a:rPr lang="en-US" sz="2400" b="1" dirty="0"/>
              <a:t> </a:t>
            </a:r>
            <a:r>
              <a:rPr lang="en-US" sz="2400" dirty="0"/>
              <a:t>–  The way in which certain transactions or items are removed from the tax base—whether through narrow definitions, exclusions, or exemptions varies by state. Some states may exclude things that are exempted by other states and vice versa. </a:t>
            </a:r>
          </a:p>
          <a:p>
            <a:pPr marL="936000" lvl="3" indent="0">
              <a:lnSpc>
                <a:spcPct val="90000"/>
              </a:lnSpc>
              <a:buNone/>
            </a:pPr>
            <a:endParaRPr lang="en-US" sz="1700" dirty="0"/>
          </a:p>
        </p:txBody>
      </p:sp>
      <p:sp>
        <p:nvSpPr>
          <p:cNvPr id="4" name="Slide Number Placeholder 3">
            <a:extLst>
              <a:ext uri="{FF2B5EF4-FFF2-40B4-BE49-F238E27FC236}">
                <a16:creationId xmlns:a16="http://schemas.microsoft.com/office/drawing/2014/main" id="{307D6828-5B8C-FE1C-D42B-1D249DD93C63}"/>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solidFill>
                  <a:srgbClr val="5892A5"/>
                </a:solidFill>
              </a:rPr>
              <a:pPr>
                <a:spcAft>
                  <a:spcPts val="600"/>
                </a:spcAft>
              </a:pPr>
              <a:t>3</a:t>
            </a:fld>
            <a:endParaRPr lang="en-US">
              <a:solidFill>
                <a:srgbClr val="5892A5"/>
              </a:solidFill>
            </a:endParaRPr>
          </a:p>
        </p:txBody>
      </p:sp>
    </p:spTree>
    <p:extLst>
      <p:ext uri="{BB962C8B-B14F-4D97-AF65-F5344CB8AC3E}">
        <p14:creationId xmlns:p14="http://schemas.microsoft.com/office/powerpoint/2010/main" val="129871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EE1711E-9333-EF02-3EB7-B66D963ABEBF}"/>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Exclusions and Exemptions – Proposed Outline </a:t>
            </a:r>
          </a:p>
        </p:txBody>
      </p:sp>
      <p:sp>
        <p:nvSpPr>
          <p:cNvPr id="3" name="Content Placeholder 2">
            <a:extLst>
              <a:ext uri="{FF2B5EF4-FFF2-40B4-BE49-F238E27FC236}">
                <a16:creationId xmlns:a16="http://schemas.microsoft.com/office/drawing/2014/main" id="{C7D670B0-D81D-9133-9D82-5B0E10449B5C}"/>
              </a:ext>
            </a:extLst>
          </p:cNvPr>
          <p:cNvSpPr>
            <a:spLocks noGrp="1"/>
          </p:cNvSpPr>
          <p:nvPr>
            <p:ph idx="1"/>
          </p:nvPr>
        </p:nvSpPr>
        <p:spPr>
          <a:xfrm>
            <a:off x="4241830" y="597643"/>
            <a:ext cx="7591581" cy="5822714"/>
          </a:xfrm>
        </p:spPr>
        <p:txBody>
          <a:bodyPr>
            <a:normAutofit/>
          </a:bodyPr>
          <a:lstStyle/>
          <a:p>
            <a:pPr marL="0" indent="0">
              <a:spcBef>
                <a:spcPts val="1200"/>
              </a:spcBef>
              <a:buNone/>
            </a:pPr>
            <a:r>
              <a:rPr lang="en-US" dirty="0"/>
              <a:t>I.  	</a:t>
            </a:r>
            <a:r>
              <a:rPr lang="en-US" sz="3200" b="1" u="sng" dirty="0"/>
              <a:t>Sales Tax Base &amp; Related Terms</a:t>
            </a:r>
          </a:p>
          <a:p>
            <a:pPr marL="457200" lvl="1" indent="0">
              <a:spcBef>
                <a:spcPts val="1200"/>
              </a:spcBef>
              <a:buNone/>
            </a:pPr>
            <a:r>
              <a:rPr lang="en-US" sz="2800" dirty="0"/>
              <a:t>The ultimate sales tax base is typically determined as follows:</a:t>
            </a:r>
          </a:p>
          <a:p>
            <a:pPr marL="1051200" lvl="2" indent="-457200">
              <a:spcBef>
                <a:spcPts val="1200"/>
              </a:spcBef>
              <a:buFont typeface="+mj-lt"/>
              <a:buAutoNum type="alphaUcPeriod"/>
            </a:pPr>
            <a:r>
              <a:rPr lang="en-US" sz="2400" b="1" u="sng" dirty="0"/>
              <a:t>Definitions</a:t>
            </a:r>
            <a:r>
              <a:rPr lang="en-US" sz="2400" dirty="0"/>
              <a:t> – </a:t>
            </a:r>
            <a:br>
              <a:rPr lang="en-US" sz="2400" dirty="0"/>
            </a:br>
            <a:r>
              <a:rPr lang="en-US" dirty="0"/>
              <a:t>Definitions of items form the starting point for imposition of the tax by: </a:t>
            </a:r>
            <a:endParaRPr lang="en-US" sz="3000" dirty="0"/>
          </a:p>
          <a:p>
            <a:pPr marL="1828800" lvl="4" indent="-274320">
              <a:spcBef>
                <a:spcPts val="1200"/>
              </a:spcBef>
              <a:buClr>
                <a:schemeClr val="tx1"/>
              </a:buClr>
              <a:buFont typeface="+mj-lt"/>
              <a:buAutoNum type="alphaLcPeriod"/>
            </a:pPr>
            <a:r>
              <a:rPr lang="en-US" sz="2000" dirty="0">
                <a:highlight>
                  <a:srgbClr val="FFFF00"/>
                </a:highlight>
              </a:rPr>
              <a:t>Generally defining </a:t>
            </a:r>
            <a:r>
              <a:rPr lang="en-US" sz="2000" dirty="0"/>
              <a:t>some items (e.g. tangible personal property),</a:t>
            </a:r>
          </a:p>
          <a:p>
            <a:pPr marL="1828800" lvl="4" indent="-274320">
              <a:spcBef>
                <a:spcPts val="1200"/>
              </a:spcBef>
              <a:buClr>
                <a:schemeClr val="tx1"/>
              </a:buClr>
              <a:buFont typeface="+mj-lt"/>
              <a:buAutoNum type="alphaLcPeriod"/>
            </a:pPr>
            <a:r>
              <a:rPr lang="en-US" sz="2000" dirty="0">
                <a:highlight>
                  <a:srgbClr val="FFFF00"/>
                </a:highlight>
              </a:rPr>
              <a:t>Specifically defining </a:t>
            </a:r>
            <a:r>
              <a:rPr lang="en-US" sz="2000" dirty="0"/>
              <a:t>other items (e.g. certain specified digital goods).</a:t>
            </a:r>
          </a:p>
          <a:p>
            <a:pPr marL="1278900" lvl="3" indent="-342900">
              <a:spcBef>
                <a:spcPts val="300"/>
              </a:spcBef>
              <a:buAutoNum type="alphaLcPeriod"/>
            </a:pPr>
            <a:endParaRPr lang="en-US" dirty="0"/>
          </a:p>
        </p:txBody>
      </p:sp>
      <p:sp>
        <p:nvSpPr>
          <p:cNvPr id="4" name="Slide Number Placeholder 3">
            <a:extLst>
              <a:ext uri="{FF2B5EF4-FFF2-40B4-BE49-F238E27FC236}">
                <a16:creationId xmlns:a16="http://schemas.microsoft.com/office/drawing/2014/main" id="{2B0B0BE5-667A-5AEC-D3DC-03F89FC68A88}"/>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4</a:t>
            </a:fld>
            <a:endParaRPr lang="en-US"/>
          </a:p>
        </p:txBody>
      </p:sp>
    </p:spTree>
    <p:extLst>
      <p:ext uri="{BB962C8B-B14F-4D97-AF65-F5344CB8AC3E}">
        <p14:creationId xmlns:p14="http://schemas.microsoft.com/office/powerpoint/2010/main" val="48688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79F1F4-0970-942D-72F2-287C3DF8315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C1F6D2C-24D6-154B-84F2-185643D343B6}"/>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Exclusions and Exemptions – Proposed Outline </a:t>
            </a:r>
          </a:p>
        </p:txBody>
      </p:sp>
      <p:sp>
        <p:nvSpPr>
          <p:cNvPr id="3" name="Content Placeholder 2">
            <a:extLst>
              <a:ext uri="{FF2B5EF4-FFF2-40B4-BE49-F238E27FC236}">
                <a16:creationId xmlns:a16="http://schemas.microsoft.com/office/drawing/2014/main" id="{BAE4D28D-AE84-04AA-6F0E-84B32ADB1103}"/>
              </a:ext>
            </a:extLst>
          </p:cNvPr>
          <p:cNvSpPr>
            <a:spLocks noGrp="1"/>
          </p:cNvSpPr>
          <p:nvPr>
            <p:ph idx="1"/>
          </p:nvPr>
        </p:nvSpPr>
        <p:spPr>
          <a:xfrm>
            <a:off x="4241830" y="597643"/>
            <a:ext cx="7503635" cy="5224037"/>
          </a:xfrm>
        </p:spPr>
        <p:txBody>
          <a:bodyPr>
            <a:normAutofit/>
          </a:bodyPr>
          <a:lstStyle/>
          <a:p>
            <a:pPr marL="0" indent="0">
              <a:spcBef>
                <a:spcPts val="300"/>
              </a:spcBef>
              <a:buNone/>
            </a:pPr>
            <a:r>
              <a:rPr lang="en-US" dirty="0">
                <a:solidFill>
                  <a:schemeClr val="tx2">
                    <a:lumMod val="50000"/>
                    <a:lumOff val="50000"/>
                  </a:schemeClr>
                </a:solidFill>
              </a:rPr>
              <a:t>I.  	</a:t>
            </a:r>
            <a:r>
              <a:rPr lang="en-US" sz="3200" b="1" u="sng" dirty="0">
                <a:solidFill>
                  <a:schemeClr val="tx2">
                    <a:lumMod val="50000"/>
                    <a:lumOff val="50000"/>
                  </a:schemeClr>
                </a:solidFill>
              </a:rPr>
              <a:t>Sales Tax Base &amp; Related Terms</a:t>
            </a:r>
          </a:p>
          <a:p>
            <a:pPr marL="457200" lvl="1" indent="0">
              <a:spcBef>
                <a:spcPts val="300"/>
              </a:spcBef>
              <a:buNone/>
            </a:pPr>
            <a:r>
              <a:rPr lang="en-US" sz="2800" dirty="0">
                <a:solidFill>
                  <a:schemeClr val="tx2">
                    <a:lumMod val="50000"/>
                    <a:lumOff val="50000"/>
                  </a:schemeClr>
                </a:solidFill>
              </a:rPr>
              <a:t>The ultimate sales tax base is typically determined as follows:</a:t>
            </a:r>
          </a:p>
          <a:p>
            <a:pPr marL="936000" lvl="3" indent="0">
              <a:spcBef>
                <a:spcPts val="300"/>
              </a:spcBef>
              <a:buNone/>
            </a:pPr>
            <a:r>
              <a:rPr lang="en-US" sz="2000" dirty="0"/>
              <a:t>. . . </a:t>
            </a:r>
          </a:p>
          <a:p>
            <a:pPr marL="1051200" lvl="2" indent="-457200">
              <a:spcBef>
                <a:spcPts val="300"/>
              </a:spcBef>
              <a:buFont typeface="+mj-lt"/>
              <a:buAutoNum type="alphaUcPeriod" startAt="2"/>
            </a:pPr>
            <a:r>
              <a:rPr lang="en-US" sz="2400" b="1" u="sng" dirty="0">
                <a:highlight>
                  <a:srgbClr val="FFFF00"/>
                </a:highlight>
              </a:rPr>
              <a:t>Exclusions Generally</a:t>
            </a:r>
            <a:r>
              <a:rPr lang="en-US" sz="2400" dirty="0"/>
              <a:t> – </a:t>
            </a:r>
            <a:br>
              <a:rPr lang="en-US" sz="2400" dirty="0"/>
            </a:br>
            <a:r>
              <a:rPr lang="en-US" sz="2000" dirty="0"/>
              <a:t>Exclusions narrow the general application of the tax by providing for:</a:t>
            </a:r>
          </a:p>
          <a:p>
            <a:pPr marL="1828800" lvl="4" indent="-274320">
              <a:spcBef>
                <a:spcPts val="300"/>
              </a:spcBef>
              <a:buClr>
                <a:schemeClr val="tx1"/>
              </a:buClr>
              <a:buFont typeface="+mj-lt"/>
              <a:buAutoNum type="alphaLcPeriod"/>
            </a:pPr>
            <a:r>
              <a:rPr lang="en-US" sz="2000" dirty="0">
                <a:highlight>
                  <a:srgbClr val="FFFF00"/>
                </a:highlight>
              </a:rPr>
              <a:t>Limitations on or exceptions to </a:t>
            </a:r>
            <a:r>
              <a:rPr lang="en-US" sz="2000" dirty="0"/>
              <a:t>the defined items or amounts to which tax applies—which may be included in the definitions themselves.</a:t>
            </a:r>
          </a:p>
          <a:p>
            <a:pPr marL="1828800" lvl="4" indent="-274320">
              <a:spcBef>
                <a:spcPts val="300"/>
              </a:spcBef>
              <a:buClr>
                <a:schemeClr val="tx1"/>
              </a:buClr>
              <a:buFont typeface="+mj-lt"/>
              <a:buAutoNum type="alphaLcPeriod"/>
            </a:pPr>
            <a:r>
              <a:rPr lang="en-US" sz="2000" dirty="0">
                <a:highlight>
                  <a:srgbClr val="FFFF00"/>
                </a:highlight>
              </a:rPr>
              <a:t>General exclusions </a:t>
            </a:r>
            <a:r>
              <a:rPr lang="en-US" sz="2000" dirty="0"/>
              <a:t>based on easily verifiable criteria (e.g., sales by government).</a:t>
            </a:r>
          </a:p>
        </p:txBody>
      </p:sp>
      <p:sp>
        <p:nvSpPr>
          <p:cNvPr id="4" name="Slide Number Placeholder 3">
            <a:extLst>
              <a:ext uri="{FF2B5EF4-FFF2-40B4-BE49-F238E27FC236}">
                <a16:creationId xmlns:a16="http://schemas.microsoft.com/office/drawing/2014/main" id="{3FF15FA4-0DF3-A105-1AFC-A07C26CB11C9}"/>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5</a:t>
            </a:fld>
            <a:endParaRPr lang="en-US"/>
          </a:p>
        </p:txBody>
      </p:sp>
    </p:spTree>
    <p:extLst>
      <p:ext uri="{BB962C8B-B14F-4D97-AF65-F5344CB8AC3E}">
        <p14:creationId xmlns:p14="http://schemas.microsoft.com/office/powerpoint/2010/main" val="243933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D1ABF3-CC74-05C6-D01D-A18E051D914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4ABCFC2-30FA-2D9F-22E7-47F2EF78B44A}"/>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Exclusions and Exemptions – proposed outline </a:t>
            </a:r>
          </a:p>
        </p:txBody>
      </p:sp>
      <p:sp>
        <p:nvSpPr>
          <p:cNvPr id="3" name="Content Placeholder 2">
            <a:extLst>
              <a:ext uri="{FF2B5EF4-FFF2-40B4-BE49-F238E27FC236}">
                <a16:creationId xmlns:a16="http://schemas.microsoft.com/office/drawing/2014/main" id="{8ACD120A-B14F-3EAC-430B-8975A1E356AE}"/>
              </a:ext>
            </a:extLst>
          </p:cNvPr>
          <p:cNvSpPr>
            <a:spLocks noGrp="1"/>
          </p:cNvSpPr>
          <p:nvPr>
            <p:ph idx="1"/>
          </p:nvPr>
        </p:nvSpPr>
        <p:spPr>
          <a:xfrm>
            <a:off x="4241830" y="597643"/>
            <a:ext cx="7503635" cy="5792922"/>
          </a:xfrm>
        </p:spPr>
        <p:txBody>
          <a:bodyPr>
            <a:normAutofit/>
          </a:bodyPr>
          <a:lstStyle/>
          <a:p>
            <a:pPr marL="0" indent="0">
              <a:lnSpc>
                <a:spcPct val="90000"/>
              </a:lnSpc>
              <a:spcBef>
                <a:spcPts val="300"/>
              </a:spcBef>
              <a:buNone/>
            </a:pPr>
            <a:r>
              <a:rPr lang="en-US" sz="1500" dirty="0">
                <a:solidFill>
                  <a:schemeClr val="tx2">
                    <a:lumMod val="50000"/>
                    <a:lumOff val="50000"/>
                  </a:schemeClr>
                </a:solidFill>
              </a:rPr>
              <a:t>I.  	</a:t>
            </a:r>
            <a:r>
              <a:rPr lang="en-US" b="1" u="sng" dirty="0">
                <a:solidFill>
                  <a:schemeClr val="tx2">
                    <a:lumMod val="50000"/>
                    <a:lumOff val="50000"/>
                  </a:schemeClr>
                </a:solidFill>
              </a:rPr>
              <a:t>Sales Tax Base &amp; Related Terms</a:t>
            </a:r>
          </a:p>
          <a:p>
            <a:pPr marL="457200" lvl="1" indent="0">
              <a:lnSpc>
                <a:spcPct val="90000"/>
              </a:lnSpc>
              <a:spcBef>
                <a:spcPts val="300"/>
              </a:spcBef>
              <a:buNone/>
            </a:pPr>
            <a:r>
              <a:rPr lang="en-US" sz="2800" dirty="0">
                <a:solidFill>
                  <a:schemeClr val="tx2">
                    <a:lumMod val="50000"/>
                    <a:lumOff val="50000"/>
                  </a:schemeClr>
                </a:solidFill>
              </a:rPr>
              <a:t>The ultimate sales tax base is typically determined as follows:</a:t>
            </a:r>
          </a:p>
          <a:p>
            <a:pPr marL="936000" lvl="3" indent="0">
              <a:lnSpc>
                <a:spcPct val="90000"/>
              </a:lnSpc>
              <a:spcBef>
                <a:spcPts val="300"/>
              </a:spcBef>
              <a:buNone/>
            </a:pPr>
            <a:r>
              <a:rPr lang="en-US" sz="2000" dirty="0">
                <a:solidFill>
                  <a:schemeClr val="tx2">
                    <a:lumMod val="50000"/>
                    <a:lumOff val="50000"/>
                  </a:schemeClr>
                </a:solidFill>
              </a:rPr>
              <a:t>. . . </a:t>
            </a:r>
          </a:p>
          <a:p>
            <a:pPr marL="1051200" lvl="2" indent="-457200">
              <a:lnSpc>
                <a:spcPct val="90000"/>
              </a:lnSpc>
              <a:buFont typeface="+mj-lt"/>
              <a:buAutoNum type="alphaUcPeriod" startAt="3"/>
            </a:pPr>
            <a:r>
              <a:rPr lang="en-US" b="1" u="sng" dirty="0">
                <a:highlight>
                  <a:srgbClr val="FFFF00"/>
                </a:highlight>
              </a:rPr>
              <a:t>Exemptions Generally</a:t>
            </a:r>
            <a:r>
              <a:rPr lang="en-US" b="1" dirty="0"/>
              <a:t> </a:t>
            </a:r>
            <a:r>
              <a:rPr lang="en-US" dirty="0"/>
              <a:t>– </a:t>
            </a:r>
            <a:br>
              <a:rPr lang="en-US" dirty="0"/>
            </a:br>
            <a:r>
              <a:rPr lang="en-US" sz="2000" dirty="0"/>
              <a:t>Exemptions carve out from the tax base certain specific transactions </a:t>
            </a:r>
            <a:r>
              <a:rPr lang="en-US" sz="2000" dirty="0">
                <a:highlight>
                  <a:srgbClr val="FFFF00"/>
                </a:highlight>
              </a:rPr>
              <a:t>based on various criteria </a:t>
            </a:r>
            <a:r>
              <a:rPr lang="en-US" sz="2000" dirty="0"/>
              <a:t>which often have to be verified in some way, including: </a:t>
            </a:r>
          </a:p>
          <a:p>
            <a:pPr marL="1753200" lvl="4" indent="-457200">
              <a:lnSpc>
                <a:spcPct val="90000"/>
              </a:lnSpc>
              <a:buClr>
                <a:schemeClr val="tx1"/>
              </a:buClr>
            </a:pPr>
            <a:r>
              <a:rPr lang="en-US" sz="2000" dirty="0"/>
              <a:t>Definitions of specific </a:t>
            </a:r>
            <a:r>
              <a:rPr lang="en-US" sz="2000" dirty="0">
                <a:highlight>
                  <a:srgbClr val="FFFF00"/>
                </a:highlight>
              </a:rPr>
              <a:t>items</a:t>
            </a:r>
            <a:r>
              <a:rPr lang="en-US" sz="2000" dirty="0"/>
              <a:t>,</a:t>
            </a:r>
          </a:p>
          <a:p>
            <a:pPr marL="1753200" lvl="4" indent="-457200">
              <a:lnSpc>
                <a:spcPct val="90000"/>
              </a:lnSpc>
              <a:buClr>
                <a:schemeClr val="tx1"/>
              </a:buClr>
            </a:pPr>
            <a:r>
              <a:rPr lang="en-US" sz="2000" dirty="0"/>
              <a:t>Who the </a:t>
            </a:r>
            <a:r>
              <a:rPr lang="en-US" sz="2000" dirty="0">
                <a:highlight>
                  <a:srgbClr val="FFFF00"/>
                </a:highlight>
              </a:rPr>
              <a:t>seller</a:t>
            </a:r>
            <a:r>
              <a:rPr lang="en-US" sz="2000" dirty="0"/>
              <a:t> is (e.g. hospitals),</a:t>
            </a:r>
          </a:p>
          <a:p>
            <a:pPr marL="1753200" lvl="4" indent="-457200">
              <a:lnSpc>
                <a:spcPct val="90000"/>
              </a:lnSpc>
              <a:buClr>
                <a:schemeClr val="tx1"/>
              </a:buClr>
            </a:pPr>
            <a:r>
              <a:rPr lang="en-US" sz="2000" dirty="0"/>
              <a:t>Who the </a:t>
            </a:r>
            <a:r>
              <a:rPr lang="en-US" sz="2000" dirty="0">
                <a:highlight>
                  <a:srgbClr val="FFFF00"/>
                </a:highlight>
              </a:rPr>
              <a:t>buyer</a:t>
            </a:r>
            <a:r>
              <a:rPr lang="en-US" sz="2000" dirty="0"/>
              <a:t> is (e.g. government),</a:t>
            </a:r>
          </a:p>
          <a:p>
            <a:pPr marL="1753200" lvl="4" indent="-457200">
              <a:lnSpc>
                <a:spcPct val="90000"/>
              </a:lnSpc>
              <a:buClr>
                <a:schemeClr val="tx1"/>
              </a:buClr>
            </a:pPr>
            <a:r>
              <a:rPr lang="en-US" sz="2000" dirty="0">
                <a:highlight>
                  <a:srgbClr val="FFFF00"/>
                </a:highlight>
              </a:rPr>
              <a:t>Use</a:t>
            </a:r>
            <a:r>
              <a:rPr lang="en-US" sz="2000" dirty="0"/>
              <a:t> of the item by the buyer (e.g. resale, manufacturing, agriculture, etc.),</a:t>
            </a:r>
          </a:p>
          <a:p>
            <a:pPr marL="1753200" lvl="4" indent="-457200">
              <a:lnSpc>
                <a:spcPct val="90000"/>
              </a:lnSpc>
              <a:buClr>
                <a:schemeClr val="tx1"/>
              </a:buClr>
            </a:pPr>
            <a:r>
              <a:rPr lang="en-US" sz="2000" dirty="0">
                <a:highlight>
                  <a:srgbClr val="FFFF00"/>
                </a:highlight>
              </a:rPr>
              <a:t>Other</a:t>
            </a:r>
            <a:r>
              <a:rPr lang="en-US" sz="2000" dirty="0"/>
              <a:t> criteria (e.g. sales tax holidays). </a:t>
            </a:r>
          </a:p>
          <a:p>
            <a:pPr marL="936000" lvl="3" indent="0">
              <a:lnSpc>
                <a:spcPct val="90000"/>
              </a:lnSpc>
              <a:buNone/>
            </a:pPr>
            <a:endParaRPr lang="en-US" sz="1500" dirty="0"/>
          </a:p>
        </p:txBody>
      </p:sp>
      <p:sp>
        <p:nvSpPr>
          <p:cNvPr id="4" name="Slide Number Placeholder 3">
            <a:extLst>
              <a:ext uri="{FF2B5EF4-FFF2-40B4-BE49-F238E27FC236}">
                <a16:creationId xmlns:a16="http://schemas.microsoft.com/office/drawing/2014/main" id="{2284BB26-A815-9552-5CB5-5805EBDD5FC7}"/>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6</a:t>
            </a:fld>
            <a:endParaRPr lang="en-US"/>
          </a:p>
        </p:txBody>
      </p:sp>
    </p:spTree>
    <p:extLst>
      <p:ext uri="{BB962C8B-B14F-4D97-AF65-F5344CB8AC3E}">
        <p14:creationId xmlns:p14="http://schemas.microsoft.com/office/powerpoint/2010/main" val="100602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BF843A-5B24-E72D-FE71-FB585FAB564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3249810-CC3F-3F06-CABF-3D22D459E06A}"/>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Exclusions and Exemptions – proposed outline </a:t>
            </a:r>
          </a:p>
        </p:txBody>
      </p:sp>
      <p:sp>
        <p:nvSpPr>
          <p:cNvPr id="3" name="Content Placeholder 2">
            <a:extLst>
              <a:ext uri="{FF2B5EF4-FFF2-40B4-BE49-F238E27FC236}">
                <a16:creationId xmlns:a16="http://schemas.microsoft.com/office/drawing/2014/main" id="{AC08E190-5970-1AE8-7232-4C49AB951E7A}"/>
              </a:ext>
            </a:extLst>
          </p:cNvPr>
          <p:cNvSpPr>
            <a:spLocks noGrp="1"/>
          </p:cNvSpPr>
          <p:nvPr>
            <p:ph idx="1"/>
          </p:nvPr>
        </p:nvSpPr>
        <p:spPr>
          <a:xfrm>
            <a:off x="4241830" y="597643"/>
            <a:ext cx="7503635" cy="5792922"/>
          </a:xfrm>
        </p:spPr>
        <p:txBody>
          <a:bodyPr>
            <a:normAutofit/>
          </a:bodyPr>
          <a:lstStyle/>
          <a:p>
            <a:pPr marL="324000" lvl="1" indent="0">
              <a:spcBef>
                <a:spcPts val="1200"/>
              </a:spcBef>
              <a:buNone/>
            </a:pPr>
            <a:r>
              <a:rPr lang="en-US" sz="2800" dirty="0"/>
              <a:t>II. </a:t>
            </a:r>
            <a:r>
              <a:rPr lang="en-US" sz="2800" b="1" u="sng" dirty="0"/>
              <a:t>Relationship of Exemptions to Definitions of Taxable Items</a:t>
            </a:r>
            <a:r>
              <a:rPr lang="en-US" sz="2800" dirty="0"/>
              <a:t>: </a:t>
            </a:r>
          </a:p>
          <a:p>
            <a:pPr marL="365760" lvl="2" indent="0">
              <a:spcBef>
                <a:spcPts val="1200"/>
              </a:spcBef>
              <a:buNone/>
            </a:pPr>
            <a:r>
              <a:rPr lang="en-US" sz="2200" dirty="0"/>
              <a:t>States have typically taken two different approaches to determining the sales tax base:</a:t>
            </a:r>
          </a:p>
          <a:p>
            <a:pPr marL="936000" lvl="3" indent="0">
              <a:spcBef>
                <a:spcPts val="1200"/>
              </a:spcBef>
              <a:buNone/>
            </a:pPr>
            <a:r>
              <a:rPr lang="en-US" sz="2000" dirty="0"/>
              <a:t>A.	</a:t>
            </a:r>
            <a:r>
              <a:rPr lang="en-US" sz="2000" dirty="0">
                <a:highlight>
                  <a:srgbClr val="FFFF00"/>
                </a:highlight>
              </a:rPr>
              <a:t>Broad definition with a number of specific exemptions</a:t>
            </a:r>
            <a:r>
              <a:rPr lang="en-US" sz="2000" dirty="0"/>
              <a:t>: States generally tax tangible personal property broadly defined, with a number of exclusions or exemptions, or</a:t>
            </a:r>
          </a:p>
          <a:p>
            <a:pPr marL="936000" lvl="3" indent="0">
              <a:spcBef>
                <a:spcPts val="1200"/>
              </a:spcBef>
              <a:buNone/>
            </a:pPr>
            <a:r>
              <a:rPr lang="en-US" sz="2000" dirty="0"/>
              <a:t>B.	</a:t>
            </a:r>
            <a:r>
              <a:rPr lang="en-US" sz="2000" dirty="0">
                <a:highlight>
                  <a:srgbClr val="FFFF00"/>
                </a:highlight>
              </a:rPr>
              <a:t>Narrow definition with fewer specific exemptions</a:t>
            </a:r>
            <a:r>
              <a:rPr lang="en-US" sz="2000" dirty="0"/>
              <a:t>: States generally tax services and intangible or digital items by narrowly defining specific services or items, with some additional exclusions or exemptions</a:t>
            </a:r>
          </a:p>
          <a:p>
            <a:pPr marL="936000" lvl="3" indent="0">
              <a:buNone/>
            </a:pPr>
            <a:endParaRPr lang="en-US" dirty="0"/>
          </a:p>
        </p:txBody>
      </p:sp>
      <p:sp>
        <p:nvSpPr>
          <p:cNvPr id="4" name="Slide Number Placeholder 3">
            <a:extLst>
              <a:ext uri="{FF2B5EF4-FFF2-40B4-BE49-F238E27FC236}">
                <a16:creationId xmlns:a16="http://schemas.microsoft.com/office/drawing/2014/main" id="{210D5B85-21C8-AC0C-5193-DA48A33C9A3B}"/>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7</a:t>
            </a:fld>
            <a:endParaRPr lang="en-US"/>
          </a:p>
        </p:txBody>
      </p:sp>
    </p:spTree>
    <p:extLst>
      <p:ext uri="{BB962C8B-B14F-4D97-AF65-F5344CB8AC3E}">
        <p14:creationId xmlns:p14="http://schemas.microsoft.com/office/powerpoint/2010/main" val="37137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A78E-45B1-ED5E-AD0F-1B42C727A191}"/>
              </a:ext>
            </a:extLst>
          </p:cNvPr>
          <p:cNvSpPr>
            <a:spLocks noGrp="1"/>
          </p:cNvSpPr>
          <p:nvPr>
            <p:ph type="title"/>
          </p:nvPr>
        </p:nvSpPr>
        <p:spPr>
          <a:xfrm>
            <a:off x="581192" y="702156"/>
            <a:ext cx="5606248" cy="709955"/>
          </a:xfrm>
        </p:spPr>
        <p:txBody>
          <a:bodyPr/>
          <a:lstStyle/>
          <a:p>
            <a:r>
              <a:rPr lang="en-US" dirty="0"/>
              <a:t>Here’s a Way to Think about it: </a:t>
            </a:r>
          </a:p>
        </p:txBody>
      </p:sp>
      <p:sp>
        <p:nvSpPr>
          <p:cNvPr id="4" name="Slide Number Placeholder 3">
            <a:extLst>
              <a:ext uri="{FF2B5EF4-FFF2-40B4-BE49-F238E27FC236}">
                <a16:creationId xmlns:a16="http://schemas.microsoft.com/office/drawing/2014/main" id="{DE08C0D3-8A21-9A82-2F75-695852F80E3F}"/>
              </a:ext>
            </a:extLst>
          </p:cNvPr>
          <p:cNvSpPr>
            <a:spLocks noGrp="1"/>
          </p:cNvSpPr>
          <p:nvPr>
            <p:ph type="sldNum" sz="quarter" idx="12"/>
          </p:nvPr>
        </p:nvSpPr>
        <p:spPr/>
        <p:txBody>
          <a:bodyPr/>
          <a:lstStyle/>
          <a:p>
            <a:fld id="{3A98EE3D-8CD1-4C3F-BD1C-C98C9596463C}" type="slidenum">
              <a:rPr lang="en-US" smtClean="0"/>
              <a:t>8</a:t>
            </a:fld>
            <a:endParaRPr lang="en-US" dirty="0"/>
          </a:p>
        </p:txBody>
      </p:sp>
      <p:graphicFrame>
        <p:nvGraphicFramePr>
          <p:cNvPr id="7" name="Content Placeholder 6">
            <a:extLst>
              <a:ext uri="{FF2B5EF4-FFF2-40B4-BE49-F238E27FC236}">
                <a16:creationId xmlns:a16="http://schemas.microsoft.com/office/drawing/2014/main" id="{E914340B-BC3B-853F-1A51-16C08D2B8C2A}"/>
              </a:ext>
            </a:extLst>
          </p:cNvPr>
          <p:cNvGraphicFramePr>
            <a:graphicFrameLocks noGrp="1"/>
          </p:cNvGraphicFramePr>
          <p:nvPr>
            <p:ph idx="1"/>
            <p:extLst>
              <p:ext uri="{D42A27DB-BD31-4B8C-83A1-F6EECF244321}">
                <p14:modId xmlns:p14="http://schemas.microsoft.com/office/powerpoint/2010/main" val="3557372996"/>
              </p:ext>
            </p:extLst>
          </p:nvPr>
        </p:nvGraphicFramePr>
        <p:xfrm>
          <a:off x="581025" y="1539875"/>
          <a:ext cx="11029950" cy="443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50B5C713-699A-ED0C-92FB-AAE5047B6A9B}"/>
              </a:ext>
            </a:extLst>
          </p:cNvPr>
          <p:cNvSpPr txBox="1"/>
          <p:nvPr/>
        </p:nvSpPr>
        <p:spPr>
          <a:xfrm>
            <a:off x="2275840" y="2092960"/>
            <a:ext cx="2143760" cy="461665"/>
          </a:xfrm>
          <a:prstGeom prst="rect">
            <a:avLst/>
          </a:prstGeom>
          <a:noFill/>
        </p:spPr>
        <p:txBody>
          <a:bodyPr wrap="square" rtlCol="0">
            <a:spAutoFit/>
          </a:bodyPr>
          <a:lstStyle/>
          <a:p>
            <a:r>
              <a:rPr lang="en-US" sz="2400" dirty="0">
                <a:solidFill>
                  <a:schemeClr val="accent4">
                    <a:lumMod val="75000"/>
                  </a:schemeClr>
                </a:solidFill>
                <a:effectLst>
                  <a:outerShdw blurRad="38100" dist="38100" dir="2700000" algn="tl">
                    <a:srgbClr val="000000">
                      <a:alpha val="43137"/>
                    </a:srgbClr>
                  </a:outerShdw>
                </a:effectLst>
              </a:rPr>
              <a:t>Tangibles</a:t>
            </a:r>
            <a:endParaRPr lang="en-US" dirty="0">
              <a:solidFill>
                <a:schemeClr val="accent4">
                  <a:lumMod val="75000"/>
                </a:schemeClr>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F4E726F0-FBEA-7834-9304-CBFCD41D3E68}"/>
              </a:ext>
            </a:extLst>
          </p:cNvPr>
          <p:cNvSpPr txBox="1"/>
          <p:nvPr/>
        </p:nvSpPr>
        <p:spPr>
          <a:xfrm>
            <a:off x="6421120" y="2082800"/>
            <a:ext cx="3718560" cy="461665"/>
          </a:xfrm>
          <a:prstGeom prst="rect">
            <a:avLst/>
          </a:prstGeom>
          <a:noFill/>
        </p:spPr>
        <p:txBody>
          <a:bodyPr wrap="square" rtlCol="0">
            <a:spAutoFit/>
          </a:bodyPr>
          <a:lstStyle/>
          <a:p>
            <a:r>
              <a:rPr lang="en-US" sz="2400" dirty="0">
                <a:solidFill>
                  <a:schemeClr val="accent4">
                    <a:lumMod val="75000"/>
                  </a:schemeClr>
                </a:solidFill>
                <a:effectLst>
                  <a:outerShdw blurRad="38100" dist="38100" dir="2700000" algn="tl">
                    <a:srgbClr val="000000">
                      <a:alpha val="43137"/>
                    </a:srgbClr>
                  </a:outerShdw>
                </a:effectLst>
              </a:rPr>
              <a:t>Services &amp; Digital Products</a:t>
            </a:r>
            <a:endParaRPr lang="en-US" dirty="0">
              <a:solidFill>
                <a:schemeClr val="accent4">
                  <a:lumMod val="75000"/>
                </a:schemeClr>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B55EAEDB-C6CF-64CB-ED1E-0687D8795208}"/>
              </a:ext>
            </a:extLst>
          </p:cNvPr>
          <p:cNvSpPr txBox="1"/>
          <p:nvPr/>
        </p:nvSpPr>
        <p:spPr>
          <a:xfrm>
            <a:off x="2265680" y="5049520"/>
            <a:ext cx="2143760" cy="1200329"/>
          </a:xfrm>
          <a:prstGeom prst="rect">
            <a:avLst/>
          </a:prstGeom>
          <a:noFill/>
        </p:spPr>
        <p:txBody>
          <a:bodyPr wrap="square" rtlCol="0">
            <a:spAutoFit/>
          </a:bodyPr>
          <a:lstStyle/>
          <a:p>
            <a:r>
              <a:rPr lang="en-US" sz="2400" dirty="0">
                <a:solidFill>
                  <a:schemeClr val="accent4">
                    <a:lumMod val="75000"/>
                  </a:schemeClr>
                </a:solidFill>
                <a:effectLst>
                  <a:outerShdw blurRad="38100" dist="38100" dir="2700000" algn="tl">
                    <a:srgbClr val="000000">
                      <a:alpha val="43137"/>
                    </a:srgbClr>
                  </a:outerShdw>
                </a:effectLst>
              </a:rPr>
              <a:t>More broad or specific deductions.</a:t>
            </a:r>
            <a:endParaRPr lang="en-US" dirty="0">
              <a:solidFill>
                <a:schemeClr val="accent4">
                  <a:lumMod val="75000"/>
                </a:schemeClr>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A57732AC-7F62-172D-1A4B-742A73E41A6D}"/>
              </a:ext>
            </a:extLst>
          </p:cNvPr>
          <p:cNvSpPr txBox="1"/>
          <p:nvPr/>
        </p:nvSpPr>
        <p:spPr>
          <a:xfrm>
            <a:off x="7538720" y="5049520"/>
            <a:ext cx="2387600" cy="1200329"/>
          </a:xfrm>
          <a:prstGeom prst="rect">
            <a:avLst/>
          </a:prstGeom>
          <a:noFill/>
        </p:spPr>
        <p:txBody>
          <a:bodyPr wrap="square" rtlCol="0">
            <a:spAutoFit/>
          </a:bodyPr>
          <a:lstStyle/>
          <a:p>
            <a:r>
              <a:rPr lang="en-US" sz="2400" dirty="0">
                <a:solidFill>
                  <a:schemeClr val="accent4">
                    <a:lumMod val="75000"/>
                  </a:schemeClr>
                </a:solidFill>
                <a:effectLst>
                  <a:outerShdw blurRad="38100" dist="38100" dir="2700000" algn="tl">
                    <a:srgbClr val="000000">
                      <a:alpha val="43137"/>
                    </a:srgbClr>
                  </a:outerShdw>
                </a:effectLst>
              </a:rPr>
              <a:t>Fewer broad or specific deductions.</a:t>
            </a:r>
            <a:endParaRPr lang="en-US" dirty="0">
              <a:solidFill>
                <a:schemeClr val="accent4">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911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059FBD-635E-673E-E52C-65A11CA2CD32}"/>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4D3F3-24E2-F987-1BDC-92CB631675AB}"/>
              </a:ext>
            </a:extLst>
          </p:cNvPr>
          <p:cNvSpPr>
            <a:spLocks noGrp="1"/>
          </p:cNvSpPr>
          <p:nvPr>
            <p:ph type="title"/>
          </p:nvPr>
        </p:nvSpPr>
        <p:spPr>
          <a:xfrm>
            <a:off x="581193" y="702156"/>
            <a:ext cx="4076153" cy="5156642"/>
          </a:xfrm>
        </p:spPr>
        <p:txBody>
          <a:bodyPr anchor="ctr">
            <a:normAutofit/>
          </a:bodyPr>
          <a:lstStyle/>
          <a:p>
            <a:r>
              <a:rPr lang="en-US">
                <a:solidFill>
                  <a:schemeClr val="tx2"/>
                </a:solidFill>
              </a:rPr>
              <a:t>Report of Study Group –</a:t>
            </a:r>
            <a:br>
              <a:rPr lang="en-US">
                <a:solidFill>
                  <a:schemeClr val="tx2"/>
                </a:solidFill>
              </a:rPr>
            </a:br>
            <a:br>
              <a:rPr lang="en-US">
                <a:solidFill>
                  <a:schemeClr val="tx2"/>
                </a:solidFill>
              </a:rPr>
            </a:br>
            <a:r>
              <a:rPr lang="en-US">
                <a:solidFill>
                  <a:schemeClr val="tx2"/>
                </a:solidFill>
              </a:rPr>
              <a:t>Proposed Broad Definition &amp; Broad Exemption</a:t>
            </a:r>
          </a:p>
        </p:txBody>
      </p:sp>
      <p:sp>
        <p:nvSpPr>
          <p:cNvPr id="24" name="Rectangle 23">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9373CA3-0389-9A2A-5E1D-1CF059D0F357}"/>
              </a:ext>
            </a:extLst>
          </p:cNvPr>
          <p:cNvSpPr>
            <a:spLocks noGrp="1"/>
          </p:cNvSpPr>
          <p:nvPr>
            <p:ph idx="1"/>
          </p:nvPr>
        </p:nvSpPr>
        <p:spPr>
          <a:xfrm>
            <a:off x="4776743" y="702156"/>
            <a:ext cx="6484091" cy="5156643"/>
          </a:xfrm>
        </p:spPr>
        <p:txBody>
          <a:bodyPr>
            <a:normAutofit/>
          </a:bodyPr>
          <a:lstStyle/>
          <a:p>
            <a:pPr marL="0" indent="0">
              <a:lnSpc>
                <a:spcPct val="100000"/>
              </a:lnSpc>
              <a:buNone/>
            </a:pPr>
            <a:r>
              <a:rPr lang="en-US" sz="2400" dirty="0"/>
              <a:t>“Related Exemption:  A product is exempt from taxation as an automated digital product if the product will be used </a:t>
            </a:r>
            <a:r>
              <a:rPr lang="en-US" sz="2400" dirty="0">
                <a:highlight>
                  <a:srgbClr val="FFFF00"/>
                </a:highlight>
              </a:rPr>
              <a:t>predominantly for a trade or business</a:t>
            </a:r>
            <a:r>
              <a:rPr lang="en-US" sz="2400" dirty="0"/>
              <a:t>.” </a:t>
            </a:r>
          </a:p>
          <a:p>
            <a:pPr marL="0" indent="0">
              <a:lnSpc>
                <a:spcPct val="100000"/>
              </a:lnSpc>
              <a:buNone/>
            </a:pPr>
            <a:endParaRPr lang="en-US" sz="2400" dirty="0"/>
          </a:p>
          <a:p>
            <a:pPr marL="0" indent="0">
              <a:lnSpc>
                <a:spcPct val="100000"/>
              </a:lnSpc>
              <a:buNone/>
            </a:pPr>
            <a:r>
              <a:rPr lang="en-US" sz="2400" dirty="0"/>
              <a:t>“Existing exemptions and exemption procedures should be reviewed to determine applicability.  </a:t>
            </a:r>
            <a:r>
              <a:rPr lang="en-US" sz="2400" dirty="0">
                <a:highlight>
                  <a:srgbClr val="FFFF00"/>
                </a:highlight>
              </a:rPr>
              <a:t>If a state has other exemptions that are limited to tangible personal property or taxable services, the state should consider expanding the exemptions </a:t>
            </a:r>
            <a:r>
              <a:rPr lang="en-US" sz="2400" dirty="0"/>
              <a:t>to explicitly cover automated digital products.” </a:t>
            </a:r>
          </a:p>
        </p:txBody>
      </p:sp>
      <p:sp>
        <p:nvSpPr>
          <p:cNvPr id="4" name="Slide Number Placeholder 3">
            <a:extLst>
              <a:ext uri="{FF2B5EF4-FFF2-40B4-BE49-F238E27FC236}">
                <a16:creationId xmlns:a16="http://schemas.microsoft.com/office/drawing/2014/main" id="{B99C7E9A-9FAF-FDA4-5A46-C027523F3E5E}"/>
              </a:ext>
            </a:extLst>
          </p:cNvPr>
          <p:cNvSpPr>
            <a:spLocks noGrp="1"/>
          </p:cNvSpPr>
          <p:nvPr>
            <p:ph type="sldNum" sz="quarter" idx="12"/>
          </p:nvPr>
        </p:nvSpPr>
        <p:spPr>
          <a:xfrm>
            <a:off x="10558300" y="6423914"/>
            <a:ext cx="105251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3A98EE3D-8CD1-4C3F-BD1C-C98C9596463C}" type="slidenum">
              <a:rPr kumimoji="0" lang="en-US" b="0" i="0" u="none" strike="noStrike" kern="1200" cap="none" spc="0" normalizeH="0" baseline="0" noProof="0" smtClean="0">
                <a:ln>
                  <a:noFill/>
                </a:ln>
                <a:effectLst/>
                <a:uLnTx/>
                <a:uFillTx/>
                <a:latin typeface="Franklin Gothic Book" panose="020B0502020104020203"/>
                <a:ea typeface="+mn-ea"/>
                <a:cs typeface="+mn-cs"/>
              </a:rPr>
              <a:pPr marL="0" marR="0" lvl="0" indent="0" defTabSz="914400" rtl="0" eaLnBrk="1" fontAlgn="auto" latinLnBrk="0" hangingPunct="1">
                <a:spcBef>
                  <a:spcPts val="0"/>
                </a:spcBef>
                <a:spcAft>
                  <a:spcPts val="600"/>
                </a:spcAft>
                <a:buClrTx/>
                <a:buSzTx/>
                <a:buFontTx/>
                <a:buNone/>
                <a:tabLst/>
                <a:defRPr/>
              </a:pPr>
              <a:t>9</a:t>
            </a:fld>
            <a:endParaRPr kumimoji="0" lang="en-US" b="0" i="0" u="none" strike="noStrike" kern="1200" cap="none" spc="0" normalizeH="0" baseline="0" noProof="0">
              <a:ln>
                <a:noFill/>
              </a:ln>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624243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 name="SLIDO_APP_VERSION" val="1.10.0.5209"/>
  <p:tag name="SLIDO_PRESENTATION_ID" val="00000000-0000-0000-0000-000000000000"/>
  <p:tag name="SLIDO_EVENT_UUID" val="c9e85ef8-db47-4d02-acd6-4cbb29329715"/>
  <p:tag name="SLIDO_EVENT_SECTION_UUID" val="b14ba6aa-754f-4ff1-a67f-91bb0f3146d2"/>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{A0F34DF7-2C7D-45DD-8C44-89A48ADF5BAD}tf33552983_win32</Template>
  <TotalTime>0</TotalTime>
  <Words>1706</Words>
  <Application>Microsoft Office PowerPoint</Application>
  <PresentationFormat>Widescreen</PresentationFormat>
  <Paragraphs>167</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Franklin Gothic Book</vt:lpstr>
      <vt:lpstr>Franklin Gothic Demi</vt:lpstr>
      <vt:lpstr>Wingdings 2</vt:lpstr>
      <vt:lpstr>DividendVTI</vt:lpstr>
      <vt:lpstr>      Sales Tax on Digital Products Work Group Meeting</vt:lpstr>
      <vt:lpstr>Exclusions and Exemptions</vt:lpstr>
      <vt:lpstr>Exclusions and Exemptions – proposed outline </vt:lpstr>
      <vt:lpstr>Exclusions and Exemptions – Proposed Outline </vt:lpstr>
      <vt:lpstr>Exclusions and Exemptions – Proposed Outline </vt:lpstr>
      <vt:lpstr>Exclusions and Exemptions – proposed outline </vt:lpstr>
      <vt:lpstr>Exclusions and Exemptions – proposed outline </vt:lpstr>
      <vt:lpstr>Here’s a Way to Think about it: </vt:lpstr>
      <vt:lpstr>Report of Study Group –  Proposed Broad Definition &amp; Broad Exemption</vt:lpstr>
      <vt:lpstr>Considerations for policy-makers</vt:lpstr>
      <vt:lpstr>Exclusions and Exemptions – proposed outline </vt:lpstr>
      <vt:lpstr>Exclusions and Exemptions – proposed outline </vt:lpstr>
      <vt:lpstr>Examples –  Exemption based on Definition of Item</vt:lpstr>
      <vt:lpstr>Exclusions and Exemptions – proposed outline </vt:lpstr>
      <vt:lpstr>Examples –  Exemption based on Identity of Seller or Buyer</vt:lpstr>
      <vt:lpstr>Exclusions and Exemptions – proposed outline </vt:lpstr>
      <vt:lpstr>Examples –  Exemption based on USE by the Buyer</vt:lpstr>
      <vt:lpstr>Exclusions and Exemptions – proposed outline </vt:lpstr>
      <vt:lpstr>Examples –  Exemption based on Multiple Criteria</vt:lpstr>
      <vt:lpstr>Exclusions and Exemptions – proposed outline </vt:lpstr>
      <vt:lpstr>Most States Have Manufacturing Exemptions</vt:lpstr>
      <vt:lpstr>Current treatment –</vt:lpstr>
      <vt:lpstr>General Conclusion</vt:lpstr>
      <vt:lpstr>Questions –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2025-12-31T15:03:54Z</dcterms:created>
  <dcterms:modified xsi:type="dcterms:W3CDTF">2026-01-07T15:06:58Z</dcterms:modified>
</cp:coreProperties>
</file>