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sldIdLst>
    <p:sldId id="257" r:id="rId2"/>
    <p:sldId id="261" r:id="rId3"/>
    <p:sldId id="647" r:id="rId4"/>
    <p:sldId id="650" r:id="rId5"/>
    <p:sldId id="662" r:id="rId6"/>
    <p:sldId id="654" r:id="rId7"/>
    <p:sldId id="658" r:id="rId8"/>
    <p:sldId id="659" r:id="rId9"/>
    <p:sldId id="660" r:id="rId10"/>
    <p:sldId id="655" r:id="rId11"/>
    <p:sldId id="663" r:id="rId12"/>
    <p:sldId id="301" r:id="rId13"/>
    <p:sldId id="298"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D45E1-10D6-4E76-BDFD-B3768E397907}" v="7" dt="2025-11-12T23:10:22.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66" autoAdjust="0"/>
  </p:normalViewPr>
  <p:slideViewPr>
    <p:cSldViewPr snapToGrid="0">
      <p:cViewPr varScale="1">
        <p:scale>
          <a:sx n="42" d="100"/>
          <a:sy n="42" d="100"/>
        </p:scale>
        <p:origin x="72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63B5F-3585-4B94-9DAA-B9F99BE4DAEC}"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B066E-B8B0-4486-80AF-776A3BF496A0}" type="slidenum">
              <a:rPr lang="en-US" smtClean="0"/>
              <a:t>‹#›</a:t>
            </a:fld>
            <a:endParaRPr lang="en-US"/>
          </a:p>
        </p:txBody>
      </p:sp>
    </p:spTree>
    <p:extLst>
      <p:ext uri="{BB962C8B-B14F-4D97-AF65-F5344CB8AC3E}">
        <p14:creationId xmlns:p14="http://schemas.microsoft.com/office/powerpoint/2010/main" val="280991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txBody>
          <a:bodyPr/>
          <a:lstStyle/>
          <a:p>
            <a:endParaRPr lang="en-US"/>
          </a:p>
        </p:txBody>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11/14/2025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840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001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11/14/2025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28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7"/>
            <a:ext cx="11029616" cy="774103"/>
          </a:xfrm>
        </p:spPr>
        <p:txBody>
          <a:bodyPr/>
          <a:lstStyle/>
          <a:p>
            <a:r>
              <a:rPr lang="en-US" dirty="0"/>
              <a:t>Click to edit Master title style</a:t>
            </a:r>
          </a:p>
        </p:txBody>
      </p:sp>
      <p:sp>
        <p:nvSpPr>
          <p:cNvPr id="3" name="Content Placeholder 2"/>
          <p:cNvSpPr>
            <a:spLocks noGrp="1"/>
          </p:cNvSpPr>
          <p:nvPr>
            <p:ph idx="1"/>
          </p:nvPr>
        </p:nvSpPr>
        <p:spPr>
          <a:xfrm>
            <a:off x="581192" y="1663546"/>
            <a:ext cx="11029615" cy="449229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11/14/2025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41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11/14/2025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886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258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11/14/2025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147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11/14/2025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183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11/14/2025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711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11/14/2025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2100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11/14/2025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16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7125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724026"/>
            <a:ext cx="11029616" cy="426402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11/14/2025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2318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800" b="1"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b="1"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b="1"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b="1"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304125" y="765490"/>
            <a:ext cx="8492067" cy="6023549"/>
          </a:xfrm>
        </p:spPr>
        <p:txBody>
          <a:bodyPr>
            <a:normAutofit fontScale="90000"/>
          </a:bodyPr>
          <a:lstStyle/>
          <a:p>
            <a:pPr algn="ctr"/>
            <a:br>
              <a:rPr lang="en-US" sz="4400" dirty="0"/>
            </a:br>
            <a:br>
              <a:rPr lang="en-US" sz="4400" dirty="0"/>
            </a:br>
            <a:r>
              <a:rPr lang="en-US" sz="3800" cap="none" dirty="0">
                <a:solidFill>
                  <a:schemeClr val="tx1"/>
                </a:solidFill>
              </a:rPr>
              <a:t>Presentation </a:t>
            </a:r>
            <a:r>
              <a:rPr lang="en-US" sz="3800" cap="none" dirty="0"/>
              <a:t>to the Uniformity Committee</a:t>
            </a:r>
            <a:br>
              <a:rPr lang="en-US" sz="3300" cap="none" dirty="0"/>
            </a:br>
            <a:br>
              <a:rPr lang="en-US" sz="3300" cap="none" dirty="0"/>
            </a:br>
            <a:r>
              <a:rPr lang="en-US" sz="3300" dirty="0">
                <a:solidFill>
                  <a:srgbClr val="FFFFFF"/>
                </a:solidFill>
                <a:latin typeface="Arial" panose="020B0604020202020204" pitchFamily="34" charset="0"/>
                <a:cs typeface="Arial" panose="020B0604020202020204" pitchFamily="34" charset="0"/>
              </a:rPr>
              <a:t>d</a:t>
            </a:r>
            <a:br>
              <a:rPr lang="en-US" sz="3300" dirty="0">
                <a:solidFill>
                  <a:srgbClr val="FFFFFF"/>
                </a:solidFill>
                <a:latin typeface="Arial" panose="020B0604020202020204" pitchFamily="34" charset="0"/>
                <a:cs typeface="Arial" panose="020B0604020202020204" pitchFamily="34" charset="0"/>
              </a:rPr>
            </a:br>
            <a:r>
              <a:rPr lang="en-US" cap="none" dirty="0">
                <a:solidFill>
                  <a:schemeClr val="accent1"/>
                </a:solidFill>
              </a:rPr>
              <a:t>Proposed Revisions to the</a:t>
            </a:r>
            <a:br>
              <a:rPr lang="en-US" cap="none" dirty="0">
                <a:solidFill>
                  <a:schemeClr val="accent1"/>
                </a:solidFill>
              </a:rPr>
            </a:br>
            <a:r>
              <a:rPr lang="en-US" cap="none" dirty="0">
                <a:solidFill>
                  <a:schemeClr val="accent1"/>
                </a:solidFill>
              </a:rPr>
              <a:t>MTC Special Industry Regulation on Airlines </a:t>
            </a:r>
            <a:br>
              <a:rPr lang="en-US" cap="none" dirty="0">
                <a:solidFill>
                  <a:schemeClr val="accent1"/>
                </a:solidFill>
              </a:rPr>
            </a:br>
            <a:r>
              <a:rPr lang="en-US" cap="none" dirty="0">
                <a:solidFill>
                  <a:schemeClr val="accent1"/>
                </a:solidFill>
              </a:rPr>
              <a:t>Reg. IV.18.(e) </a:t>
            </a:r>
            <a:br>
              <a:rPr lang="en-US" sz="3400" cap="none" dirty="0">
                <a:solidFill>
                  <a:schemeClr val="accent1"/>
                </a:solidFill>
              </a:rPr>
            </a:br>
            <a:r>
              <a:rPr lang="en-US" sz="4000" dirty="0">
                <a:solidFill>
                  <a:srgbClr val="FFFFFF"/>
                </a:solidFill>
                <a:latin typeface="Arial" panose="020B0604020202020204" pitchFamily="34" charset="0"/>
                <a:cs typeface="Arial" panose="020B0604020202020204" pitchFamily="34" charset="0"/>
              </a:rPr>
              <a:t> R</a:t>
            </a:r>
            <a:br>
              <a:rPr lang="en-US" sz="4000" dirty="0">
                <a:solidFill>
                  <a:srgbClr val="FFFFFF"/>
                </a:solidFill>
                <a:latin typeface="Arial" panose="020B0604020202020204" pitchFamily="34" charset="0"/>
                <a:cs typeface="Arial" panose="020B0604020202020204" pitchFamily="34" charset="0"/>
              </a:rPr>
            </a:br>
            <a:r>
              <a:rPr lang="en-US" sz="2700" cap="none" dirty="0"/>
              <a:t>Model Receipts Sourcing Regulation Work Group</a:t>
            </a:r>
            <a:br>
              <a:rPr lang="en-US" sz="2700" cap="none" dirty="0"/>
            </a:br>
            <a:r>
              <a:rPr lang="en-US" sz="2700" cap="none" dirty="0"/>
              <a:t>Katie Frank—Work Group chair</a:t>
            </a:r>
            <a:br>
              <a:rPr lang="en-US" sz="2700" cap="none" dirty="0"/>
            </a:br>
            <a:r>
              <a:rPr lang="en-US" sz="2700" cap="none" dirty="0"/>
              <a:t>Brian Hamer—MTC staff</a:t>
            </a:r>
            <a:br>
              <a:rPr lang="en-US" sz="2700" cap="none" dirty="0"/>
            </a:br>
            <a:br>
              <a:rPr lang="en-US" sz="2700" cap="none" dirty="0"/>
            </a:br>
            <a:r>
              <a:rPr lang="en-US" sz="2800" cap="none" dirty="0"/>
              <a:t>November 18, 2025</a:t>
            </a:r>
            <a:br>
              <a:rPr lang="en-US" sz="2700" cap="none" dirty="0"/>
            </a:br>
            <a:endParaRPr lang="en-US" sz="31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15086" y="4591210"/>
            <a:ext cx="3080723" cy="637565"/>
          </a:xfrm>
        </p:spPr>
        <p:txBody>
          <a:bodyPr>
            <a:noAutofit/>
          </a:bodyPr>
          <a:lstStyle/>
          <a:p>
            <a:pPr algn="ctr"/>
            <a:r>
              <a:rPr lang="en-US" sz="2400" dirty="0"/>
              <a:t> </a:t>
            </a:r>
            <a:endParaRPr lang="en-US" sz="2400" b="1" dirty="0"/>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639740" y="2920816"/>
            <a:ext cx="2430022" cy="1316300"/>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26A1-D463-56B1-9AFF-C97F456CE390}"/>
              </a:ext>
            </a:extLst>
          </p:cNvPr>
          <p:cNvSpPr>
            <a:spLocks noGrp="1"/>
          </p:cNvSpPr>
          <p:nvPr>
            <p:ph type="title"/>
          </p:nvPr>
        </p:nvSpPr>
        <p:spPr>
          <a:xfrm>
            <a:off x="581190" y="1299389"/>
            <a:ext cx="11029616" cy="774103"/>
          </a:xfrm>
        </p:spPr>
        <p:txBody>
          <a:bodyPr>
            <a:normAutofit fontScale="90000"/>
          </a:bodyPr>
          <a:lstStyle/>
          <a:p>
            <a:r>
              <a:rPr lang="en-US" dirty="0">
                <a:solidFill>
                  <a:schemeClr val="accent1"/>
                </a:solidFill>
              </a:rPr>
              <a:t>The proposed revision includes drafter’s notes to provide background and to identify issues that states may want to address</a:t>
            </a:r>
          </a:p>
        </p:txBody>
      </p:sp>
      <p:sp>
        <p:nvSpPr>
          <p:cNvPr id="3" name="Content Placeholder 2">
            <a:extLst>
              <a:ext uri="{FF2B5EF4-FFF2-40B4-BE49-F238E27FC236}">
                <a16:creationId xmlns:a16="http://schemas.microsoft.com/office/drawing/2014/main" id="{8A6F81F8-EA9F-064E-5D8A-66FA4CB35D95}"/>
              </a:ext>
            </a:extLst>
          </p:cNvPr>
          <p:cNvSpPr>
            <a:spLocks noGrp="1"/>
          </p:cNvSpPr>
          <p:nvPr>
            <p:ph idx="1"/>
          </p:nvPr>
        </p:nvSpPr>
        <p:spPr>
          <a:xfrm>
            <a:off x="535144" y="1865253"/>
            <a:ext cx="11121707" cy="4766900"/>
          </a:xfrm>
        </p:spPr>
        <p:txBody>
          <a:bodyPr>
            <a:normAutofit/>
          </a:bodyPr>
          <a:lstStyle/>
          <a:p>
            <a:pPr marL="0" indent="0">
              <a:buNone/>
            </a:pPr>
            <a:r>
              <a:rPr lang="en-US" sz="2900" dirty="0"/>
              <a:t>Examples of drafter’s notes:</a:t>
            </a:r>
          </a:p>
          <a:p>
            <a:r>
              <a:rPr lang="en-US" sz="2900" dirty="0"/>
              <a:t>p.3. It is the Internal Revenue Code that governs </a:t>
            </a:r>
            <a:r>
              <a:rPr lang="en-US" sz="2900" i="1" dirty="0"/>
              <a:t>when</a:t>
            </a:r>
            <a:r>
              <a:rPr lang="en-US" sz="2900" dirty="0"/>
              <a:t> income of an airline must be recognized, not Reg. IV.18 (e). Rather, Reg. IV.18 (e) addresses </a:t>
            </a:r>
            <a:r>
              <a:rPr lang="en-US" sz="2900" i="1" dirty="0"/>
              <a:t>where</a:t>
            </a:r>
            <a:r>
              <a:rPr lang="en-US" sz="2900" dirty="0"/>
              <a:t> receipts are sourced.</a:t>
            </a:r>
          </a:p>
          <a:p>
            <a:r>
              <a:rPr lang="en-US" sz="2900" dirty="0"/>
              <a:t>p.6. Invites states to consider adopting guidance to address situations where a transportation company transports a passenger or property in part by an aircraft and in part by another means of transportation.</a:t>
            </a:r>
          </a:p>
        </p:txBody>
      </p:sp>
      <p:sp>
        <p:nvSpPr>
          <p:cNvPr id="4" name="Slide Number Placeholder 3">
            <a:extLst>
              <a:ext uri="{FF2B5EF4-FFF2-40B4-BE49-F238E27FC236}">
                <a16:creationId xmlns:a16="http://schemas.microsoft.com/office/drawing/2014/main" id="{206AB7FB-740A-7A45-6D1B-5B40359EAF4C}"/>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1820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67A3D-BD05-8AFD-F285-FD8806CB7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947EA-2AA7-3C7C-A615-28EB79FAA4FD}"/>
              </a:ext>
            </a:extLst>
          </p:cNvPr>
          <p:cNvSpPr>
            <a:spLocks noGrp="1"/>
          </p:cNvSpPr>
          <p:nvPr>
            <p:ph type="title"/>
          </p:nvPr>
        </p:nvSpPr>
        <p:spPr>
          <a:xfrm>
            <a:off x="581190" y="1299389"/>
            <a:ext cx="11029616" cy="774103"/>
          </a:xfrm>
        </p:spPr>
        <p:txBody>
          <a:bodyPr>
            <a:normAutofit fontScale="90000"/>
          </a:bodyPr>
          <a:lstStyle/>
          <a:p>
            <a:r>
              <a:rPr lang="en-US" dirty="0">
                <a:solidFill>
                  <a:schemeClr val="accent1"/>
                </a:solidFill>
              </a:rPr>
              <a:t>The proposed revision includes various drafter’s notes to provide background and to identify issues that states may want to address</a:t>
            </a:r>
          </a:p>
        </p:txBody>
      </p:sp>
      <p:sp>
        <p:nvSpPr>
          <p:cNvPr id="3" name="Content Placeholder 2">
            <a:extLst>
              <a:ext uri="{FF2B5EF4-FFF2-40B4-BE49-F238E27FC236}">
                <a16:creationId xmlns:a16="http://schemas.microsoft.com/office/drawing/2014/main" id="{BEC6E22D-AF28-EE69-AC49-EE0B57A42818}"/>
              </a:ext>
            </a:extLst>
          </p:cNvPr>
          <p:cNvSpPr>
            <a:spLocks noGrp="1"/>
          </p:cNvSpPr>
          <p:nvPr>
            <p:ph idx="1"/>
          </p:nvPr>
        </p:nvSpPr>
        <p:spPr>
          <a:xfrm>
            <a:off x="535144" y="1865253"/>
            <a:ext cx="11121707" cy="4766900"/>
          </a:xfrm>
        </p:spPr>
        <p:txBody>
          <a:bodyPr>
            <a:normAutofit/>
          </a:bodyPr>
          <a:lstStyle/>
          <a:p>
            <a:pPr marL="0" indent="0">
              <a:buNone/>
            </a:pPr>
            <a:r>
              <a:rPr lang="en-US" sz="2900" dirty="0"/>
              <a:t>Examples of drafter’s notes (con’t):</a:t>
            </a:r>
          </a:p>
          <a:p>
            <a:r>
              <a:rPr lang="en-US" sz="2900" dirty="0"/>
              <a:t>p.6. Notes that in the case where a passenger purchases a ticket from one airline to fly on an aircraft operated by another airline,</a:t>
            </a:r>
            <a:r>
              <a:rPr lang="en-US" dirty="0"/>
              <a:t> if the selling airline receives a commission for selling the ticket and the Internal revenue Code treats only the commission and not the entire ticket price as income to that airline, then the airline’s “receipts” with respect to the sale are limited to the amount of the commission.</a:t>
            </a:r>
            <a:endParaRPr lang="en-US" sz="2900" dirty="0">
              <a:solidFill>
                <a:schemeClr val="tx1"/>
              </a:solidFill>
            </a:endParaRPr>
          </a:p>
        </p:txBody>
      </p:sp>
      <p:sp>
        <p:nvSpPr>
          <p:cNvPr id="4" name="Slide Number Placeholder 3">
            <a:extLst>
              <a:ext uri="{FF2B5EF4-FFF2-40B4-BE49-F238E27FC236}">
                <a16:creationId xmlns:a16="http://schemas.microsoft.com/office/drawing/2014/main" id="{41EFF883-A914-C5E6-76FD-18B47139B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21624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B9F7-09C4-72F2-6CE3-E94801547C7B}"/>
              </a:ext>
            </a:extLst>
          </p:cNvPr>
          <p:cNvSpPr>
            <a:spLocks noGrp="1"/>
          </p:cNvSpPr>
          <p:nvPr>
            <p:ph type="title"/>
          </p:nvPr>
        </p:nvSpPr>
        <p:spPr>
          <a:xfrm>
            <a:off x="581192" y="815974"/>
            <a:ext cx="11029616" cy="774103"/>
          </a:xfrm>
        </p:spPr>
        <p:txBody>
          <a:bodyPr>
            <a:normAutofit fontScale="90000"/>
          </a:bodyPr>
          <a:lstStyle/>
          <a:p>
            <a:r>
              <a:rPr lang="en-US" b="1" dirty="0">
                <a:solidFill>
                  <a:schemeClr val="accent1"/>
                </a:solidFill>
              </a:rPr>
              <a:t>The regulation’s Current Examples are clarified and new examples are added</a:t>
            </a:r>
          </a:p>
        </p:txBody>
      </p:sp>
      <p:sp>
        <p:nvSpPr>
          <p:cNvPr id="3" name="Content Placeholder 2">
            <a:extLst>
              <a:ext uri="{FF2B5EF4-FFF2-40B4-BE49-F238E27FC236}">
                <a16:creationId xmlns:a16="http://schemas.microsoft.com/office/drawing/2014/main" id="{D0FD7EAB-C653-A498-7089-41B8B55B13E9}"/>
              </a:ext>
            </a:extLst>
          </p:cNvPr>
          <p:cNvSpPr>
            <a:spLocks noGrp="1"/>
          </p:cNvSpPr>
          <p:nvPr>
            <p:ph idx="1"/>
          </p:nvPr>
        </p:nvSpPr>
        <p:spPr>
          <a:xfrm>
            <a:off x="581192" y="1910201"/>
            <a:ext cx="10727274" cy="4351338"/>
          </a:xfrm>
        </p:spPr>
        <p:txBody>
          <a:bodyPr>
            <a:normAutofit fontScale="92500" lnSpcReduction="20000"/>
          </a:bodyPr>
          <a:lstStyle/>
          <a:p>
            <a:r>
              <a:rPr lang="en-US" sz="3000" dirty="0"/>
              <a:t>Current examples are cleaned up, including adding a bit more math to make the equations more intuitive.</a:t>
            </a:r>
          </a:p>
          <a:p>
            <a:pPr marL="0" indent="0">
              <a:buNone/>
            </a:pPr>
            <a:endParaRPr lang="en-US" dirty="0"/>
          </a:p>
          <a:p>
            <a:r>
              <a:rPr lang="en-US" sz="3000" dirty="0"/>
              <a:t>Three new examples are added:</a:t>
            </a:r>
          </a:p>
          <a:p>
            <a:pPr marL="0" indent="0">
              <a:buNone/>
            </a:pPr>
            <a:r>
              <a:rPr lang="en-US" sz="3000" dirty="0"/>
              <a:t>	Ex. 3.  Addresses the sourcing of receipts that are not transportation receipts and also interest income</a:t>
            </a:r>
          </a:p>
          <a:p>
            <a:pPr marL="0" indent="0">
              <a:buNone/>
            </a:pPr>
            <a:r>
              <a:rPr lang="en-US" sz="3000" dirty="0"/>
              <a:t>	Ex. 4. Addresses receipts from the sale of plane tickets pursuant to a codesharing agreement</a:t>
            </a:r>
          </a:p>
          <a:p>
            <a:pPr marL="0" indent="0">
              <a:buNone/>
            </a:pPr>
            <a:r>
              <a:rPr lang="en-US" sz="3000" dirty="0"/>
              <a:t>	Ex. 5.  Addresses receipts from the sale of airline “miles.” </a:t>
            </a:r>
          </a:p>
        </p:txBody>
      </p:sp>
    </p:spTree>
    <p:extLst>
      <p:ext uri="{BB962C8B-B14F-4D97-AF65-F5344CB8AC3E}">
        <p14:creationId xmlns:p14="http://schemas.microsoft.com/office/powerpoint/2010/main" val="27264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BC14-B867-F4F8-862E-D12EFCBF28F5}"/>
              </a:ext>
            </a:extLst>
          </p:cNvPr>
          <p:cNvSpPr>
            <a:spLocks noGrp="1"/>
          </p:cNvSpPr>
          <p:nvPr>
            <p:ph type="title"/>
          </p:nvPr>
        </p:nvSpPr>
        <p:spPr>
          <a:xfrm>
            <a:off x="584791" y="365125"/>
            <a:ext cx="10845209" cy="1325563"/>
          </a:xfrm>
        </p:spPr>
        <p:txBody>
          <a:bodyPr>
            <a:normAutofit fontScale="90000"/>
          </a:bodyPr>
          <a:lstStyle/>
          <a:p>
            <a:r>
              <a:rPr lang="en-US" b="1" dirty="0">
                <a:solidFill>
                  <a:schemeClr val="accent1"/>
                </a:solidFill>
              </a:rPr>
              <a:t>The Draft Revision defines “airline” and provides that certain other taxpayers are covered by the regulation</a:t>
            </a:r>
          </a:p>
        </p:txBody>
      </p:sp>
      <p:sp>
        <p:nvSpPr>
          <p:cNvPr id="3" name="Content Placeholder 2">
            <a:extLst>
              <a:ext uri="{FF2B5EF4-FFF2-40B4-BE49-F238E27FC236}">
                <a16:creationId xmlns:a16="http://schemas.microsoft.com/office/drawing/2014/main" id="{4DF12CDB-ADFB-05E9-95DA-E2030D7D45C4}"/>
              </a:ext>
            </a:extLst>
          </p:cNvPr>
          <p:cNvSpPr>
            <a:spLocks noGrp="1"/>
          </p:cNvSpPr>
          <p:nvPr>
            <p:ph idx="1"/>
          </p:nvPr>
        </p:nvSpPr>
        <p:spPr>
          <a:xfrm>
            <a:off x="712381" y="2541181"/>
            <a:ext cx="10940903" cy="4061638"/>
          </a:xfrm>
        </p:spPr>
        <p:txBody>
          <a:bodyPr>
            <a:normAutofit fontScale="77500" lnSpcReduction="20000"/>
          </a:bodyPr>
          <a:lstStyle/>
          <a:p>
            <a:pPr marL="0" indent="0">
              <a:buNone/>
            </a:pPr>
            <a:r>
              <a:rPr lang="en-US" sz="3200" dirty="0"/>
              <a:t>1</a:t>
            </a:r>
            <a:r>
              <a:rPr lang="en-US" sz="3300" dirty="0"/>
              <a:t>.  </a:t>
            </a:r>
            <a:r>
              <a:rPr lang="en-US" sz="3300" u="sng" dirty="0">
                <a:solidFill>
                  <a:srgbClr val="00B0F0"/>
                </a:solidFill>
              </a:rPr>
              <a:t>Definition of Airline (§ IV.18.(e).2(i)(A))</a:t>
            </a:r>
            <a:r>
              <a:rPr lang="en-US" sz="3300" dirty="0">
                <a:solidFill>
                  <a:srgbClr val="00B0F0"/>
                </a:solidFill>
              </a:rPr>
              <a:t>:</a:t>
            </a:r>
          </a:p>
          <a:p>
            <a:pPr marL="0" indent="0">
              <a:buNone/>
            </a:pPr>
            <a:r>
              <a:rPr lang="en-US" sz="3300" dirty="0"/>
              <a:t>“Airline” means a taxpayer that transports passengers, freight, or packages by air for a charge and that holds an air carrier certificate issued by the Federal Aviation Authority or a foreign air carrier permit issued by the U.S. Department of Transportation.</a:t>
            </a:r>
          </a:p>
          <a:p>
            <a:pPr marL="0" indent="0">
              <a:buNone/>
            </a:pPr>
            <a:endParaRPr lang="en-US" u="sng" dirty="0"/>
          </a:p>
          <a:p>
            <a:pPr marL="0" indent="0">
              <a:buNone/>
            </a:pPr>
            <a:r>
              <a:rPr lang="en-US" sz="3300" dirty="0"/>
              <a:t>2.  </a:t>
            </a:r>
            <a:r>
              <a:rPr lang="en-US" sz="3300" u="sng" dirty="0">
                <a:solidFill>
                  <a:srgbClr val="00B0F0"/>
                </a:solidFill>
              </a:rPr>
              <a:t>Taxpayers other than airlines that would be covered by the regulation</a:t>
            </a:r>
            <a:r>
              <a:rPr lang="en-US" sz="3300" dirty="0">
                <a:solidFill>
                  <a:srgbClr val="00B0F0"/>
                </a:solidFill>
              </a:rPr>
              <a:t>:</a:t>
            </a:r>
          </a:p>
          <a:p>
            <a:pPr marL="0" indent="0">
              <a:buNone/>
            </a:pPr>
            <a:r>
              <a:rPr lang="en-US" sz="3300" dirty="0"/>
              <a:t>With respect to the sourcing of ‘points’ or ‘miles’, other taxpayers that are </a:t>
            </a:r>
            <a:r>
              <a:rPr lang="en-US" sz="3300" i="1" dirty="0"/>
              <a:t>related to </a:t>
            </a:r>
            <a:r>
              <a:rPr lang="en-US" sz="3300" dirty="0"/>
              <a:t>an airline.  Related parties are defined by Reg. IV.17(a)(3)(H).  </a:t>
            </a:r>
          </a:p>
          <a:p>
            <a:pPr marL="0" indent="0">
              <a:buNone/>
            </a:pPr>
            <a:endParaRPr lang="en-US" dirty="0"/>
          </a:p>
          <a:p>
            <a:endParaRPr lang="en-US" dirty="0"/>
          </a:p>
        </p:txBody>
      </p:sp>
    </p:spTree>
    <p:extLst>
      <p:ext uri="{BB962C8B-B14F-4D97-AF65-F5344CB8AC3E}">
        <p14:creationId xmlns:p14="http://schemas.microsoft.com/office/powerpoint/2010/main" val="44183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390D58-F9AB-D31B-6933-5A1C99F0BEBB}"/>
              </a:ext>
            </a:extLst>
          </p:cNvPr>
          <p:cNvSpPr>
            <a:spLocks noGrp="1"/>
          </p:cNvSpPr>
          <p:nvPr>
            <p:ph sz="half" idx="1"/>
          </p:nvPr>
        </p:nvSpPr>
        <p:spPr>
          <a:xfrm>
            <a:off x="825742" y="1318438"/>
            <a:ext cx="5194767" cy="3859618"/>
          </a:xfrm>
        </p:spPr>
        <p:txBody>
          <a:bodyPr>
            <a:normAutofit/>
          </a:bodyPr>
          <a:lstStyle/>
          <a:p>
            <a:pPr marL="0" indent="0">
              <a:buNone/>
            </a:pPr>
            <a:endParaRPr lang="en-US" sz="6000" dirty="0"/>
          </a:p>
          <a:p>
            <a:pPr marL="0" indent="0" algn="ctr">
              <a:buNone/>
            </a:pPr>
            <a:r>
              <a:rPr lang="en-US" sz="4800" dirty="0"/>
              <a:t>Other Topics to be considered by the work group?</a:t>
            </a:r>
          </a:p>
        </p:txBody>
      </p:sp>
      <p:pic>
        <p:nvPicPr>
          <p:cNvPr id="21" name="Content Placeholder 20" descr="Paper head with rainbow gears">
            <a:extLst>
              <a:ext uri="{FF2B5EF4-FFF2-40B4-BE49-F238E27FC236}">
                <a16:creationId xmlns:a16="http://schemas.microsoft.com/office/drawing/2014/main" id="{C6857E67-294A-F258-1732-7AE1FB9675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1629" y="1442853"/>
            <a:ext cx="2901478" cy="4351338"/>
          </a:xfrm>
        </p:spPr>
      </p:pic>
    </p:spTree>
    <p:extLst>
      <p:ext uri="{BB962C8B-B14F-4D97-AF65-F5344CB8AC3E}">
        <p14:creationId xmlns:p14="http://schemas.microsoft.com/office/powerpoint/2010/main" val="3542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fontScale="90000"/>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p:txBody>
          <a:bodyPr/>
          <a:lstStyle/>
          <a:p>
            <a:pPr algn="l">
              <a:lnSpc>
                <a:spcPct val="80000"/>
              </a:lnSpc>
              <a:spcBef>
                <a:spcPts val="3600"/>
              </a:spcBef>
            </a:pPr>
            <a:r>
              <a:rPr lang="en-US" sz="2800" b="0" dirty="0">
                <a:solidFill>
                  <a:schemeClr val="tx1"/>
                </a:solidFill>
              </a:rPr>
              <a:t>At its August 2, 2022 meeting, the Uniformity Committee agreed to undertake a project and form a work group to review </a:t>
            </a:r>
            <a:r>
              <a:rPr lang="en-US" dirty="0"/>
              <a:t>the MTC’s</a:t>
            </a:r>
            <a:r>
              <a:rPr lang="en-US" sz="2800" b="0" dirty="0">
                <a:solidFill>
                  <a:schemeClr val="tx1"/>
                </a:solidFill>
              </a:rPr>
              <a:t> model receipts sourcing regulations, including the MTC’s special industry regulations and its market-based sourcing (“Section 17”) regulations. </a:t>
            </a:r>
          </a:p>
          <a:p>
            <a:pPr algn="l">
              <a:lnSpc>
                <a:spcPct val="80000"/>
              </a:lnSpc>
              <a:spcBef>
                <a:spcPts val="3600"/>
              </a:spcBef>
            </a:pPr>
            <a:r>
              <a:rPr lang="en-US" sz="2800" b="0" dirty="0">
                <a:solidFill>
                  <a:schemeClr val="tx1"/>
                </a:solidFill>
              </a:rPr>
              <a:t>The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98BEE-1BA0-F637-7EF0-F5AC3BFB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963AE-3F34-395A-B01D-7C3D81CA2DAC}"/>
              </a:ext>
            </a:extLst>
          </p:cNvPr>
          <p:cNvSpPr>
            <a:spLocks noGrp="1"/>
          </p:cNvSpPr>
          <p:nvPr>
            <p:ph type="title"/>
          </p:nvPr>
        </p:nvSpPr>
        <p:spPr/>
        <p:txBody>
          <a:bodyPr/>
          <a:lstStyle/>
          <a:p>
            <a:r>
              <a:rPr lang="en-US" dirty="0">
                <a:solidFill>
                  <a:schemeClr val="accent1"/>
                </a:solidFill>
              </a:rPr>
              <a:t>reasons to update the Airlines regulation</a:t>
            </a:r>
          </a:p>
        </p:txBody>
      </p:sp>
      <p:sp>
        <p:nvSpPr>
          <p:cNvPr id="5" name="Content Placeholder 4">
            <a:extLst>
              <a:ext uri="{FF2B5EF4-FFF2-40B4-BE49-F238E27FC236}">
                <a16:creationId xmlns:a16="http://schemas.microsoft.com/office/drawing/2014/main" id="{88876CB7-9471-F4CE-E8F4-D65B4FF59CCC}"/>
              </a:ext>
            </a:extLst>
          </p:cNvPr>
          <p:cNvSpPr>
            <a:spLocks noGrp="1"/>
          </p:cNvSpPr>
          <p:nvPr>
            <p:ph idx="1"/>
          </p:nvPr>
        </p:nvSpPr>
        <p:spPr>
          <a:xfrm>
            <a:off x="581193" y="1920576"/>
            <a:ext cx="11029615" cy="4868463"/>
          </a:xfrm>
        </p:spPr>
        <p:txBody>
          <a:bodyPr>
            <a:normAutofit fontScale="92500"/>
          </a:bodyPr>
          <a:lstStyle/>
          <a:p>
            <a:r>
              <a:rPr lang="en-US" dirty="0"/>
              <a:t>The current Regulation was adopted by the Commission in 1983. Since then, the air travel industry has changed in significant ways.</a:t>
            </a:r>
          </a:p>
          <a:p>
            <a:r>
              <a:rPr lang="en-US" dirty="0"/>
              <a:t> Airlines now receive various substantial streams of revenue that are not expressly addressed by the Rule nor by guidance issued by the states. </a:t>
            </a:r>
          </a:p>
          <a:p>
            <a:r>
              <a:rPr lang="en-US" dirty="0"/>
              <a:t>These gaps may create uncertainty both for taxpayers and for revenue agency staff charged with administering the tax laws. </a:t>
            </a:r>
          </a:p>
          <a:p>
            <a:r>
              <a:rPr lang="en-US" dirty="0"/>
              <a:t>Unclear rules can allow for multiple interpretations, undermining uniformity and the level playing field as taxpayers choose the interpretation that works best for them.  </a:t>
            </a:r>
          </a:p>
          <a:p>
            <a:endParaRPr lang="en-US" dirty="0"/>
          </a:p>
        </p:txBody>
      </p:sp>
      <p:sp>
        <p:nvSpPr>
          <p:cNvPr id="4" name="Slide Number Placeholder 3">
            <a:extLst>
              <a:ext uri="{FF2B5EF4-FFF2-40B4-BE49-F238E27FC236}">
                <a16:creationId xmlns:a16="http://schemas.microsoft.com/office/drawing/2014/main" id="{A0508797-100E-3151-6D8F-7F8F06F803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09486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2AD9-8CC6-9A65-5882-E44C2F60AAFE}"/>
              </a:ext>
            </a:extLst>
          </p:cNvPr>
          <p:cNvSpPr>
            <a:spLocks noGrp="1"/>
          </p:cNvSpPr>
          <p:nvPr>
            <p:ph type="title"/>
          </p:nvPr>
        </p:nvSpPr>
        <p:spPr>
          <a:xfrm>
            <a:off x="581192" y="595832"/>
            <a:ext cx="11029616" cy="1052215"/>
          </a:xfrm>
        </p:spPr>
        <p:txBody>
          <a:bodyPr>
            <a:normAutofit/>
          </a:bodyPr>
          <a:lstStyle/>
          <a:p>
            <a:r>
              <a:rPr lang="en-US" dirty="0">
                <a:solidFill>
                  <a:schemeClr val="accent1"/>
                </a:solidFill>
              </a:rPr>
              <a:t>Sales Factor in the current airlines Regulation</a:t>
            </a:r>
            <a:br>
              <a:rPr lang="en-US" dirty="0">
                <a:solidFill>
                  <a:schemeClr val="accent1"/>
                </a:solidFill>
              </a:rPr>
            </a:br>
            <a:r>
              <a:rPr lang="en-US" sz="2400" dirty="0">
                <a:solidFill>
                  <a:schemeClr val="tx1"/>
                </a:solidFill>
              </a:rPr>
              <a:t>using a departures method to source transportation revenue</a:t>
            </a:r>
          </a:p>
        </p:txBody>
      </p:sp>
      <p:pic>
        <p:nvPicPr>
          <p:cNvPr id="6" name="Content Placeholder 5">
            <a:extLst>
              <a:ext uri="{FF2B5EF4-FFF2-40B4-BE49-F238E27FC236}">
                <a16:creationId xmlns:a16="http://schemas.microsoft.com/office/drawing/2014/main" id="{7672C0DC-2B3D-00DC-C066-F38144B89EF4}"/>
              </a:ext>
            </a:extLst>
          </p:cNvPr>
          <p:cNvPicPr>
            <a:picLocks noGrp="1" noChangeAspect="1"/>
          </p:cNvPicPr>
          <p:nvPr>
            <p:ph idx="1"/>
          </p:nvPr>
        </p:nvPicPr>
        <p:blipFill>
          <a:blip r:embed="rId2"/>
          <a:stretch>
            <a:fillRect/>
          </a:stretch>
        </p:blipFill>
        <p:spPr>
          <a:xfrm>
            <a:off x="421703" y="1909747"/>
            <a:ext cx="10763417" cy="1823422"/>
          </a:xfrm>
        </p:spPr>
      </p:pic>
      <p:sp>
        <p:nvSpPr>
          <p:cNvPr id="4" name="Slide Number Placeholder 3">
            <a:extLst>
              <a:ext uri="{FF2B5EF4-FFF2-40B4-BE49-F238E27FC236}">
                <a16:creationId xmlns:a16="http://schemas.microsoft.com/office/drawing/2014/main" id="{71F62B48-2D31-90F3-B510-EF030893FEAA}"/>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10" name="TextBox 9">
            <a:extLst>
              <a:ext uri="{FF2B5EF4-FFF2-40B4-BE49-F238E27FC236}">
                <a16:creationId xmlns:a16="http://schemas.microsoft.com/office/drawing/2014/main" id="{6CF134CE-B19E-1520-F280-E78BE6CECAAC}"/>
              </a:ext>
            </a:extLst>
          </p:cNvPr>
          <p:cNvSpPr txBox="1"/>
          <p:nvPr/>
        </p:nvSpPr>
        <p:spPr>
          <a:xfrm>
            <a:off x="1242237" y="3917248"/>
            <a:ext cx="9707525" cy="2923877"/>
          </a:xfrm>
          <a:prstGeom prst="rect">
            <a:avLst/>
          </a:prstGeom>
          <a:noFill/>
        </p:spPr>
        <p:txBody>
          <a:bodyPr wrap="square">
            <a:spAutoFit/>
          </a:bodyPr>
          <a:lstStyle/>
          <a:p>
            <a:r>
              <a:rPr lang="en-US" sz="2300" dirty="0">
                <a:effectLst/>
                <a:latin typeface="+mj-lt"/>
                <a:ea typeface="Aptos" panose="020B0004020202020204" pitchFamily="34" charset="0"/>
              </a:rPr>
              <a:t>“Transportation revenue” is defined as “revenue earned by transporting passengers, freight and mail as well as revenue earned from liquor sales, pet crate rentals, etc.”</a:t>
            </a:r>
          </a:p>
          <a:p>
            <a:endParaRPr lang="en-US" sz="2300" dirty="0">
              <a:effectLst/>
              <a:latin typeface="+mj-lt"/>
              <a:ea typeface="Aptos" panose="020B0004020202020204" pitchFamily="34" charset="0"/>
            </a:endParaRPr>
          </a:p>
          <a:p>
            <a:r>
              <a:rPr lang="en-US" sz="2300" dirty="0">
                <a:effectLst/>
                <a:latin typeface="+mj-lt"/>
                <a:ea typeface="Aptos" panose="020B0004020202020204" pitchFamily="34" charset="0"/>
              </a:rPr>
              <a:t>The Rule states that “[p]assive income items such as interest, rental income, dividends, etc., will not be included in the denominator nor will the proceeds or net gains or losses from the sale of aircraft be included.”  </a:t>
            </a:r>
          </a:p>
          <a:p>
            <a:endParaRPr lang="en-US" sz="2300" dirty="0">
              <a:latin typeface="+mj-lt"/>
              <a:ea typeface="Aptos" panose="020B0004020202020204" pitchFamily="34" charset="0"/>
            </a:endParaRPr>
          </a:p>
        </p:txBody>
      </p:sp>
    </p:spTree>
    <p:extLst>
      <p:ext uri="{BB962C8B-B14F-4D97-AF65-F5344CB8AC3E}">
        <p14:creationId xmlns:p14="http://schemas.microsoft.com/office/powerpoint/2010/main" val="406718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01D0-F255-B13B-5381-4825C831A4EE}"/>
              </a:ext>
            </a:extLst>
          </p:cNvPr>
          <p:cNvSpPr>
            <a:spLocks noGrp="1"/>
          </p:cNvSpPr>
          <p:nvPr>
            <p:ph type="title"/>
          </p:nvPr>
        </p:nvSpPr>
        <p:spPr>
          <a:xfrm>
            <a:off x="708514" y="1169030"/>
            <a:ext cx="11029616" cy="1224972"/>
          </a:xfrm>
        </p:spPr>
        <p:txBody>
          <a:bodyPr>
            <a:normAutofit fontScale="90000"/>
          </a:bodyPr>
          <a:lstStyle/>
          <a:p>
            <a:r>
              <a:rPr lang="en-US" dirty="0">
                <a:solidFill>
                  <a:srgbClr val="0070C0"/>
                </a:solidFill>
              </a:rPr>
              <a:t>The proposed revision retains the departures method for sourcing airline transportation revenue</a:t>
            </a:r>
          </a:p>
        </p:txBody>
      </p:sp>
      <p:sp>
        <p:nvSpPr>
          <p:cNvPr id="3" name="Content Placeholder 2">
            <a:extLst>
              <a:ext uri="{FF2B5EF4-FFF2-40B4-BE49-F238E27FC236}">
                <a16:creationId xmlns:a16="http://schemas.microsoft.com/office/drawing/2014/main" id="{008C79EE-20FC-7482-8F61-E414FB99194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58AFB6F-6CF1-0C9F-4A2E-CF2CAA548494}"/>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10" name="TextBox 9">
            <a:extLst>
              <a:ext uri="{FF2B5EF4-FFF2-40B4-BE49-F238E27FC236}">
                <a16:creationId xmlns:a16="http://schemas.microsoft.com/office/drawing/2014/main" id="{202F926A-612B-9E3B-4FE0-C8D6C5204C20}"/>
              </a:ext>
            </a:extLst>
          </p:cNvPr>
          <p:cNvSpPr txBox="1"/>
          <p:nvPr/>
        </p:nvSpPr>
        <p:spPr>
          <a:xfrm>
            <a:off x="1892595" y="3023197"/>
            <a:ext cx="7145079" cy="477054"/>
          </a:xfrm>
          <a:prstGeom prst="rect">
            <a:avLst/>
          </a:prstGeom>
          <a:noFill/>
        </p:spPr>
        <p:txBody>
          <a:bodyPr wrap="square" rtlCol="0">
            <a:spAutoFit/>
          </a:bodyPr>
          <a:lstStyle/>
          <a:p>
            <a:r>
              <a:rPr lang="en-US" sz="2500" b="1" dirty="0"/>
              <a:t>Weighted in-state departures</a:t>
            </a:r>
          </a:p>
        </p:txBody>
      </p:sp>
      <p:sp>
        <p:nvSpPr>
          <p:cNvPr id="12" name="TextBox 11">
            <a:extLst>
              <a:ext uri="{FF2B5EF4-FFF2-40B4-BE49-F238E27FC236}">
                <a16:creationId xmlns:a16="http://schemas.microsoft.com/office/drawing/2014/main" id="{CC09A45E-5461-0807-3530-9F5FB888E31C}"/>
              </a:ext>
            </a:extLst>
          </p:cNvPr>
          <p:cNvSpPr txBox="1"/>
          <p:nvPr/>
        </p:nvSpPr>
        <p:spPr>
          <a:xfrm>
            <a:off x="2010052" y="3760685"/>
            <a:ext cx="6506627" cy="477054"/>
          </a:xfrm>
          <a:prstGeom prst="rect">
            <a:avLst/>
          </a:prstGeom>
          <a:noFill/>
        </p:spPr>
        <p:txBody>
          <a:bodyPr wrap="square" rtlCol="0">
            <a:spAutoFit/>
          </a:bodyPr>
          <a:lstStyle/>
          <a:p>
            <a:r>
              <a:rPr lang="en-US" sz="2400" b="1" dirty="0"/>
              <a:t> </a:t>
            </a:r>
            <a:r>
              <a:rPr lang="en-US" sz="2500" b="1" dirty="0"/>
              <a:t>Weighted total departures</a:t>
            </a:r>
          </a:p>
        </p:txBody>
      </p:sp>
      <p:sp>
        <p:nvSpPr>
          <p:cNvPr id="16" name="TextBox 15">
            <a:extLst>
              <a:ext uri="{FF2B5EF4-FFF2-40B4-BE49-F238E27FC236}">
                <a16:creationId xmlns:a16="http://schemas.microsoft.com/office/drawing/2014/main" id="{8A2EDBEA-827D-EF65-6528-E7B1133A5442}"/>
              </a:ext>
            </a:extLst>
          </p:cNvPr>
          <p:cNvSpPr txBox="1"/>
          <p:nvPr/>
        </p:nvSpPr>
        <p:spPr>
          <a:xfrm>
            <a:off x="1747283" y="3357935"/>
            <a:ext cx="4348716" cy="369332"/>
          </a:xfrm>
          <a:prstGeom prst="rect">
            <a:avLst/>
          </a:prstGeom>
          <a:noFill/>
        </p:spPr>
        <p:txBody>
          <a:bodyPr wrap="square" rtlCol="0">
            <a:spAutoFit/>
          </a:bodyPr>
          <a:lstStyle/>
          <a:p>
            <a:r>
              <a:rPr lang="en-US" b="1" dirty="0"/>
              <a:t>____________________________________</a:t>
            </a:r>
          </a:p>
        </p:txBody>
      </p:sp>
      <p:sp>
        <p:nvSpPr>
          <p:cNvPr id="18" name="TextBox 17">
            <a:extLst>
              <a:ext uri="{FF2B5EF4-FFF2-40B4-BE49-F238E27FC236}">
                <a16:creationId xmlns:a16="http://schemas.microsoft.com/office/drawing/2014/main" id="{07EB5437-DFAC-7EA6-4A9E-8373ACF8ECCE}"/>
              </a:ext>
            </a:extLst>
          </p:cNvPr>
          <p:cNvSpPr txBox="1"/>
          <p:nvPr/>
        </p:nvSpPr>
        <p:spPr>
          <a:xfrm flipH="1">
            <a:off x="6096000" y="3357935"/>
            <a:ext cx="4554279" cy="477054"/>
          </a:xfrm>
          <a:prstGeom prst="rect">
            <a:avLst/>
          </a:prstGeom>
          <a:noFill/>
        </p:spPr>
        <p:txBody>
          <a:bodyPr wrap="square" rtlCol="0">
            <a:spAutoFit/>
          </a:bodyPr>
          <a:lstStyle/>
          <a:p>
            <a:r>
              <a:rPr lang="en-US" sz="2500" b="1" dirty="0"/>
              <a:t> X    transportation revenue</a:t>
            </a:r>
          </a:p>
        </p:txBody>
      </p:sp>
    </p:spTree>
    <p:extLst>
      <p:ext uri="{BB962C8B-B14F-4D97-AF65-F5344CB8AC3E}">
        <p14:creationId xmlns:p14="http://schemas.microsoft.com/office/powerpoint/2010/main" val="334530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432E-B115-4B42-646D-BE35B1AA07C0}"/>
              </a:ext>
            </a:extLst>
          </p:cNvPr>
          <p:cNvSpPr>
            <a:spLocks noGrp="1"/>
          </p:cNvSpPr>
          <p:nvPr>
            <p:ph type="title"/>
          </p:nvPr>
        </p:nvSpPr>
        <p:spPr>
          <a:xfrm>
            <a:off x="581190" y="1244600"/>
            <a:ext cx="11029616" cy="774103"/>
          </a:xfrm>
        </p:spPr>
        <p:txBody>
          <a:bodyPr>
            <a:normAutofit fontScale="90000"/>
          </a:bodyPr>
          <a:lstStyle/>
          <a:p>
            <a:r>
              <a:rPr lang="en-US" dirty="0">
                <a:solidFill>
                  <a:schemeClr val="accent1"/>
                </a:solidFill>
              </a:rPr>
              <a:t>The proposed revision updates the definition of Transportation Revenue to expressly include receipts from:</a:t>
            </a:r>
          </a:p>
        </p:txBody>
      </p:sp>
      <p:sp>
        <p:nvSpPr>
          <p:cNvPr id="3" name="Content Placeholder 2">
            <a:extLst>
              <a:ext uri="{FF2B5EF4-FFF2-40B4-BE49-F238E27FC236}">
                <a16:creationId xmlns:a16="http://schemas.microsoft.com/office/drawing/2014/main" id="{32AC6A2F-083B-2CDC-B048-E8E8CFC3D372}"/>
              </a:ext>
            </a:extLst>
          </p:cNvPr>
          <p:cNvSpPr>
            <a:spLocks noGrp="1"/>
          </p:cNvSpPr>
          <p:nvPr>
            <p:ph idx="1"/>
          </p:nvPr>
        </p:nvSpPr>
        <p:spPr>
          <a:xfrm>
            <a:off x="581190" y="2115522"/>
            <a:ext cx="11029615" cy="4492297"/>
          </a:xfrm>
        </p:spPr>
        <p:txBody>
          <a:bodyPr>
            <a:normAutofit/>
          </a:bodyPr>
          <a:lstStyle/>
          <a:p>
            <a:r>
              <a:rPr lang="en-US" dirty="0"/>
              <a:t>Selling tickets for travel on unrelated airlines under codeshare, interline, and capacity purchase arrangements.   </a:t>
            </a:r>
          </a:p>
          <a:p>
            <a:r>
              <a:rPr lang="en-US" dirty="0"/>
              <a:t>Selling “points” or “miles” to credit card banks or others </a:t>
            </a:r>
          </a:p>
          <a:p>
            <a:r>
              <a:rPr lang="en-US" dirty="0"/>
              <a:t>Selling or renting property or services to be used or consumed by passengers during flights, such as the sale of </a:t>
            </a:r>
            <a:r>
              <a:rPr lang="en-US" u="sng" dirty="0"/>
              <a:t>food</a:t>
            </a:r>
            <a:r>
              <a:rPr lang="en-US" dirty="0"/>
              <a:t> or liquor, the sale of </a:t>
            </a:r>
            <a:r>
              <a:rPr lang="en-US" u="sng" dirty="0"/>
              <a:t>onflight services such as entertainment and Wi-Fi</a:t>
            </a:r>
            <a:r>
              <a:rPr lang="en-US" dirty="0"/>
              <a:t>, and the rental of pet crates</a:t>
            </a:r>
          </a:p>
          <a:p>
            <a:r>
              <a:rPr lang="en-US" dirty="0"/>
              <a:t>Baggage fees</a:t>
            </a:r>
          </a:p>
        </p:txBody>
      </p:sp>
      <p:sp>
        <p:nvSpPr>
          <p:cNvPr id="4" name="Slide Number Placeholder 3">
            <a:extLst>
              <a:ext uri="{FF2B5EF4-FFF2-40B4-BE49-F238E27FC236}">
                <a16:creationId xmlns:a16="http://schemas.microsoft.com/office/drawing/2014/main" id="{86535E12-DAD1-C766-7F50-D6DDB0F436C1}"/>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189977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2581-82A2-B553-04B0-FC358D1ECD8B}"/>
              </a:ext>
            </a:extLst>
          </p:cNvPr>
          <p:cNvSpPr>
            <a:spLocks noGrp="1"/>
          </p:cNvSpPr>
          <p:nvPr>
            <p:ph type="title"/>
          </p:nvPr>
        </p:nvSpPr>
        <p:spPr>
          <a:xfrm>
            <a:off x="581192" y="888273"/>
            <a:ext cx="11029616" cy="774103"/>
          </a:xfrm>
        </p:spPr>
        <p:txBody>
          <a:bodyPr>
            <a:normAutofit fontScale="90000"/>
          </a:bodyPr>
          <a:lstStyle/>
          <a:p>
            <a:r>
              <a:rPr lang="en-US" dirty="0">
                <a:solidFill>
                  <a:schemeClr val="accent1"/>
                </a:solidFill>
              </a:rPr>
              <a:t>The proposed revision clarifies the denominator of the sales factor</a:t>
            </a:r>
          </a:p>
        </p:txBody>
      </p:sp>
      <p:sp>
        <p:nvSpPr>
          <p:cNvPr id="3" name="Content Placeholder 2">
            <a:extLst>
              <a:ext uri="{FF2B5EF4-FFF2-40B4-BE49-F238E27FC236}">
                <a16:creationId xmlns:a16="http://schemas.microsoft.com/office/drawing/2014/main" id="{CB63A972-D24B-48FA-35F3-818A7E4C8FA2}"/>
              </a:ext>
            </a:extLst>
          </p:cNvPr>
          <p:cNvSpPr>
            <a:spLocks noGrp="1"/>
          </p:cNvSpPr>
          <p:nvPr>
            <p:ph idx="1"/>
          </p:nvPr>
        </p:nvSpPr>
        <p:spPr>
          <a:xfrm>
            <a:off x="676886" y="1864355"/>
            <a:ext cx="11029615" cy="4722705"/>
          </a:xfrm>
        </p:spPr>
        <p:txBody>
          <a:bodyPr>
            <a:normAutofit fontScale="85000" lnSpcReduction="20000"/>
          </a:bodyPr>
          <a:lstStyle/>
          <a:p>
            <a:pPr marL="0" indent="0">
              <a:buNone/>
            </a:pPr>
            <a:r>
              <a:rPr lang="en-US" dirty="0"/>
              <a:t> </a:t>
            </a:r>
          </a:p>
          <a:p>
            <a:pPr marL="0" indent="0">
              <a:buNone/>
            </a:pPr>
            <a:r>
              <a:rPr lang="en-US" sz="3400" dirty="0"/>
              <a:t>The current language states that the denominator consists of “transportation revenue . . . and </a:t>
            </a:r>
            <a:r>
              <a:rPr lang="en-US" sz="3400" dirty="0">
                <a:solidFill>
                  <a:srgbClr val="0070C0"/>
                </a:solidFill>
              </a:rPr>
              <a:t>miscellaneous sales of merchandise, etc.</a:t>
            </a:r>
            <a:r>
              <a:rPr lang="en-US" sz="3400" dirty="0"/>
              <a:t>” and excludes </a:t>
            </a:r>
            <a:r>
              <a:rPr lang="en-US" sz="3400" dirty="0">
                <a:solidFill>
                  <a:schemeClr val="tx1"/>
                </a:solidFill>
              </a:rPr>
              <a:t>“</a:t>
            </a:r>
            <a:r>
              <a:rPr lang="en-US" sz="3400" dirty="0">
                <a:solidFill>
                  <a:srgbClr val="0070C0"/>
                </a:solidFill>
              </a:rPr>
              <a:t>[p]assive income items such as interest, rental income, dividends, etc.</a:t>
            </a:r>
            <a:r>
              <a:rPr lang="en-US" sz="3400" dirty="0"/>
              <a:t>” and </a:t>
            </a:r>
            <a:r>
              <a:rPr lang="en-US" sz="3400" dirty="0">
                <a:solidFill>
                  <a:srgbClr val="0070C0"/>
                </a:solidFill>
              </a:rPr>
              <a:t>proceeds from the sale of aircraft</a:t>
            </a:r>
            <a:r>
              <a:rPr lang="en-US" sz="3400" dirty="0"/>
              <a:t>.</a:t>
            </a:r>
          </a:p>
          <a:p>
            <a:pPr marL="0" indent="0">
              <a:buNone/>
            </a:pPr>
            <a:endParaRPr lang="en-US" sz="3100" dirty="0"/>
          </a:p>
          <a:p>
            <a:pPr marL="0" indent="0">
              <a:buNone/>
            </a:pPr>
            <a:r>
              <a:rPr lang="en-US" sz="3400" dirty="0"/>
              <a:t>Proposed language:</a:t>
            </a:r>
          </a:p>
          <a:p>
            <a:pPr marL="0" indent="0">
              <a:buNone/>
            </a:pPr>
            <a:r>
              <a:rPr lang="en-US" sz="3400" dirty="0"/>
              <a:t>The denominator of the receipts factor is the total amount of receipts of the taxpayer under [general sourcing law] during the income year except for receipts from the sale of aircraft including aircraft parts.</a:t>
            </a:r>
          </a:p>
          <a:p>
            <a:pPr marL="0" indent="0">
              <a:buNone/>
            </a:pPr>
            <a:endParaRPr lang="en-US" b="0" dirty="0"/>
          </a:p>
          <a:p>
            <a:endParaRPr lang="en-US" dirty="0"/>
          </a:p>
        </p:txBody>
      </p:sp>
      <p:sp>
        <p:nvSpPr>
          <p:cNvPr id="4" name="Slide Number Placeholder 3">
            <a:extLst>
              <a:ext uri="{FF2B5EF4-FFF2-40B4-BE49-F238E27FC236}">
                <a16:creationId xmlns:a16="http://schemas.microsoft.com/office/drawing/2014/main" id="{E134C01F-426F-05DA-6881-854913B4C45B}"/>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55908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173E-29DC-2DE7-89AB-1ADDEC453861}"/>
              </a:ext>
            </a:extLst>
          </p:cNvPr>
          <p:cNvSpPr>
            <a:spLocks noGrp="1"/>
          </p:cNvSpPr>
          <p:nvPr>
            <p:ph type="title"/>
          </p:nvPr>
        </p:nvSpPr>
        <p:spPr>
          <a:xfrm>
            <a:off x="581192" y="791877"/>
            <a:ext cx="11029616" cy="774103"/>
          </a:xfrm>
        </p:spPr>
        <p:txBody>
          <a:bodyPr>
            <a:normAutofit fontScale="90000"/>
          </a:bodyPr>
          <a:lstStyle/>
          <a:p>
            <a:r>
              <a:rPr lang="en-US" dirty="0">
                <a:solidFill>
                  <a:schemeClr val="accent1"/>
                </a:solidFill>
              </a:rPr>
              <a:t>The proposed revision clarifies the Numerator of the </a:t>
            </a:r>
            <a:br>
              <a:rPr lang="en-US" dirty="0">
                <a:solidFill>
                  <a:schemeClr val="accent1"/>
                </a:solidFill>
              </a:rPr>
            </a:br>
            <a:r>
              <a:rPr lang="en-US" dirty="0">
                <a:solidFill>
                  <a:schemeClr val="accent1"/>
                </a:solidFill>
              </a:rPr>
              <a:t>sales factor</a:t>
            </a:r>
            <a:endParaRPr lang="en-US" dirty="0"/>
          </a:p>
        </p:txBody>
      </p:sp>
      <p:sp>
        <p:nvSpPr>
          <p:cNvPr id="3" name="Content Placeholder 2">
            <a:extLst>
              <a:ext uri="{FF2B5EF4-FFF2-40B4-BE49-F238E27FC236}">
                <a16:creationId xmlns:a16="http://schemas.microsoft.com/office/drawing/2014/main" id="{BE02B06E-C3F9-1230-3D83-DB4219EEAADD}"/>
              </a:ext>
            </a:extLst>
          </p:cNvPr>
          <p:cNvSpPr>
            <a:spLocks noGrp="1"/>
          </p:cNvSpPr>
          <p:nvPr>
            <p:ph idx="1"/>
          </p:nvPr>
        </p:nvSpPr>
        <p:spPr>
          <a:xfrm>
            <a:off x="581193" y="1817503"/>
            <a:ext cx="11029615" cy="5509271"/>
          </a:xfrm>
        </p:spPr>
        <p:txBody>
          <a:bodyPr>
            <a:normAutofit fontScale="70000" lnSpcReduction="20000"/>
          </a:bodyPr>
          <a:lstStyle/>
          <a:p>
            <a:pPr marL="0" indent="0">
              <a:buNone/>
            </a:pPr>
            <a:r>
              <a:rPr lang="en-US" sz="3600" dirty="0"/>
              <a:t>The current description of the numerator differs from the description of the denominator. The numerator uses the term “</a:t>
            </a:r>
            <a:r>
              <a:rPr lang="en-US" sz="3600" dirty="0">
                <a:solidFill>
                  <a:srgbClr val="0070C0"/>
                </a:solidFill>
              </a:rPr>
              <a:t>non-flight revenues</a:t>
            </a:r>
            <a:r>
              <a:rPr lang="en-US" sz="3600" dirty="0"/>
              <a:t>” and the denominator uses the term “</a:t>
            </a:r>
            <a:r>
              <a:rPr lang="en-US" sz="3600" dirty="0">
                <a:solidFill>
                  <a:srgbClr val="0070C0"/>
                </a:solidFill>
              </a:rPr>
              <a:t>miscellaneous sales of merchandise, etc.</a:t>
            </a:r>
            <a:r>
              <a:rPr lang="en-US" sz="3600" dirty="0"/>
              <a:t>”</a:t>
            </a:r>
          </a:p>
          <a:p>
            <a:pPr marL="0" indent="0">
              <a:buNone/>
            </a:pPr>
            <a:endParaRPr lang="en-US" dirty="0"/>
          </a:p>
          <a:p>
            <a:pPr marL="0" indent="0">
              <a:buNone/>
            </a:pPr>
            <a:r>
              <a:rPr lang="en-US" sz="3600" dirty="0"/>
              <a:t>Proposed language:</a:t>
            </a:r>
          </a:p>
          <a:p>
            <a:pPr marL="0" indent="0">
              <a:buNone/>
            </a:pPr>
            <a:r>
              <a:rPr lang="en-US" sz="3600" dirty="0"/>
              <a:t>The numerator of the receipts factor is the total amount of receipts of the taxpayer in this state during the income year. The total receipts of the taxpayer in this state is:</a:t>
            </a:r>
          </a:p>
          <a:p>
            <a:pPr marL="0" indent="0">
              <a:buNone/>
            </a:pPr>
            <a:r>
              <a:rPr lang="en-US" sz="3600" dirty="0"/>
              <a:t>(I) the taxpayer’s transportation receipts in this state during the income year; and</a:t>
            </a:r>
          </a:p>
          <a:p>
            <a:pPr marL="0" indent="0">
              <a:buNone/>
            </a:pPr>
            <a:r>
              <a:rPr lang="en-US" sz="3600" dirty="0"/>
              <a:t>(II) any other receipts attributable to this state during the income year under [general sourcing law] except for receipts from the sale of aircraft including aircraft parts.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E6AE686-8D80-7B5F-2C8D-082F9CFDEF72}"/>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99355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0509-AC71-C077-A830-E856B83C9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EB408-BD69-C14E-69BF-7E195FA3C684}"/>
              </a:ext>
            </a:extLst>
          </p:cNvPr>
          <p:cNvSpPr>
            <a:spLocks noGrp="1"/>
          </p:cNvSpPr>
          <p:nvPr>
            <p:ph type="title"/>
          </p:nvPr>
        </p:nvSpPr>
        <p:spPr/>
        <p:txBody>
          <a:bodyPr/>
          <a:lstStyle/>
          <a:p>
            <a:r>
              <a:rPr lang="en-US" b="1" dirty="0">
                <a:solidFill>
                  <a:schemeClr val="accent1"/>
                </a:solidFill>
              </a:rPr>
              <a:t>Additional Non-substantive language clean-up</a:t>
            </a:r>
          </a:p>
        </p:txBody>
      </p:sp>
      <p:sp>
        <p:nvSpPr>
          <p:cNvPr id="3" name="Content Placeholder 2">
            <a:extLst>
              <a:ext uri="{FF2B5EF4-FFF2-40B4-BE49-F238E27FC236}">
                <a16:creationId xmlns:a16="http://schemas.microsoft.com/office/drawing/2014/main" id="{D3A71659-F5C2-52E3-B716-E2DA74EB2C2A}"/>
              </a:ext>
            </a:extLst>
          </p:cNvPr>
          <p:cNvSpPr>
            <a:spLocks noGrp="1"/>
          </p:cNvSpPr>
          <p:nvPr>
            <p:ph idx="1"/>
          </p:nvPr>
        </p:nvSpPr>
        <p:spPr/>
        <p:txBody>
          <a:bodyPr>
            <a:normAutofit lnSpcReduction="10000"/>
          </a:bodyPr>
          <a:lstStyle/>
          <a:p>
            <a:pPr marL="0" indent="0">
              <a:buNone/>
            </a:pPr>
            <a:r>
              <a:rPr lang="en-US" u="sng" dirty="0"/>
              <a:t>Example</a:t>
            </a:r>
          </a:p>
          <a:p>
            <a:pPr marL="0" indent="0">
              <a:buNone/>
            </a:pPr>
            <a:r>
              <a:rPr lang="en-US" dirty="0"/>
              <a:t>The current language uses the terms “cost” and “value” of aircraft in a confusing and circular manner.</a:t>
            </a:r>
            <a:endParaRPr lang="en-US" u="sng" dirty="0"/>
          </a:p>
          <a:p>
            <a:pPr marL="0" indent="0">
              <a:buNone/>
            </a:pPr>
            <a:r>
              <a:rPr lang="en-US" dirty="0"/>
              <a:t>The draft replaces the term “cost of aircraft by type,” which currently is defined as “the average original cost </a:t>
            </a:r>
            <a:r>
              <a:rPr lang="en-US" i="1" dirty="0"/>
              <a:t>or</a:t>
            </a:r>
            <a:r>
              <a:rPr lang="en-US" dirty="0"/>
              <a:t> value of aircraft . . .”, with the term “value of aircraft by type”.  </a:t>
            </a:r>
            <a:r>
              <a:rPr lang="en-US" i="1" dirty="0"/>
              <a:t>See </a:t>
            </a:r>
            <a:r>
              <a:rPr lang="en-US" dirty="0"/>
              <a:t>Reg. § IV.(e).2(i)(C).</a:t>
            </a:r>
          </a:p>
          <a:p>
            <a:pPr marL="0" indent="0">
              <a:buNone/>
            </a:pPr>
            <a:r>
              <a:rPr lang="en-US" dirty="0"/>
              <a:t>”There is no substantive change because the current language elsewhere defines “value” to mean “original cost” which in turn means federal tax basis plus the value of capital improvements.</a:t>
            </a:r>
          </a:p>
        </p:txBody>
      </p:sp>
    </p:spTree>
    <p:extLst>
      <p:ext uri="{BB962C8B-B14F-4D97-AF65-F5344CB8AC3E}">
        <p14:creationId xmlns:p14="http://schemas.microsoft.com/office/powerpoint/2010/main" val="2243682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Widescreen</PresentationFormat>
  <Paragraphs>78</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Franklin Gothic Book</vt:lpstr>
      <vt:lpstr>Franklin Gothic Demi</vt:lpstr>
      <vt:lpstr>Wingdings 2</vt:lpstr>
      <vt:lpstr>DividendVTI</vt:lpstr>
      <vt:lpstr>  Presentation to the Uniformity Committee  d Proposed Revisions to the MTC Special Industry Regulation on Airlines  Reg. IV.18.(e)   R Model Receipts Sourcing Regulation Work Group Katie Frank—Work Group chair Brian Hamer—MTC staff  November 18, 2025 </vt:lpstr>
      <vt:lpstr>Description of Project</vt:lpstr>
      <vt:lpstr>reasons to update the Airlines regulation</vt:lpstr>
      <vt:lpstr>Sales Factor in the current airlines Regulation using a departures method to source transportation revenue</vt:lpstr>
      <vt:lpstr>The proposed revision retains the departures method for sourcing airline transportation revenue</vt:lpstr>
      <vt:lpstr>The proposed revision updates the definition of Transportation Revenue to expressly include receipts from:</vt:lpstr>
      <vt:lpstr>The proposed revision clarifies the denominator of the sales factor</vt:lpstr>
      <vt:lpstr>The proposed revision clarifies the Numerator of the  sales factor</vt:lpstr>
      <vt:lpstr>Additional Non-substantive language clean-up</vt:lpstr>
      <vt:lpstr>The proposed revision includes drafter’s notes to provide background and to identify issues that states may want to address</vt:lpstr>
      <vt:lpstr>The proposed revision includes various drafter’s notes to provide background and to identify issues that states may want to address</vt:lpstr>
      <vt:lpstr>The regulation’s Current Examples are clarified and new examples are added</vt:lpstr>
      <vt:lpstr>The Draft Revision defines “airline” and provides that certain other taxpayers are covered by the regulation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2025-07-18T19:56:30Z</dcterms:created>
  <dcterms:modified xsi:type="dcterms:W3CDTF">2025-11-14T10:30:49Z</dcterms:modified>
</cp:coreProperties>
</file>