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12" r:id="rId1"/>
    <p:sldMasterId id="2147483763" r:id="rId2"/>
  </p:sldMasterIdLst>
  <p:notesMasterIdLst>
    <p:notesMasterId r:id="rId43"/>
  </p:notesMasterIdLst>
  <p:sldIdLst>
    <p:sldId id="257" r:id="rId3"/>
    <p:sldId id="503" r:id="rId4"/>
    <p:sldId id="806" r:id="rId5"/>
    <p:sldId id="860" r:id="rId6"/>
    <p:sldId id="870" r:id="rId7"/>
    <p:sldId id="807" r:id="rId8"/>
    <p:sldId id="849" r:id="rId9"/>
    <p:sldId id="835" r:id="rId10"/>
    <p:sldId id="861" r:id="rId11"/>
    <p:sldId id="862" r:id="rId12"/>
    <p:sldId id="851" r:id="rId13"/>
    <p:sldId id="823" r:id="rId14"/>
    <p:sldId id="852" r:id="rId15"/>
    <p:sldId id="836" r:id="rId16"/>
    <p:sldId id="855" r:id="rId17"/>
    <p:sldId id="824" r:id="rId18"/>
    <p:sldId id="856" r:id="rId19"/>
    <p:sldId id="837" r:id="rId20"/>
    <p:sldId id="857" r:id="rId21"/>
    <p:sldId id="825" r:id="rId22"/>
    <p:sldId id="858" r:id="rId23"/>
    <p:sldId id="826" r:id="rId24"/>
    <p:sldId id="869" r:id="rId25"/>
    <p:sldId id="867" r:id="rId26"/>
    <p:sldId id="863" r:id="rId27"/>
    <p:sldId id="864" r:id="rId28"/>
    <p:sldId id="865" r:id="rId29"/>
    <p:sldId id="866" r:id="rId30"/>
    <p:sldId id="838" r:id="rId31"/>
    <p:sldId id="868" r:id="rId32"/>
    <p:sldId id="827" r:id="rId33"/>
    <p:sldId id="829" r:id="rId34"/>
    <p:sldId id="834" r:id="rId35"/>
    <p:sldId id="831" r:id="rId36"/>
    <p:sldId id="845" r:id="rId37"/>
    <p:sldId id="846" r:id="rId38"/>
    <p:sldId id="848" r:id="rId39"/>
    <p:sldId id="847" r:id="rId40"/>
    <p:sldId id="833" r:id="rId41"/>
    <p:sldId id="688" r:id="rId42"/>
  </p:sldIdLst>
  <p:sldSz cx="12192000" cy="6858000"/>
  <p:notesSz cx="6858000" cy="9144000"/>
  <p:custDataLst>
    <p:tags r:id="rId4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723234"/>
    <a:srgbClr val="AA8A02"/>
    <a:srgbClr val="8BAF7D"/>
    <a:srgbClr val="629753"/>
    <a:srgbClr val="338135"/>
    <a:srgbClr val="56A85A"/>
    <a:srgbClr val="1A1D2C"/>
    <a:srgbClr val="C2CDE0"/>
    <a:srgbClr val="3B50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02EFFA-72BD-CED6-B7C6-09C366585A05}" v="12" dt="2025-11-11T23:58:29.900"/>
    <p1510:client id="{311A5404-05EF-4FAE-B2EE-B161BC4212AF}" v="180" dt="2025-11-11T16:29:21.906"/>
    <p1510:client id="{E470985E-1407-42F1-ABC6-490F4F34F88F}" v="4" dt="2025-11-12T00:16:46.3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00" autoAdjust="0"/>
    <p:restoredTop sz="94049" autoAdjust="0"/>
  </p:normalViewPr>
  <p:slideViewPr>
    <p:cSldViewPr snapToGrid="0">
      <p:cViewPr varScale="1">
        <p:scale>
          <a:sx n="80" d="100"/>
          <a:sy n="80" d="100"/>
        </p:scale>
        <p:origin x="197" y="58"/>
      </p:cViewPr>
      <p:guideLst/>
    </p:cSldViewPr>
  </p:slideViewPr>
  <p:notesTextViewPr>
    <p:cViewPr>
      <p:scale>
        <a:sx n="1" d="1"/>
        <a:sy n="1" d="1"/>
      </p:scale>
      <p:origin x="0" y="0"/>
    </p:cViewPr>
  </p:notesTextViewPr>
  <p:notesViewPr>
    <p:cSldViewPr snapToGrid="0">
      <p:cViewPr varScale="1">
        <p:scale>
          <a:sx n="75" d="100"/>
          <a:sy n="75" d="100"/>
        </p:scale>
        <p:origin x="2866" y="5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B1ED16-17A5-4223-8AD9-D60B306EE30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ED1420C-D726-4443-8010-891A32EE4F5B}">
      <dgm:prSet custT="1"/>
      <dgm:spPr>
        <a:solidFill>
          <a:srgbClr val="3B505F"/>
        </a:solidFill>
      </dgm:spPr>
      <dgm:t>
        <a:bodyPr/>
        <a:lstStyle/>
        <a:p>
          <a:r>
            <a:rPr lang="en-US" sz="3200" b="1" dirty="0">
              <a:solidFill>
                <a:schemeClr val="bg1"/>
              </a:solidFill>
            </a:rPr>
            <a:t>Sourcing of partnership income under the pass-through tax system in complex partnership structures </a:t>
          </a:r>
          <a:r>
            <a:rPr lang="en-US" sz="3300" b="1" dirty="0">
              <a:solidFill>
                <a:schemeClr val="bg1"/>
              </a:solidFill>
            </a:rPr>
            <a:t>&amp; use of blending.</a:t>
          </a:r>
        </a:p>
      </dgm:t>
    </dgm:pt>
    <dgm:pt modelId="{16A4CCE1-ED12-4FCB-936A-72AF944A3FE4}" type="parTrans" cxnId="{3E09D4AD-7D74-4593-84F2-61309D97DA01}">
      <dgm:prSet/>
      <dgm:spPr/>
      <dgm:t>
        <a:bodyPr/>
        <a:lstStyle/>
        <a:p>
          <a:endParaRPr lang="en-US"/>
        </a:p>
      </dgm:t>
    </dgm:pt>
    <dgm:pt modelId="{8C352123-91A7-4EB0-87B6-09A799D82976}" type="sibTrans" cxnId="{3E09D4AD-7D74-4593-84F2-61309D97DA01}">
      <dgm:prSet/>
      <dgm:spPr/>
      <dgm:t>
        <a:bodyPr/>
        <a:lstStyle/>
        <a:p>
          <a:endParaRPr lang="en-US"/>
        </a:p>
      </dgm:t>
    </dgm:pt>
    <dgm:pt modelId="{B4D02FEE-FA97-4670-8C6A-4D451EF8A31A}">
      <dgm:prSet custT="1"/>
      <dgm:spPr>
        <a:solidFill>
          <a:srgbClr val="3B505F"/>
        </a:solidFill>
      </dgm:spPr>
      <dgm:t>
        <a:bodyPr/>
        <a:lstStyle/>
        <a:p>
          <a:r>
            <a:rPr lang="en-US" sz="3200" b="1" dirty="0">
              <a:solidFill>
                <a:schemeClr val="bg1"/>
              </a:solidFill>
            </a:rPr>
            <a:t>Work group intends to begin drafting model rules based on the white paper’s recommendations. </a:t>
          </a:r>
        </a:p>
      </dgm:t>
    </dgm:pt>
    <dgm:pt modelId="{BB83FCFC-98A7-4BA5-9A13-99CB6D76E448}" type="parTrans" cxnId="{06AB9F5D-523F-41D1-94C8-10988AF6BCBD}">
      <dgm:prSet/>
      <dgm:spPr/>
      <dgm:t>
        <a:bodyPr/>
        <a:lstStyle/>
        <a:p>
          <a:endParaRPr lang="en-US"/>
        </a:p>
      </dgm:t>
    </dgm:pt>
    <dgm:pt modelId="{48B3E5B2-5BDE-4FCB-9D7E-67F7DD6538A1}" type="sibTrans" cxnId="{06AB9F5D-523F-41D1-94C8-10988AF6BCBD}">
      <dgm:prSet/>
      <dgm:spPr/>
      <dgm:t>
        <a:bodyPr/>
        <a:lstStyle/>
        <a:p>
          <a:endParaRPr lang="en-US"/>
        </a:p>
      </dgm:t>
    </dgm:pt>
    <dgm:pt modelId="{EB45DD50-087B-4C14-8A71-8B309ED2ECED}">
      <dgm:prSet custT="1"/>
      <dgm:spPr>
        <a:solidFill>
          <a:srgbClr val="3B505F"/>
        </a:solidFill>
      </dgm:spPr>
      <dgm:t>
        <a:bodyPr/>
        <a:lstStyle/>
        <a:p>
          <a:r>
            <a:rPr lang="en-US" sz="3200" b="1" dirty="0">
              <a:solidFill>
                <a:schemeClr val="bg1"/>
              </a:solidFill>
            </a:rPr>
            <a:t>Anticipation of “aligning” these rules with the special rules for investment partnerships.</a:t>
          </a:r>
          <a:endParaRPr lang="en-US" sz="3200" dirty="0">
            <a:solidFill>
              <a:schemeClr val="bg1"/>
            </a:solidFill>
          </a:endParaRPr>
        </a:p>
      </dgm:t>
    </dgm:pt>
    <dgm:pt modelId="{8CD42A2B-B5B0-4CC5-88B5-CA51D7BF57C8}" type="parTrans" cxnId="{6E689BCD-B949-47F9-86AB-A19330A06350}">
      <dgm:prSet/>
      <dgm:spPr/>
      <dgm:t>
        <a:bodyPr/>
        <a:lstStyle/>
        <a:p>
          <a:endParaRPr lang="en-US"/>
        </a:p>
      </dgm:t>
    </dgm:pt>
    <dgm:pt modelId="{C4A45919-3BCA-434F-A1C9-DF3E11C52D52}" type="sibTrans" cxnId="{6E689BCD-B949-47F9-86AB-A19330A06350}">
      <dgm:prSet/>
      <dgm:spPr/>
      <dgm:t>
        <a:bodyPr/>
        <a:lstStyle/>
        <a:p>
          <a:endParaRPr lang="en-US"/>
        </a:p>
      </dgm:t>
    </dgm:pt>
    <dgm:pt modelId="{59203838-0112-4482-A013-3C32F4A36838}" type="pres">
      <dgm:prSet presAssocID="{DBB1ED16-17A5-4223-8AD9-D60B306EE301}" presName="linear" presStyleCnt="0">
        <dgm:presLayoutVars>
          <dgm:animLvl val="lvl"/>
          <dgm:resizeHandles val="exact"/>
        </dgm:presLayoutVars>
      </dgm:prSet>
      <dgm:spPr/>
    </dgm:pt>
    <dgm:pt modelId="{8D641952-8EB3-4C28-AF99-20D93E789BD0}" type="pres">
      <dgm:prSet presAssocID="{EED1420C-D726-4443-8010-891A32EE4F5B}" presName="parentText" presStyleLbl="node1" presStyleIdx="0" presStyleCnt="3" custScaleY="88748" custLinFactY="-11050" custLinFactNeighborY="-100000">
        <dgm:presLayoutVars>
          <dgm:chMax val="0"/>
          <dgm:bulletEnabled val="1"/>
        </dgm:presLayoutVars>
      </dgm:prSet>
      <dgm:spPr/>
    </dgm:pt>
    <dgm:pt modelId="{5CF90A63-FD0D-4A61-AE5B-03F20083941F}" type="pres">
      <dgm:prSet presAssocID="{8C352123-91A7-4EB0-87B6-09A799D82976}" presName="spacer" presStyleCnt="0"/>
      <dgm:spPr/>
    </dgm:pt>
    <dgm:pt modelId="{4C0F01B0-1F8B-4376-A14B-064DB9357C7A}" type="pres">
      <dgm:prSet presAssocID="{B4D02FEE-FA97-4670-8C6A-4D451EF8A31A}" presName="parentText" presStyleLbl="node1" presStyleIdx="1" presStyleCnt="3" custScaleY="94843" custLinFactNeighborY="-52139">
        <dgm:presLayoutVars>
          <dgm:chMax val="0"/>
          <dgm:bulletEnabled val="1"/>
        </dgm:presLayoutVars>
      </dgm:prSet>
      <dgm:spPr/>
    </dgm:pt>
    <dgm:pt modelId="{65300B14-8553-4793-91C1-5D32CFDAD202}" type="pres">
      <dgm:prSet presAssocID="{48B3E5B2-5BDE-4FCB-9D7E-67F7DD6538A1}" presName="spacer" presStyleCnt="0"/>
      <dgm:spPr/>
    </dgm:pt>
    <dgm:pt modelId="{CC5B6892-81C4-47FB-ADEF-E8E21A21F99B}" type="pres">
      <dgm:prSet presAssocID="{EB45DD50-087B-4C14-8A71-8B309ED2ECED}" presName="parentText" presStyleLbl="node1" presStyleIdx="2" presStyleCnt="3" custLinFactNeighborY="77514">
        <dgm:presLayoutVars>
          <dgm:chMax val="0"/>
          <dgm:bulletEnabled val="1"/>
        </dgm:presLayoutVars>
      </dgm:prSet>
      <dgm:spPr/>
    </dgm:pt>
  </dgm:ptLst>
  <dgm:cxnLst>
    <dgm:cxn modelId="{06AB9F5D-523F-41D1-94C8-10988AF6BCBD}" srcId="{DBB1ED16-17A5-4223-8AD9-D60B306EE301}" destId="{B4D02FEE-FA97-4670-8C6A-4D451EF8A31A}" srcOrd="1" destOrd="0" parTransId="{BB83FCFC-98A7-4BA5-9A13-99CB6D76E448}" sibTransId="{48B3E5B2-5BDE-4FCB-9D7E-67F7DD6538A1}"/>
    <dgm:cxn modelId="{D691EC87-B51D-4D87-BC1E-180B632F9462}" type="presOf" srcId="{DBB1ED16-17A5-4223-8AD9-D60B306EE301}" destId="{59203838-0112-4482-A013-3C32F4A36838}" srcOrd="0" destOrd="0" presId="urn:microsoft.com/office/officeart/2005/8/layout/vList2"/>
    <dgm:cxn modelId="{3E09D4AD-7D74-4593-84F2-61309D97DA01}" srcId="{DBB1ED16-17A5-4223-8AD9-D60B306EE301}" destId="{EED1420C-D726-4443-8010-891A32EE4F5B}" srcOrd="0" destOrd="0" parTransId="{16A4CCE1-ED12-4FCB-936A-72AF944A3FE4}" sibTransId="{8C352123-91A7-4EB0-87B6-09A799D82976}"/>
    <dgm:cxn modelId="{041CC3B7-95B2-4EB6-B605-0B405CF094E6}" type="presOf" srcId="{B4D02FEE-FA97-4670-8C6A-4D451EF8A31A}" destId="{4C0F01B0-1F8B-4376-A14B-064DB9357C7A}" srcOrd="0" destOrd="0" presId="urn:microsoft.com/office/officeart/2005/8/layout/vList2"/>
    <dgm:cxn modelId="{E1928AB8-4C6B-4A19-B11B-E63D527BC6B9}" type="presOf" srcId="{EB45DD50-087B-4C14-8A71-8B309ED2ECED}" destId="{CC5B6892-81C4-47FB-ADEF-E8E21A21F99B}" srcOrd="0" destOrd="0" presId="urn:microsoft.com/office/officeart/2005/8/layout/vList2"/>
    <dgm:cxn modelId="{6E689BCD-B949-47F9-86AB-A19330A06350}" srcId="{DBB1ED16-17A5-4223-8AD9-D60B306EE301}" destId="{EB45DD50-087B-4C14-8A71-8B309ED2ECED}" srcOrd="2" destOrd="0" parTransId="{8CD42A2B-B5B0-4CC5-88B5-CA51D7BF57C8}" sibTransId="{C4A45919-3BCA-434F-A1C9-DF3E11C52D52}"/>
    <dgm:cxn modelId="{C1763FFB-94B8-426E-980E-D447D7815BC9}" type="presOf" srcId="{EED1420C-D726-4443-8010-891A32EE4F5B}" destId="{8D641952-8EB3-4C28-AF99-20D93E789BD0}" srcOrd="0" destOrd="0" presId="urn:microsoft.com/office/officeart/2005/8/layout/vList2"/>
    <dgm:cxn modelId="{93636465-0979-400C-BE57-FD48284253AC}" type="presParOf" srcId="{59203838-0112-4482-A013-3C32F4A36838}" destId="{8D641952-8EB3-4C28-AF99-20D93E789BD0}" srcOrd="0" destOrd="0" presId="urn:microsoft.com/office/officeart/2005/8/layout/vList2"/>
    <dgm:cxn modelId="{E0C70FFC-BA29-4A08-AB41-AEFB03821534}" type="presParOf" srcId="{59203838-0112-4482-A013-3C32F4A36838}" destId="{5CF90A63-FD0D-4A61-AE5B-03F20083941F}" srcOrd="1" destOrd="0" presId="urn:microsoft.com/office/officeart/2005/8/layout/vList2"/>
    <dgm:cxn modelId="{D378A4C2-523E-43D3-A70B-8411A3EAAC58}" type="presParOf" srcId="{59203838-0112-4482-A013-3C32F4A36838}" destId="{4C0F01B0-1F8B-4376-A14B-064DB9357C7A}" srcOrd="2" destOrd="0" presId="urn:microsoft.com/office/officeart/2005/8/layout/vList2"/>
    <dgm:cxn modelId="{6FF4B9C0-81D2-4E80-87C2-63604E0AB295}" type="presParOf" srcId="{59203838-0112-4482-A013-3C32F4A36838}" destId="{65300B14-8553-4793-91C1-5D32CFDAD202}" srcOrd="3" destOrd="0" presId="urn:microsoft.com/office/officeart/2005/8/layout/vList2"/>
    <dgm:cxn modelId="{84ED36F3-84AA-43A9-BE13-7359D941549C}" type="presParOf" srcId="{59203838-0112-4482-A013-3C32F4A36838}" destId="{CC5B6892-81C4-47FB-ADEF-E8E21A21F99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428A32-BF16-4B62-94B9-76FE03D4366A}" type="doc">
      <dgm:prSet loTypeId="urn:microsoft.com/office/officeart/2005/8/layout/StepDownProcess" loCatId="process" qsTypeId="urn:microsoft.com/office/officeart/2005/8/quickstyle/simple1" qsCatId="simple" csTypeId="urn:microsoft.com/office/officeart/2005/8/colors/accent5_2" csCatId="accent5" phldr="1"/>
      <dgm:spPr/>
      <dgm:t>
        <a:bodyPr/>
        <a:lstStyle/>
        <a:p>
          <a:endParaRPr lang="en-US"/>
        </a:p>
      </dgm:t>
    </dgm:pt>
    <dgm:pt modelId="{CE31FAD2-1BE4-47A9-AFAB-3A9B09F90E87}">
      <dgm:prSet phldrT="[Text]" phldr="0"/>
      <dgm:spPr>
        <a:solidFill>
          <a:srgbClr val="723234"/>
        </a:solidFill>
      </dgm:spPr>
      <dgm:t>
        <a:bodyPr/>
        <a:lstStyle/>
        <a:p>
          <a:r>
            <a:rPr lang="en-US" b="1" dirty="0"/>
            <a:t>INCOME ATTRIBUTES</a:t>
          </a:r>
        </a:p>
      </dgm:t>
    </dgm:pt>
    <dgm:pt modelId="{60114BD7-B41D-4B6A-AEB1-4967CD16A08D}" type="parTrans" cxnId="{7898724C-000E-4005-8FA2-A7493AEDB574}">
      <dgm:prSet/>
      <dgm:spPr/>
      <dgm:t>
        <a:bodyPr/>
        <a:lstStyle/>
        <a:p>
          <a:endParaRPr lang="en-US"/>
        </a:p>
      </dgm:t>
    </dgm:pt>
    <dgm:pt modelId="{84A5A8F5-B9C5-428C-BD12-FBB1E33E738E}" type="sibTrans" cxnId="{7898724C-000E-4005-8FA2-A7493AEDB574}">
      <dgm:prSet/>
      <dgm:spPr/>
      <dgm:t>
        <a:bodyPr/>
        <a:lstStyle/>
        <a:p>
          <a:endParaRPr lang="en-US"/>
        </a:p>
      </dgm:t>
    </dgm:pt>
    <dgm:pt modelId="{AB6632F2-0169-4837-AC56-5A5144A5253C}">
      <dgm:prSet phldrT="[Text]" phldr="0"/>
      <dgm:spPr/>
      <dgm:t>
        <a:bodyPr/>
        <a:lstStyle/>
        <a:p>
          <a:r>
            <a:rPr lang="en-US" b="1" dirty="0"/>
            <a:t>Determined at the partnership level</a:t>
          </a:r>
        </a:p>
      </dgm:t>
    </dgm:pt>
    <dgm:pt modelId="{F53DC7C6-5728-4C29-9AD5-2381ED7E4C71}" type="parTrans" cxnId="{9774B4C7-E979-4BC2-B696-A53330A842FC}">
      <dgm:prSet/>
      <dgm:spPr/>
      <dgm:t>
        <a:bodyPr/>
        <a:lstStyle/>
        <a:p>
          <a:endParaRPr lang="en-US"/>
        </a:p>
      </dgm:t>
    </dgm:pt>
    <dgm:pt modelId="{51DF7524-7BB0-4D72-AC78-F5B8B4BCF972}" type="sibTrans" cxnId="{9774B4C7-E979-4BC2-B696-A53330A842FC}">
      <dgm:prSet/>
      <dgm:spPr/>
      <dgm:t>
        <a:bodyPr/>
        <a:lstStyle/>
        <a:p>
          <a:endParaRPr lang="en-US"/>
        </a:p>
      </dgm:t>
    </dgm:pt>
    <dgm:pt modelId="{7CE76C5A-A8BC-4F50-B34B-F783D2508F18}">
      <dgm:prSet phldrT="[Text]" phldr="0"/>
      <dgm:spPr>
        <a:solidFill>
          <a:srgbClr val="723234"/>
        </a:solidFill>
      </dgm:spPr>
      <dgm:t>
        <a:bodyPr/>
        <a:lstStyle/>
        <a:p>
          <a:r>
            <a:rPr lang="en-US" b="1" dirty="0"/>
            <a:t>PARTNER ATTRIBUTES</a:t>
          </a:r>
        </a:p>
      </dgm:t>
    </dgm:pt>
    <dgm:pt modelId="{0324B192-E0EA-498D-A6D8-82DDF3EBD72E}" type="parTrans" cxnId="{BEAC767C-35F5-40D4-801C-9A7F6333201E}">
      <dgm:prSet/>
      <dgm:spPr/>
      <dgm:t>
        <a:bodyPr/>
        <a:lstStyle/>
        <a:p>
          <a:endParaRPr lang="en-US"/>
        </a:p>
      </dgm:t>
    </dgm:pt>
    <dgm:pt modelId="{33CBC5E8-BB2A-4D7D-998A-31D25F69CE3D}" type="sibTrans" cxnId="{BEAC767C-35F5-40D4-801C-9A7F6333201E}">
      <dgm:prSet/>
      <dgm:spPr/>
      <dgm:t>
        <a:bodyPr/>
        <a:lstStyle/>
        <a:p>
          <a:endParaRPr lang="en-US"/>
        </a:p>
      </dgm:t>
    </dgm:pt>
    <dgm:pt modelId="{FC0B7D0B-03CF-428B-A091-D865B4D0673F}">
      <dgm:prSet phldrT="[Text]" phldr="0"/>
      <dgm:spPr/>
      <dgm:t>
        <a:bodyPr/>
        <a:lstStyle/>
        <a:p>
          <a:r>
            <a:rPr lang="en-US" dirty="0"/>
            <a:t>Determined at the partner level</a:t>
          </a:r>
        </a:p>
      </dgm:t>
    </dgm:pt>
    <dgm:pt modelId="{BA9F638F-551E-463C-B42A-0320AFA2113C}" type="parTrans" cxnId="{FC05FF97-89F0-4EAA-BF91-D06F636FEF4F}">
      <dgm:prSet/>
      <dgm:spPr/>
      <dgm:t>
        <a:bodyPr/>
        <a:lstStyle/>
        <a:p>
          <a:endParaRPr lang="en-US"/>
        </a:p>
      </dgm:t>
    </dgm:pt>
    <dgm:pt modelId="{B35CE643-7768-4541-9C95-CA1AA54E6DB0}" type="sibTrans" cxnId="{FC05FF97-89F0-4EAA-BF91-D06F636FEF4F}">
      <dgm:prSet/>
      <dgm:spPr/>
      <dgm:t>
        <a:bodyPr/>
        <a:lstStyle/>
        <a:p>
          <a:endParaRPr lang="en-US"/>
        </a:p>
      </dgm:t>
    </dgm:pt>
    <dgm:pt modelId="{B69A563D-E359-473C-ABD1-2F47B1291D33}">
      <dgm:prSet phldrT="[Text]" phldr="0"/>
      <dgm:spPr>
        <a:solidFill>
          <a:srgbClr val="723234"/>
        </a:solidFill>
      </dgm:spPr>
      <dgm:t>
        <a:bodyPr/>
        <a:lstStyle/>
        <a:p>
          <a:r>
            <a:rPr lang="en-US" b="1" dirty="0"/>
            <a:t>TAX RESULT</a:t>
          </a:r>
        </a:p>
      </dgm:t>
    </dgm:pt>
    <dgm:pt modelId="{50432FC5-21C5-4D7F-8C3E-67CF3351675F}" type="parTrans" cxnId="{E1EBE8D6-90BE-4C1B-90F7-8A9C6287B987}">
      <dgm:prSet/>
      <dgm:spPr/>
      <dgm:t>
        <a:bodyPr/>
        <a:lstStyle/>
        <a:p>
          <a:endParaRPr lang="en-US"/>
        </a:p>
      </dgm:t>
    </dgm:pt>
    <dgm:pt modelId="{CFB6000A-ADBD-4311-B354-16972E619E5D}" type="sibTrans" cxnId="{E1EBE8D6-90BE-4C1B-90F7-8A9C6287B987}">
      <dgm:prSet/>
      <dgm:spPr/>
      <dgm:t>
        <a:bodyPr/>
        <a:lstStyle/>
        <a:p>
          <a:endParaRPr lang="en-US"/>
        </a:p>
      </dgm:t>
    </dgm:pt>
    <dgm:pt modelId="{EB427EB9-703D-4FCA-A613-22CD3945A2B0}">
      <dgm:prSet phldrT="[Text]" phldr="0"/>
      <dgm:spPr/>
      <dgm:t>
        <a:bodyPr/>
        <a:lstStyle/>
        <a:p>
          <a:r>
            <a:rPr lang="en-US" b="1" dirty="0"/>
            <a:t>Determined under the substantive tax rules</a:t>
          </a:r>
        </a:p>
      </dgm:t>
    </dgm:pt>
    <dgm:pt modelId="{8C0DA602-F2A5-47A2-964F-5B4983D86142}" type="parTrans" cxnId="{9FDEA785-4D60-466C-BCFF-CA82FB47D7B5}">
      <dgm:prSet/>
      <dgm:spPr/>
      <dgm:t>
        <a:bodyPr/>
        <a:lstStyle/>
        <a:p>
          <a:endParaRPr lang="en-US"/>
        </a:p>
      </dgm:t>
    </dgm:pt>
    <dgm:pt modelId="{68033EDC-6109-4DFC-8AB1-D64C9C46AAD9}" type="sibTrans" cxnId="{9FDEA785-4D60-466C-BCFF-CA82FB47D7B5}">
      <dgm:prSet/>
      <dgm:spPr/>
      <dgm:t>
        <a:bodyPr/>
        <a:lstStyle/>
        <a:p>
          <a:endParaRPr lang="en-US"/>
        </a:p>
      </dgm:t>
    </dgm:pt>
    <dgm:pt modelId="{82487B16-3388-45B5-A625-9803EC19A9B7}" type="pres">
      <dgm:prSet presAssocID="{8F428A32-BF16-4B62-94B9-76FE03D4366A}" presName="rootnode" presStyleCnt="0">
        <dgm:presLayoutVars>
          <dgm:chMax/>
          <dgm:chPref/>
          <dgm:dir/>
          <dgm:animLvl val="lvl"/>
        </dgm:presLayoutVars>
      </dgm:prSet>
      <dgm:spPr/>
    </dgm:pt>
    <dgm:pt modelId="{68DCF183-25A4-48B0-AB60-8D51F055E998}" type="pres">
      <dgm:prSet presAssocID="{CE31FAD2-1BE4-47A9-AFAB-3A9B09F90E87}" presName="composite" presStyleCnt="0"/>
      <dgm:spPr/>
    </dgm:pt>
    <dgm:pt modelId="{D2601806-6048-4512-A08D-04ECA1CAAD96}" type="pres">
      <dgm:prSet presAssocID="{CE31FAD2-1BE4-47A9-AFAB-3A9B09F90E87}" presName="bentUpArrow1" presStyleLbl="alignImgPlace1" presStyleIdx="0" presStyleCnt="2" custLinFactNeighborX="-26911" custLinFactNeighborY="806"/>
      <dgm:spPr/>
    </dgm:pt>
    <dgm:pt modelId="{ED48DBED-D123-489E-97FB-357ABCF8EADB}" type="pres">
      <dgm:prSet presAssocID="{CE31FAD2-1BE4-47A9-AFAB-3A9B09F90E87}" presName="ParentText" presStyleLbl="node1" presStyleIdx="0" presStyleCnt="3" custScaleX="167587">
        <dgm:presLayoutVars>
          <dgm:chMax val="1"/>
          <dgm:chPref val="1"/>
          <dgm:bulletEnabled val="1"/>
        </dgm:presLayoutVars>
      </dgm:prSet>
      <dgm:spPr/>
    </dgm:pt>
    <dgm:pt modelId="{C60ADBD3-3D71-4E17-89CB-85F867E7DCC6}" type="pres">
      <dgm:prSet presAssocID="{CE31FAD2-1BE4-47A9-AFAB-3A9B09F90E87}" presName="ChildText" presStyleLbl="revTx" presStyleIdx="0" presStyleCnt="3" custScaleX="320501" custLinFactX="68561" custLinFactNeighborX="100000" custLinFactNeighborY="-2540">
        <dgm:presLayoutVars>
          <dgm:chMax val="0"/>
          <dgm:chPref val="0"/>
          <dgm:bulletEnabled val="1"/>
        </dgm:presLayoutVars>
      </dgm:prSet>
      <dgm:spPr/>
    </dgm:pt>
    <dgm:pt modelId="{E58BD54C-41A7-4B93-B0B0-E4413935A997}" type="pres">
      <dgm:prSet presAssocID="{84A5A8F5-B9C5-428C-BD12-FBB1E33E738E}" presName="sibTrans" presStyleCnt="0"/>
      <dgm:spPr/>
    </dgm:pt>
    <dgm:pt modelId="{DF955DCA-2F82-4577-B807-6FE7C7574146}" type="pres">
      <dgm:prSet presAssocID="{7CE76C5A-A8BC-4F50-B34B-F783D2508F18}" presName="composite" presStyleCnt="0"/>
      <dgm:spPr/>
    </dgm:pt>
    <dgm:pt modelId="{2A0A67FB-8FC1-441A-8A65-31F6E466268A}" type="pres">
      <dgm:prSet presAssocID="{7CE76C5A-A8BC-4F50-B34B-F783D2508F18}" presName="bentUpArrow1" presStyleLbl="alignImgPlace1" presStyleIdx="1" presStyleCnt="2" custLinFactNeighborX="-94897" custLinFactNeighborY="-4031"/>
      <dgm:spPr/>
    </dgm:pt>
    <dgm:pt modelId="{DCE20F6B-BAA8-422C-8DFE-D60EFA73BBB4}" type="pres">
      <dgm:prSet presAssocID="{7CE76C5A-A8BC-4F50-B34B-F783D2508F18}" presName="ParentText" presStyleLbl="node1" presStyleIdx="1" presStyleCnt="3" custScaleX="182709" custLinFactNeighborX="-40710" custLinFactNeighborY="-3498">
        <dgm:presLayoutVars>
          <dgm:chMax val="1"/>
          <dgm:chPref val="1"/>
          <dgm:bulletEnabled val="1"/>
        </dgm:presLayoutVars>
      </dgm:prSet>
      <dgm:spPr/>
    </dgm:pt>
    <dgm:pt modelId="{38342B43-9A56-4E40-8108-FE066B459E03}" type="pres">
      <dgm:prSet presAssocID="{7CE76C5A-A8BC-4F50-B34B-F783D2508F18}" presName="ChildText" presStyleLbl="revTx" presStyleIdx="1" presStyleCnt="3" custScaleX="244418" custLinFactNeighborX="77704" custLinFactNeighborY="-4266">
        <dgm:presLayoutVars>
          <dgm:chMax val="0"/>
          <dgm:chPref val="0"/>
          <dgm:bulletEnabled val="1"/>
        </dgm:presLayoutVars>
      </dgm:prSet>
      <dgm:spPr/>
    </dgm:pt>
    <dgm:pt modelId="{0E508283-9327-4791-A246-2C53545B93CF}" type="pres">
      <dgm:prSet presAssocID="{33CBC5E8-BB2A-4D7D-998A-31D25F69CE3D}" presName="sibTrans" presStyleCnt="0"/>
      <dgm:spPr/>
    </dgm:pt>
    <dgm:pt modelId="{107EE838-36C3-48B8-9E7A-D14FAAC19A7F}" type="pres">
      <dgm:prSet presAssocID="{B69A563D-E359-473C-ABD1-2F47B1291D33}" presName="composite" presStyleCnt="0"/>
      <dgm:spPr/>
    </dgm:pt>
    <dgm:pt modelId="{BD751DDA-7A30-43B2-ABF7-A4CADD070D51}" type="pres">
      <dgm:prSet presAssocID="{B69A563D-E359-473C-ABD1-2F47B1291D33}" presName="ParentText" presStyleLbl="node1" presStyleIdx="2" presStyleCnt="3" custScaleX="175342" custLinFactNeighborX="-80940" custLinFactNeighborY="-1368">
        <dgm:presLayoutVars>
          <dgm:chMax val="1"/>
          <dgm:chPref val="1"/>
          <dgm:bulletEnabled val="1"/>
        </dgm:presLayoutVars>
      </dgm:prSet>
      <dgm:spPr/>
    </dgm:pt>
    <dgm:pt modelId="{774613A8-C5B3-473E-8229-6D4845B1E1FE}" type="pres">
      <dgm:prSet presAssocID="{B69A563D-E359-473C-ABD1-2F47B1291D33}" presName="FinalChildText" presStyleLbl="revTx" presStyleIdx="2" presStyleCnt="3" custScaleX="241059" custScaleY="139210" custLinFactNeighborX="5092" custLinFactNeighborY="3911">
        <dgm:presLayoutVars>
          <dgm:chMax val="0"/>
          <dgm:chPref val="0"/>
          <dgm:bulletEnabled val="1"/>
        </dgm:presLayoutVars>
      </dgm:prSet>
      <dgm:spPr/>
    </dgm:pt>
  </dgm:ptLst>
  <dgm:cxnLst>
    <dgm:cxn modelId="{4771DA5F-52F9-477E-BF9F-956D626FBF6F}" type="presOf" srcId="{EB427EB9-703D-4FCA-A613-22CD3945A2B0}" destId="{774613A8-C5B3-473E-8229-6D4845B1E1FE}" srcOrd="0" destOrd="0" presId="urn:microsoft.com/office/officeart/2005/8/layout/StepDownProcess"/>
    <dgm:cxn modelId="{7898724C-000E-4005-8FA2-A7493AEDB574}" srcId="{8F428A32-BF16-4B62-94B9-76FE03D4366A}" destId="{CE31FAD2-1BE4-47A9-AFAB-3A9B09F90E87}" srcOrd="0" destOrd="0" parTransId="{60114BD7-B41D-4B6A-AEB1-4967CD16A08D}" sibTransId="{84A5A8F5-B9C5-428C-BD12-FBB1E33E738E}"/>
    <dgm:cxn modelId="{BEAC767C-35F5-40D4-801C-9A7F6333201E}" srcId="{8F428A32-BF16-4B62-94B9-76FE03D4366A}" destId="{7CE76C5A-A8BC-4F50-B34B-F783D2508F18}" srcOrd="1" destOrd="0" parTransId="{0324B192-E0EA-498D-A6D8-82DDF3EBD72E}" sibTransId="{33CBC5E8-BB2A-4D7D-998A-31D25F69CE3D}"/>
    <dgm:cxn modelId="{4279817F-782F-44E3-8E19-3E396D70C547}" type="presOf" srcId="{B69A563D-E359-473C-ABD1-2F47B1291D33}" destId="{BD751DDA-7A30-43B2-ABF7-A4CADD070D51}" srcOrd="0" destOrd="0" presId="urn:microsoft.com/office/officeart/2005/8/layout/StepDownProcess"/>
    <dgm:cxn modelId="{9FDEA785-4D60-466C-BCFF-CA82FB47D7B5}" srcId="{B69A563D-E359-473C-ABD1-2F47B1291D33}" destId="{EB427EB9-703D-4FCA-A613-22CD3945A2B0}" srcOrd="0" destOrd="0" parTransId="{8C0DA602-F2A5-47A2-964F-5B4983D86142}" sibTransId="{68033EDC-6109-4DFC-8AB1-D64C9C46AAD9}"/>
    <dgm:cxn modelId="{2440D589-10D2-4556-9285-374F2405265A}" type="presOf" srcId="{8F428A32-BF16-4B62-94B9-76FE03D4366A}" destId="{82487B16-3388-45B5-A625-9803EC19A9B7}" srcOrd="0" destOrd="0" presId="urn:microsoft.com/office/officeart/2005/8/layout/StepDownProcess"/>
    <dgm:cxn modelId="{C7E7938F-EF8F-4DEE-A12D-CD5FDFC49C3B}" type="presOf" srcId="{FC0B7D0B-03CF-428B-A091-D865B4D0673F}" destId="{38342B43-9A56-4E40-8108-FE066B459E03}" srcOrd="0" destOrd="0" presId="urn:microsoft.com/office/officeart/2005/8/layout/StepDownProcess"/>
    <dgm:cxn modelId="{FC05FF97-89F0-4EAA-BF91-D06F636FEF4F}" srcId="{7CE76C5A-A8BC-4F50-B34B-F783D2508F18}" destId="{FC0B7D0B-03CF-428B-A091-D865B4D0673F}" srcOrd="0" destOrd="0" parTransId="{BA9F638F-551E-463C-B42A-0320AFA2113C}" sibTransId="{B35CE643-7768-4541-9C95-CA1AA54E6DB0}"/>
    <dgm:cxn modelId="{7307419D-6196-4EC3-B2EE-4F9CD192872E}" type="presOf" srcId="{7CE76C5A-A8BC-4F50-B34B-F783D2508F18}" destId="{DCE20F6B-BAA8-422C-8DFE-D60EFA73BBB4}" srcOrd="0" destOrd="0" presId="urn:microsoft.com/office/officeart/2005/8/layout/StepDownProcess"/>
    <dgm:cxn modelId="{71CA54A4-D127-4651-8FD8-5A62A8447F7B}" type="presOf" srcId="{AB6632F2-0169-4837-AC56-5A5144A5253C}" destId="{C60ADBD3-3D71-4E17-89CB-85F867E7DCC6}" srcOrd="0" destOrd="0" presId="urn:microsoft.com/office/officeart/2005/8/layout/StepDownProcess"/>
    <dgm:cxn modelId="{9774B4C7-E979-4BC2-B696-A53330A842FC}" srcId="{CE31FAD2-1BE4-47A9-AFAB-3A9B09F90E87}" destId="{AB6632F2-0169-4837-AC56-5A5144A5253C}" srcOrd="0" destOrd="0" parTransId="{F53DC7C6-5728-4C29-9AD5-2381ED7E4C71}" sibTransId="{51DF7524-7BB0-4D72-AC78-F5B8B4BCF972}"/>
    <dgm:cxn modelId="{E1EBE8D6-90BE-4C1B-90F7-8A9C6287B987}" srcId="{8F428A32-BF16-4B62-94B9-76FE03D4366A}" destId="{B69A563D-E359-473C-ABD1-2F47B1291D33}" srcOrd="2" destOrd="0" parTransId="{50432FC5-21C5-4D7F-8C3E-67CF3351675F}" sibTransId="{CFB6000A-ADBD-4311-B354-16972E619E5D}"/>
    <dgm:cxn modelId="{6FAD35FC-1797-4617-BEE3-9EAC5197BA31}" type="presOf" srcId="{CE31FAD2-1BE4-47A9-AFAB-3A9B09F90E87}" destId="{ED48DBED-D123-489E-97FB-357ABCF8EADB}" srcOrd="0" destOrd="0" presId="urn:microsoft.com/office/officeart/2005/8/layout/StepDownProcess"/>
    <dgm:cxn modelId="{07A72F50-044F-4709-82A1-FEE8FCB01789}" type="presParOf" srcId="{82487B16-3388-45B5-A625-9803EC19A9B7}" destId="{68DCF183-25A4-48B0-AB60-8D51F055E998}" srcOrd="0" destOrd="0" presId="urn:microsoft.com/office/officeart/2005/8/layout/StepDownProcess"/>
    <dgm:cxn modelId="{3C67A167-D542-4405-A828-31A49903BB58}" type="presParOf" srcId="{68DCF183-25A4-48B0-AB60-8D51F055E998}" destId="{D2601806-6048-4512-A08D-04ECA1CAAD96}" srcOrd="0" destOrd="0" presId="urn:microsoft.com/office/officeart/2005/8/layout/StepDownProcess"/>
    <dgm:cxn modelId="{41C56AD7-6EF4-4776-8444-F10B93FB626B}" type="presParOf" srcId="{68DCF183-25A4-48B0-AB60-8D51F055E998}" destId="{ED48DBED-D123-489E-97FB-357ABCF8EADB}" srcOrd="1" destOrd="0" presId="urn:microsoft.com/office/officeart/2005/8/layout/StepDownProcess"/>
    <dgm:cxn modelId="{C1EDD093-DDB7-4C46-883E-FAA8CAEB593C}" type="presParOf" srcId="{68DCF183-25A4-48B0-AB60-8D51F055E998}" destId="{C60ADBD3-3D71-4E17-89CB-85F867E7DCC6}" srcOrd="2" destOrd="0" presId="urn:microsoft.com/office/officeart/2005/8/layout/StepDownProcess"/>
    <dgm:cxn modelId="{1ADA2E2D-84DA-48C1-8BBD-9E39063BEB4C}" type="presParOf" srcId="{82487B16-3388-45B5-A625-9803EC19A9B7}" destId="{E58BD54C-41A7-4B93-B0B0-E4413935A997}" srcOrd="1" destOrd="0" presId="urn:microsoft.com/office/officeart/2005/8/layout/StepDownProcess"/>
    <dgm:cxn modelId="{7E1060D7-E16E-4468-9941-7C2F77BE6156}" type="presParOf" srcId="{82487B16-3388-45B5-A625-9803EC19A9B7}" destId="{DF955DCA-2F82-4577-B807-6FE7C7574146}" srcOrd="2" destOrd="0" presId="urn:microsoft.com/office/officeart/2005/8/layout/StepDownProcess"/>
    <dgm:cxn modelId="{1E7464CE-9D9D-4625-B1DC-855AE63C2235}" type="presParOf" srcId="{DF955DCA-2F82-4577-B807-6FE7C7574146}" destId="{2A0A67FB-8FC1-441A-8A65-31F6E466268A}" srcOrd="0" destOrd="0" presId="urn:microsoft.com/office/officeart/2005/8/layout/StepDownProcess"/>
    <dgm:cxn modelId="{3DA7B883-EE03-403E-8815-438586B5272C}" type="presParOf" srcId="{DF955DCA-2F82-4577-B807-6FE7C7574146}" destId="{DCE20F6B-BAA8-422C-8DFE-D60EFA73BBB4}" srcOrd="1" destOrd="0" presId="urn:microsoft.com/office/officeart/2005/8/layout/StepDownProcess"/>
    <dgm:cxn modelId="{26477818-0FC7-472A-8C00-3B75DB5AD9D6}" type="presParOf" srcId="{DF955DCA-2F82-4577-B807-6FE7C7574146}" destId="{38342B43-9A56-4E40-8108-FE066B459E03}" srcOrd="2" destOrd="0" presId="urn:microsoft.com/office/officeart/2005/8/layout/StepDownProcess"/>
    <dgm:cxn modelId="{2A80C75B-B598-4DF7-A7A2-265B7CF6D4C3}" type="presParOf" srcId="{82487B16-3388-45B5-A625-9803EC19A9B7}" destId="{0E508283-9327-4791-A246-2C53545B93CF}" srcOrd="3" destOrd="0" presId="urn:microsoft.com/office/officeart/2005/8/layout/StepDownProcess"/>
    <dgm:cxn modelId="{250D37C0-3C92-4534-B77C-F4B2E5DC213F}" type="presParOf" srcId="{82487B16-3388-45B5-A625-9803EC19A9B7}" destId="{107EE838-36C3-48B8-9E7A-D14FAAC19A7F}" srcOrd="4" destOrd="0" presId="urn:microsoft.com/office/officeart/2005/8/layout/StepDownProcess"/>
    <dgm:cxn modelId="{5F496F1B-084C-4FAC-88C5-4D195E3DDD70}" type="presParOf" srcId="{107EE838-36C3-48B8-9E7A-D14FAAC19A7F}" destId="{BD751DDA-7A30-43B2-ABF7-A4CADD070D51}" srcOrd="0" destOrd="0" presId="urn:microsoft.com/office/officeart/2005/8/layout/StepDownProcess"/>
    <dgm:cxn modelId="{C501D07D-ECEF-401D-9CAC-7B4A9FFF17D0}" type="presParOf" srcId="{107EE838-36C3-48B8-9E7A-D14FAAC19A7F}" destId="{774613A8-C5B3-473E-8229-6D4845B1E1F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042577-B8AF-499E-8A71-CD1601FF34AB}"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05DDA066-B857-4885-8145-DF7FDE486CD2}">
      <dgm:prSet/>
      <dgm:spPr/>
      <dgm:t>
        <a:bodyPr/>
        <a:lstStyle/>
        <a:p>
          <a:r>
            <a:rPr lang="en-US" b="1"/>
            <a:t>Models can serve as a “proof of concept.”</a:t>
          </a:r>
          <a:endParaRPr lang="en-US"/>
        </a:p>
      </dgm:t>
    </dgm:pt>
    <dgm:pt modelId="{ABE901F7-5117-4AB7-9CC3-3EF95EEC1985}" type="parTrans" cxnId="{3F4D7119-2B22-40A1-8CA3-3A465BC34FAC}">
      <dgm:prSet/>
      <dgm:spPr/>
      <dgm:t>
        <a:bodyPr/>
        <a:lstStyle/>
        <a:p>
          <a:endParaRPr lang="en-US"/>
        </a:p>
      </dgm:t>
    </dgm:pt>
    <dgm:pt modelId="{C7D069E0-C0BD-43CC-AB8B-A504E3E464C1}" type="sibTrans" cxnId="{3F4D7119-2B22-40A1-8CA3-3A465BC34FAC}">
      <dgm:prSet/>
      <dgm:spPr/>
      <dgm:t>
        <a:bodyPr/>
        <a:lstStyle/>
        <a:p>
          <a:endParaRPr lang="en-US"/>
        </a:p>
      </dgm:t>
    </dgm:pt>
    <dgm:pt modelId="{45A1164C-690B-41B0-9BF6-0F3167D35F95}">
      <dgm:prSet/>
      <dgm:spPr/>
      <dgm:t>
        <a:bodyPr/>
        <a:lstStyle/>
        <a:p>
          <a:r>
            <a:rPr lang="en-US" b="1"/>
            <a:t>They can also highlight areas where a lack of uniformity can lead to multiple taxation, nowhere taxation, or undue complexity.</a:t>
          </a:r>
          <a:endParaRPr lang="en-US"/>
        </a:p>
      </dgm:t>
    </dgm:pt>
    <dgm:pt modelId="{ECF1D870-E768-40C5-9E78-F62319B3E302}" type="parTrans" cxnId="{EB05A461-B709-47DE-8943-AA130EED6223}">
      <dgm:prSet/>
      <dgm:spPr/>
      <dgm:t>
        <a:bodyPr/>
        <a:lstStyle/>
        <a:p>
          <a:endParaRPr lang="en-US"/>
        </a:p>
      </dgm:t>
    </dgm:pt>
    <dgm:pt modelId="{186F932B-13DC-4EEB-B8A9-886F3586914B}" type="sibTrans" cxnId="{EB05A461-B709-47DE-8943-AA130EED6223}">
      <dgm:prSet/>
      <dgm:spPr/>
      <dgm:t>
        <a:bodyPr/>
        <a:lstStyle/>
        <a:p>
          <a:endParaRPr lang="en-US"/>
        </a:p>
      </dgm:t>
    </dgm:pt>
    <dgm:pt modelId="{7BF561D1-9B2D-4BA4-9F0A-FCB899D50D33}" type="pres">
      <dgm:prSet presAssocID="{C5042577-B8AF-499E-8A71-CD1601FF34AB}" presName="hierChild1" presStyleCnt="0">
        <dgm:presLayoutVars>
          <dgm:chPref val="1"/>
          <dgm:dir/>
          <dgm:animOne val="branch"/>
          <dgm:animLvl val="lvl"/>
          <dgm:resizeHandles/>
        </dgm:presLayoutVars>
      </dgm:prSet>
      <dgm:spPr/>
    </dgm:pt>
    <dgm:pt modelId="{E6AF5514-F3F4-4DFF-8904-AD3055A46D0D}" type="pres">
      <dgm:prSet presAssocID="{05DDA066-B857-4885-8145-DF7FDE486CD2}" presName="hierRoot1" presStyleCnt="0"/>
      <dgm:spPr/>
    </dgm:pt>
    <dgm:pt modelId="{C05EC3D8-D44A-4A01-92E4-ED375AA4D8BC}" type="pres">
      <dgm:prSet presAssocID="{05DDA066-B857-4885-8145-DF7FDE486CD2}" presName="composite" presStyleCnt="0"/>
      <dgm:spPr/>
    </dgm:pt>
    <dgm:pt modelId="{82B7E4FC-BCC8-4875-B731-2F5AD08DB5EE}" type="pres">
      <dgm:prSet presAssocID="{05DDA066-B857-4885-8145-DF7FDE486CD2}" presName="background" presStyleLbl="node0" presStyleIdx="0" presStyleCnt="2"/>
      <dgm:spPr/>
    </dgm:pt>
    <dgm:pt modelId="{DAD09F99-E613-47BB-AF82-36D77C7243CB}" type="pres">
      <dgm:prSet presAssocID="{05DDA066-B857-4885-8145-DF7FDE486CD2}" presName="text" presStyleLbl="fgAcc0" presStyleIdx="0" presStyleCnt="2">
        <dgm:presLayoutVars>
          <dgm:chPref val="3"/>
        </dgm:presLayoutVars>
      </dgm:prSet>
      <dgm:spPr/>
    </dgm:pt>
    <dgm:pt modelId="{2B4EAF5B-3A52-4FEA-A38D-5D2B7DD9D6E0}" type="pres">
      <dgm:prSet presAssocID="{05DDA066-B857-4885-8145-DF7FDE486CD2}" presName="hierChild2" presStyleCnt="0"/>
      <dgm:spPr/>
    </dgm:pt>
    <dgm:pt modelId="{15A34D68-5B90-4336-8BF4-B885FC82D9BB}" type="pres">
      <dgm:prSet presAssocID="{45A1164C-690B-41B0-9BF6-0F3167D35F95}" presName="hierRoot1" presStyleCnt="0"/>
      <dgm:spPr/>
    </dgm:pt>
    <dgm:pt modelId="{831C2630-F422-4C20-8BE6-14AD3C885354}" type="pres">
      <dgm:prSet presAssocID="{45A1164C-690B-41B0-9BF6-0F3167D35F95}" presName="composite" presStyleCnt="0"/>
      <dgm:spPr/>
    </dgm:pt>
    <dgm:pt modelId="{14624307-0351-493F-AC0C-C0462D6B83F5}" type="pres">
      <dgm:prSet presAssocID="{45A1164C-690B-41B0-9BF6-0F3167D35F95}" presName="background" presStyleLbl="node0" presStyleIdx="1" presStyleCnt="2"/>
      <dgm:spPr/>
    </dgm:pt>
    <dgm:pt modelId="{66B0C194-D045-4E7E-AA54-FA49FF12C34F}" type="pres">
      <dgm:prSet presAssocID="{45A1164C-690B-41B0-9BF6-0F3167D35F95}" presName="text" presStyleLbl="fgAcc0" presStyleIdx="1" presStyleCnt="2">
        <dgm:presLayoutVars>
          <dgm:chPref val="3"/>
        </dgm:presLayoutVars>
      </dgm:prSet>
      <dgm:spPr/>
    </dgm:pt>
    <dgm:pt modelId="{CAB5E0EE-68E1-47BE-BA60-E73179C8C68D}" type="pres">
      <dgm:prSet presAssocID="{45A1164C-690B-41B0-9BF6-0F3167D35F95}" presName="hierChild2" presStyleCnt="0"/>
      <dgm:spPr/>
    </dgm:pt>
  </dgm:ptLst>
  <dgm:cxnLst>
    <dgm:cxn modelId="{3F4D7119-2B22-40A1-8CA3-3A465BC34FAC}" srcId="{C5042577-B8AF-499E-8A71-CD1601FF34AB}" destId="{05DDA066-B857-4885-8145-DF7FDE486CD2}" srcOrd="0" destOrd="0" parTransId="{ABE901F7-5117-4AB7-9CC3-3EF95EEC1985}" sibTransId="{C7D069E0-C0BD-43CC-AB8B-A504E3E464C1}"/>
    <dgm:cxn modelId="{EB05A461-B709-47DE-8943-AA130EED6223}" srcId="{C5042577-B8AF-499E-8A71-CD1601FF34AB}" destId="{45A1164C-690B-41B0-9BF6-0F3167D35F95}" srcOrd="1" destOrd="0" parTransId="{ECF1D870-E768-40C5-9E78-F62319B3E302}" sibTransId="{186F932B-13DC-4EEB-B8A9-886F3586914B}"/>
    <dgm:cxn modelId="{EEF4B1C2-756B-4A29-A439-F7734D3D8FD1}" type="presOf" srcId="{45A1164C-690B-41B0-9BF6-0F3167D35F95}" destId="{66B0C194-D045-4E7E-AA54-FA49FF12C34F}" srcOrd="0" destOrd="0" presId="urn:microsoft.com/office/officeart/2005/8/layout/hierarchy1"/>
    <dgm:cxn modelId="{05C9C9D2-D603-4531-9480-20143CECF0E4}" type="presOf" srcId="{05DDA066-B857-4885-8145-DF7FDE486CD2}" destId="{DAD09F99-E613-47BB-AF82-36D77C7243CB}" srcOrd="0" destOrd="0" presId="urn:microsoft.com/office/officeart/2005/8/layout/hierarchy1"/>
    <dgm:cxn modelId="{4E132EEC-D245-490D-A902-EFFE17679028}" type="presOf" srcId="{C5042577-B8AF-499E-8A71-CD1601FF34AB}" destId="{7BF561D1-9B2D-4BA4-9F0A-FCB899D50D33}" srcOrd="0" destOrd="0" presId="urn:microsoft.com/office/officeart/2005/8/layout/hierarchy1"/>
    <dgm:cxn modelId="{EEBF3BF9-E875-47D3-A8FF-BAC391C1C01D}" type="presParOf" srcId="{7BF561D1-9B2D-4BA4-9F0A-FCB899D50D33}" destId="{E6AF5514-F3F4-4DFF-8904-AD3055A46D0D}" srcOrd="0" destOrd="0" presId="urn:microsoft.com/office/officeart/2005/8/layout/hierarchy1"/>
    <dgm:cxn modelId="{BB2A8A1F-130A-44EF-9A16-3C0E1F0CB970}" type="presParOf" srcId="{E6AF5514-F3F4-4DFF-8904-AD3055A46D0D}" destId="{C05EC3D8-D44A-4A01-92E4-ED375AA4D8BC}" srcOrd="0" destOrd="0" presId="urn:microsoft.com/office/officeart/2005/8/layout/hierarchy1"/>
    <dgm:cxn modelId="{B9931336-4C08-420A-B4C2-18D9D6B3C090}" type="presParOf" srcId="{C05EC3D8-D44A-4A01-92E4-ED375AA4D8BC}" destId="{82B7E4FC-BCC8-4875-B731-2F5AD08DB5EE}" srcOrd="0" destOrd="0" presId="urn:microsoft.com/office/officeart/2005/8/layout/hierarchy1"/>
    <dgm:cxn modelId="{0C53378F-5FC2-43CD-AFDA-73090D8E7B52}" type="presParOf" srcId="{C05EC3D8-D44A-4A01-92E4-ED375AA4D8BC}" destId="{DAD09F99-E613-47BB-AF82-36D77C7243CB}" srcOrd="1" destOrd="0" presId="urn:microsoft.com/office/officeart/2005/8/layout/hierarchy1"/>
    <dgm:cxn modelId="{BD7810D0-1E37-4721-B51B-DBCDB94AA218}" type="presParOf" srcId="{E6AF5514-F3F4-4DFF-8904-AD3055A46D0D}" destId="{2B4EAF5B-3A52-4FEA-A38D-5D2B7DD9D6E0}" srcOrd="1" destOrd="0" presId="urn:microsoft.com/office/officeart/2005/8/layout/hierarchy1"/>
    <dgm:cxn modelId="{568104E5-290E-4AE7-9249-B18FFCCEB415}" type="presParOf" srcId="{7BF561D1-9B2D-4BA4-9F0A-FCB899D50D33}" destId="{15A34D68-5B90-4336-8BF4-B885FC82D9BB}" srcOrd="1" destOrd="0" presId="urn:microsoft.com/office/officeart/2005/8/layout/hierarchy1"/>
    <dgm:cxn modelId="{BCB51B1B-C5A3-4346-9072-AA913ACF94C1}" type="presParOf" srcId="{15A34D68-5B90-4336-8BF4-B885FC82D9BB}" destId="{831C2630-F422-4C20-8BE6-14AD3C885354}" srcOrd="0" destOrd="0" presId="urn:microsoft.com/office/officeart/2005/8/layout/hierarchy1"/>
    <dgm:cxn modelId="{4C82052E-5308-4067-8165-F1D933D669B3}" type="presParOf" srcId="{831C2630-F422-4C20-8BE6-14AD3C885354}" destId="{14624307-0351-493F-AC0C-C0462D6B83F5}" srcOrd="0" destOrd="0" presId="urn:microsoft.com/office/officeart/2005/8/layout/hierarchy1"/>
    <dgm:cxn modelId="{DB691314-1664-4A19-BBE0-A153F99BCAC4}" type="presParOf" srcId="{831C2630-F422-4C20-8BE6-14AD3C885354}" destId="{66B0C194-D045-4E7E-AA54-FA49FF12C34F}" srcOrd="1" destOrd="0" presId="urn:microsoft.com/office/officeart/2005/8/layout/hierarchy1"/>
    <dgm:cxn modelId="{4506F95D-4D26-4554-8310-CD61917F64D7}" type="presParOf" srcId="{15A34D68-5B90-4336-8BF4-B885FC82D9BB}" destId="{CAB5E0EE-68E1-47BE-BA60-E73179C8C6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641952-8EB3-4C28-AF99-20D93E789BD0}">
      <dsp:nvSpPr>
        <dsp:cNvPr id="0" name=""/>
        <dsp:cNvSpPr/>
      </dsp:nvSpPr>
      <dsp:spPr>
        <a:xfrm>
          <a:off x="0" y="287059"/>
          <a:ext cx="11029615" cy="1096499"/>
        </a:xfrm>
        <a:prstGeom prst="roundRect">
          <a:avLst/>
        </a:prstGeom>
        <a:solidFill>
          <a:srgbClr val="3B505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solidFill>
                <a:schemeClr val="bg1"/>
              </a:solidFill>
            </a:rPr>
            <a:t>Sourcing of partnership income under the pass-through tax system in complex partnership structures </a:t>
          </a:r>
          <a:r>
            <a:rPr lang="en-US" sz="3300" b="1" kern="1200" dirty="0">
              <a:solidFill>
                <a:schemeClr val="bg1"/>
              </a:solidFill>
            </a:rPr>
            <a:t>&amp; use of blending.</a:t>
          </a:r>
        </a:p>
      </dsp:txBody>
      <dsp:txXfrm>
        <a:off x="53527" y="340586"/>
        <a:ext cx="10922561" cy="989445"/>
      </dsp:txXfrm>
    </dsp:sp>
    <dsp:sp modelId="{4C0F01B0-1F8B-4376-A14B-064DB9357C7A}">
      <dsp:nvSpPr>
        <dsp:cNvPr id="0" name=""/>
        <dsp:cNvSpPr/>
      </dsp:nvSpPr>
      <dsp:spPr>
        <a:xfrm>
          <a:off x="0" y="1792620"/>
          <a:ext cx="11029615" cy="1171804"/>
        </a:xfrm>
        <a:prstGeom prst="roundRect">
          <a:avLst/>
        </a:prstGeom>
        <a:solidFill>
          <a:srgbClr val="3B505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solidFill>
                <a:schemeClr val="bg1"/>
              </a:solidFill>
            </a:rPr>
            <a:t>Work group intends to begin drafting model rules based on the white paper’s recommendations. </a:t>
          </a:r>
        </a:p>
      </dsp:txBody>
      <dsp:txXfrm>
        <a:off x="57203" y="1849823"/>
        <a:ext cx="10915209" cy="1057398"/>
      </dsp:txXfrm>
    </dsp:sp>
    <dsp:sp modelId="{CC5B6892-81C4-47FB-ADEF-E8E21A21F99B}">
      <dsp:nvSpPr>
        <dsp:cNvPr id="0" name=""/>
        <dsp:cNvSpPr/>
      </dsp:nvSpPr>
      <dsp:spPr>
        <a:xfrm>
          <a:off x="0" y="3387721"/>
          <a:ext cx="11029615" cy="1235520"/>
        </a:xfrm>
        <a:prstGeom prst="roundRect">
          <a:avLst/>
        </a:prstGeom>
        <a:solidFill>
          <a:srgbClr val="3B505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solidFill>
                <a:schemeClr val="bg1"/>
              </a:solidFill>
            </a:rPr>
            <a:t>Anticipation of “aligning” these rules with the special rules for investment partnerships.</a:t>
          </a:r>
          <a:endParaRPr lang="en-US" sz="3200" kern="1200" dirty="0">
            <a:solidFill>
              <a:schemeClr val="bg1"/>
            </a:solidFill>
          </a:endParaRPr>
        </a:p>
      </dsp:txBody>
      <dsp:txXfrm>
        <a:off x="60313" y="3448034"/>
        <a:ext cx="10908989" cy="11148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601806-6048-4512-A08D-04ECA1CAAD96}">
      <dsp:nvSpPr>
        <dsp:cNvPr id="0" name=""/>
        <dsp:cNvSpPr/>
      </dsp:nvSpPr>
      <dsp:spPr>
        <a:xfrm rot="5400000">
          <a:off x="1166277" y="1295728"/>
          <a:ext cx="1138267" cy="1295877"/>
        </a:xfrm>
        <a:prstGeom prst="bentUpArrow">
          <a:avLst>
            <a:gd name="adj1" fmla="val 32840"/>
            <a:gd name="adj2" fmla="val 25000"/>
            <a:gd name="adj3" fmla="val 35780"/>
          </a:avLst>
        </a:prstGeom>
        <a:solidFill>
          <a:schemeClr val="accent5">
            <a:tint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D48DBED-D123-489E-97FB-357ABCF8EADB}">
      <dsp:nvSpPr>
        <dsp:cNvPr id="0" name=""/>
        <dsp:cNvSpPr/>
      </dsp:nvSpPr>
      <dsp:spPr>
        <a:xfrm>
          <a:off x="565898" y="24761"/>
          <a:ext cx="3211255" cy="1341258"/>
        </a:xfrm>
        <a:prstGeom prst="roundRect">
          <a:avLst>
            <a:gd name="adj" fmla="val 16670"/>
          </a:avLst>
        </a:prstGeom>
        <a:solidFill>
          <a:srgbClr val="723234"/>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INCOME ATTRIBUTES</a:t>
          </a:r>
        </a:p>
      </dsp:txBody>
      <dsp:txXfrm>
        <a:off x="631385" y="90248"/>
        <a:ext cx="3080281" cy="1210284"/>
      </dsp:txXfrm>
    </dsp:sp>
    <dsp:sp modelId="{C60ADBD3-3D71-4E17-89CB-85F867E7DCC6}">
      <dsp:nvSpPr>
        <dsp:cNvPr id="0" name=""/>
        <dsp:cNvSpPr/>
      </dsp:nvSpPr>
      <dsp:spPr>
        <a:xfrm>
          <a:off x="3942250" y="125145"/>
          <a:ext cx="4466633" cy="10840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r>
            <a:rPr lang="en-US" sz="2800" b="1" kern="1200" dirty="0"/>
            <a:t>Determined at the partnership level</a:t>
          </a:r>
        </a:p>
      </dsp:txBody>
      <dsp:txXfrm>
        <a:off x="3942250" y="125145"/>
        <a:ext cx="4466633" cy="1084064"/>
      </dsp:txXfrm>
    </dsp:sp>
    <dsp:sp modelId="{2A0A67FB-8FC1-441A-8A65-31F6E466268A}">
      <dsp:nvSpPr>
        <dsp:cNvPr id="0" name=""/>
        <dsp:cNvSpPr/>
      </dsp:nvSpPr>
      <dsp:spPr>
        <a:xfrm rot="5400000">
          <a:off x="3067193" y="2747345"/>
          <a:ext cx="1138267" cy="1295877"/>
        </a:xfrm>
        <a:prstGeom prst="bentUpArrow">
          <a:avLst>
            <a:gd name="adj1" fmla="val 32840"/>
            <a:gd name="adj2" fmla="val 25000"/>
            <a:gd name="adj3" fmla="val 35780"/>
          </a:avLst>
        </a:prstGeom>
        <a:solidFill>
          <a:schemeClr val="accent5">
            <a:tint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CE20F6B-BAA8-422C-8DFE-D60EFA73BBB4}">
      <dsp:nvSpPr>
        <dsp:cNvPr id="0" name=""/>
        <dsp:cNvSpPr/>
      </dsp:nvSpPr>
      <dsp:spPr>
        <a:xfrm>
          <a:off x="2422872" y="1484519"/>
          <a:ext cx="3501018" cy="1341258"/>
        </a:xfrm>
        <a:prstGeom prst="roundRect">
          <a:avLst>
            <a:gd name="adj" fmla="val 16670"/>
          </a:avLst>
        </a:prstGeom>
        <a:solidFill>
          <a:srgbClr val="723234"/>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PARTNER ATTRIBUTES</a:t>
          </a:r>
        </a:p>
      </dsp:txBody>
      <dsp:txXfrm>
        <a:off x="2488359" y="1550006"/>
        <a:ext cx="3370044" cy="1210284"/>
      </dsp:txXfrm>
    </dsp:sp>
    <dsp:sp modelId="{38342B43-9A56-4E40-8108-FE066B459E03}">
      <dsp:nvSpPr>
        <dsp:cNvPr id="0" name=""/>
        <dsp:cNvSpPr/>
      </dsp:nvSpPr>
      <dsp:spPr>
        <a:xfrm>
          <a:off x="5988122" y="1613110"/>
          <a:ext cx="3406309" cy="10840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Determined at the partner level</a:t>
          </a:r>
        </a:p>
      </dsp:txBody>
      <dsp:txXfrm>
        <a:off x="5988122" y="1613110"/>
        <a:ext cx="3406309" cy="1084064"/>
      </dsp:txXfrm>
    </dsp:sp>
    <dsp:sp modelId="{BD751DDA-7A30-43B2-ABF7-A4CADD070D51}">
      <dsp:nvSpPr>
        <dsp:cNvPr id="0" name=""/>
        <dsp:cNvSpPr/>
      </dsp:nvSpPr>
      <dsp:spPr>
        <a:xfrm>
          <a:off x="4289045" y="3104375"/>
          <a:ext cx="3359854" cy="1341258"/>
        </a:xfrm>
        <a:prstGeom prst="roundRect">
          <a:avLst>
            <a:gd name="adj" fmla="val 16670"/>
          </a:avLst>
        </a:prstGeom>
        <a:solidFill>
          <a:srgbClr val="723234"/>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TAX RESULT</a:t>
          </a:r>
        </a:p>
      </dsp:txBody>
      <dsp:txXfrm>
        <a:off x="4354532" y="3169862"/>
        <a:ext cx="3228880" cy="1210284"/>
      </dsp:txXfrm>
    </dsp:sp>
    <dsp:sp modelId="{774613A8-C5B3-473E-8229-6D4845B1E1FE}">
      <dsp:nvSpPr>
        <dsp:cNvPr id="0" name=""/>
        <dsp:cNvSpPr/>
      </dsp:nvSpPr>
      <dsp:spPr>
        <a:xfrm>
          <a:off x="7566044" y="3062874"/>
          <a:ext cx="3359496" cy="150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r>
            <a:rPr lang="en-US" sz="2800" b="1" kern="1200" dirty="0"/>
            <a:t>Determined under the substantive tax rules</a:t>
          </a:r>
        </a:p>
      </dsp:txBody>
      <dsp:txXfrm>
        <a:off x="7566044" y="3062874"/>
        <a:ext cx="3359496" cy="15091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7E4FC-BCC8-4875-B731-2F5AD08DB5EE}">
      <dsp:nvSpPr>
        <dsp:cNvPr id="0" name=""/>
        <dsp:cNvSpPr/>
      </dsp:nvSpPr>
      <dsp:spPr>
        <a:xfrm>
          <a:off x="1346" y="157219"/>
          <a:ext cx="4725967" cy="3000989"/>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D09F99-E613-47BB-AF82-36D77C7243CB}">
      <dsp:nvSpPr>
        <dsp:cNvPr id="0" name=""/>
        <dsp:cNvSpPr/>
      </dsp:nvSpPr>
      <dsp:spPr>
        <a:xfrm>
          <a:off x="526453" y="656071"/>
          <a:ext cx="4725967" cy="3000989"/>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b="1" kern="1200"/>
            <a:t>Models can serve as a “proof of concept.”</a:t>
          </a:r>
          <a:endParaRPr lang="en-US" sz="3300" kern="1200"/>
        </a:p>
      </dsp:txBody>
      <dsp:txXfrm>
        <a:off x="614349" y="743967"/>
        <a:ext cx="4550175" cy="2825197"/>
      </dsp:txXfrm>
    </dsp:sp>
    <dsp:sp modelId="{14624307-0351-493F-AC0C-C0462D6B83F5}">
      <dsp:nvSpPr>
        <dsp:cNvPr id="0" name=""/>
        <dsp:cNvSpPr/>
      </dsp:nvSpPr>
      <dsp:spPr>
        <a:xfrm>
          <a:off x="5777528" y="157219"/>
          <a:ext cx="4725967" cy="3000989"/>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B0C194-D045-4E7E-AA54-FA49FF12C34F}">
      <dsp:nvSpPr>
        <dsp:cNvPr id="0" name=""/>
        <dsp:cNvSpPr/>
      </dsp:nvSpPr>
      <dsp:spPr>
        <a:xfrm>
          <a:off x="6302636" y="656071"/>
          <a:ext cx="4725967" cy="3000989"/>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b="1" kern="1200"/>
            <a:t>They can also highlight areas where a lack of uniformity can lead to multiple taxation, nowhere taxation, or undue complexity.</a:t>
          </a:r>
          <a:endParaRPr lang="en-US" sz="3300" kern="1200"/>
        </a:p>
      </dsp:txBody>
      <dsp:txXfrm>
        <a:off x="6390532" y="743967"/>
        <a:ext cx="4550175" cy="282519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3415" y="187959"/>
            <a:ext cx="5181279" cy="2914469"/>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363415" y="3102428"/>
            <a:ext cx="6027225" cy="5604691"/>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70683775"/>
      </p:ext>
    </p:extLst>
  </p:cSld>
  <p:clrMap bg1="lt1" tx1="dk1" bg2="lt2" tx2="dk2" accent1="accent1" accent2="accent2" accent3="accent3" accent4="accent4" accent5="accent5" accent6="accent6" hlink="hlink" folHlink="folHlink"/>
  <p:notesStyle>
    <a:lvl1pPr marL="2857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1pPr>
    <a:lvl2pPr marL="7429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2pPr>
    <a:lvl3pPr marL="12001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3pPr>
    <a:lvl4pPr marL="16573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0" y="34925"/>
            <a:ext cx="5297488" cy="2979738"/>
          </a:xfrm>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B7494C42-5034-4A46-9B78-EE3919A245F5}" type="slidenum">
              <a:rPr lang="en-US" smtClean="0"/>
              <a:t>1</a:t>
            </a:fld>
            <a:endParaRPr lang="en-US" dirty="0"/>
          </a:p>
        </p:txBody>
      </p:sp>
    </p:spTree>
    <p:extLst>
      <p:ext uri="{BB962C8B-B14F-4D97-AF65-F5344CB8AC3E}">
        <p14:creationId xmlns:p14="http://schemas.microsoft.com/office/powerpoint/2010/main" val="473196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FB15D-0803-5DC9-D4B6-D37C424DD3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E4205F-F47F-CBD0-14E3-71F7FC9783FF}"/>
              </a:ext>
            </a:extLst>
          </p:cNvPr>
          <p:cNvSpPr>
            <a:spLocks noGrp="1" noRot="1" noChangeAspect="1"/>
          </p:cNvSpPr>
          <p:nvPr>
            <p:ph type="sldImg"/>
          </p:nvPr>
        </p:nvSpPr>
        <p:spPr>
          <a:xfrm>
            <a:off x="363538" y="187325"/>
            <a:ext cx="4483100" cy="2522538"/>
          </a:xfrm>
        </p:spPr>
      </p:sp>
      <p:sp>
        <p:nvSpPr>
          <p:cNvPr id="3" name="Notes Placeholder 2">
            <a:extLst>
              <a:ext uri="{FF2B5EF4-FFF2-40B4-BE49-F238E27FC236}">
                <a16:creationId xmlns:a16="http://schemas.microsoft.com/office/drawing/2014/main" id="{FE4F1763-D72E-E9F4-BD4D-FDA3CF8C370B}"/>
              </a:ext>
            </a:extLst>
          </p:cNvPr>
          <p:cNvSpPr>
            <a:spLocks noGrp="1"/>
          </p:cNvSpPr>
          <p:nvPr>
            <p:ph type="body" idx="1"/>
          </p:nvPr>
        </p:nvSpPr>
        <p:spPr/>
        <p:txBody>
          <a:bodyPr/>
          <a:lstStyle/>
          <a:p>
            <a:pPr marL="0" indent="0">
              <a:buNone/>
            </a:pPr>
            <a:endParaRPr lang="en-US" dirty="0"/>
          </a:p>
        </p:txBody>
      </p:sp>
    </p:spTree>
    <p:extLst>
      <p:ext uri="{BB962C8B-B14F-4D97-AF65-F5344CB8AC3E}">
        <p14:creationId xmlns:p14="http://schemas.microsoft.com/office/powerpoint/2010/main" val="4092268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BFA5C416-7602-4F6E-AF18-B06EB5E567FC}" type="datetime1">
              <a:rPr lang="en-US" smtClean="0"/>
              <a:t>11/12/2025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D95D4-B1DC-4BD3-96F7-872A240A5AA8}" type="datetime1">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41AC3A06-FFF2-4C8C-891C-D19B96FB8B5F}" type="datetime1">
              <a:rPr lang="en-US" smtClean="0"/>
              <a:t>11/12/2025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6215E3FE-2A52-4BFD-866F-7468E077B710}" type="datetime1">
              <a:rPr lang="en-US" smtClean="0"/>
              <a:t>11/12/2025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7631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F56EA5F0-CC34-482B-B7D7-9B41821823C8}" type="datetime1">
              <a:rPr lang="en-US" smtClean="0"/>
              <a:t>11/12/2025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51838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F35DAB7C-C874-4098-B6FA-7A7D41D46054}" type="datetime1">
              <a:rPr lang="en-US" smtClean="0"/>
              <a:t>11/12/2025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706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CED2E2-1542-4766-B14D-910888DE2F40}" type="datetime1">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06044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139CAA-DE3D-430A-BBEB-611F0ABD547B}" type="datetime1">
              <a:rPr lang="en-US" smtClean="0"/>
              <a:t>11/12/2025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32139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13BBB6-D452-44CA-BE48-69C7636B069C}" type="datetime1">
              <a:rPr lang="en-US" smtClean="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96841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9A268C-8FB5-4886-8264-FC595AF8391B}" type="datetime1">
              <a:rPr lang="en-US" smtClean="0"/>
              <a:t>11/12/2025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32059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C277F93F-B245-4FE5-8EF7-CE30EA2F06A3}" type="datetime1">
              <a:rPr lang="en-US" smtClean="0"/>
              <a:t>11/12/2025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640616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48957"/>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1699591"/>
            <a:ext cx="11029615" cy="4572000"/>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AF2B4F3-55FC-4AE9-8861-9776836DA11F}" type="datetime1">
              <a:rPr lang="en-US" smtClean="0"/>
              <a:t>11/12/2025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505B9-AE01-4BC3-856D-BB132BF34314}" type="datetime1">
              <a:rPr lang="en-US" smtClean="0"/>
              <a:t>11/12/2025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20558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ECF3C1-CD21-49DD-B007-0E3BB43F67F8}" type="datetime1">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10140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51A75AEC-37D3-4D1C-B3F1-20813135198E}" type="datetime1">
              <a:rPr lang="en-US" smtClean="0"/>
              <a:t>11/12/2025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0237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3948A61B-7849-4E35-A7F5-A30700641529}" type="datetime1">
              <a:rPr lang="en-US" smtClean="0"/>
              <a:t>11/12/2025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33662A-E4A9-46DC-A512-ACCF7860B028}" type="datetime1">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1B839D-9003-41F0-B39B-2D574F1A5C80}" type="datetime1">
              <a:rPr lang="en-US" smtClean="0"/>
              <a:t>11/12/2025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4EED65-072C-4FDB-A3BF-BBE9404B99E2}" type="datetime1">
              <a:rPr lang="en-US" smtClean="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710D1-D2A9-4D47-9FAB-787B9719296C}" type="datetime1">
              <a:rPr lang="en-US" smtClean="0"/>
              <a:t>11/12/2025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EEC9C26E-3850-482C-A422-5FDFA76FC468}" type="datetime1">
              <a:rPr lang="en-US" smtClean="0"/>
              <a:t>11/12/2025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8BD17-423D-446F-99F2-14E1D80419C3}" type="datetime1">
              <a:rPr lang="en-US" smtClean="0"/>
              <a:t>11/12/2025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06426"/>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1564477"/>
            <a:ext cx="11029616" cy="4747545"/>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E3A5D88-3F7B-4785-8E2A-6434E63AC270}" type="datetime1">
              <a:rPr lang="en-US" smtClean="0"/>
              <a:t>11/12/2025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68569"/>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1626620"/>
            <a:ext cx="11029616" cy="4361429"/>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064E5414-ECEC-412A-94F2-109BABC55DD1}" type="datetime1">
              <a:rPr lang="en-US" smtClean="0"/>
              <a:t>11/12/2025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79157745"/>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mtc.gov/uniformity/project-on-state-taxation-of-partnerships/"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918857" y="2080644"/>
            <a:ext cx="7759337" cy="1721187"/>
          </a:xfrm>
        </p:spPr>
        <p:txBody>
          <a:bodyPr>
            <a:normAutofit fontScale="90000"/>
          </a:bodyPr>
          <a:lstStyle/>
          <a:p>
            <a:br>
              <a:rPr lang="en-US" sz="4400" dirty="0"/>
            </a:br>
            <a:br>
              <a:rPr lang="en-US" sz="4400" dirty="0"/>
            </a:br>
            <a:br>
              <a:rPr lang="en-US" sz="4400" dirty="0"/>
            </a:br>
            <a:br>
              <a:rPr lang="en-US" sz="4400" dirty="0"/>
            </a:br>
            <a:br>
              <a:rPr lang="en-US" sz="4400" dirty="0"/>
            </a:br>
            <a:br>
              <a:rPr lang="en-US" sz="4400" dirty="0"/>
            </a:br>
            <a:r>
              <a:rPr lang="en-US" sz="4400" cap="none" dirty="0"/>
              <a:t>State Taxation of Partnerships – </a:t>
            </a:r>
            <a:br>
              <a:rPr lang="en-US" sz="4400" cap="none" dirty="0"/>
            </a:br>
            <a:r>
              <a:rPr lang="en-US" sz="4400" cap="none" dirty="0"/>
              <a:t>Status Report</a:t>
            </a:r>
            <a:endParaRPr lang="en-US" sz="44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3918857" y="3909268"/>
            <a:ext cx="6218877" cy="1054618"/>
          </a:xfrm>
        </p:spPr>
        <p:txBody>
          <a:bodyPr>
            <a:noAutofit/>
          </a:bodyPr>
          <a:lstStyle/>
          <a:p>
            <a:r>
              <a:rPr lang="en-US" sz="2400" dirty="0"/>
              <a:t>Report to the Uniformity Committee</a:t>
            </a:r>
            <a:br>
              <a:rPr lang="en-US" sz="2400" dirty="0"/>
            </a:br>
            <a:r>
              <a:rPr lang="en-US" sz="2400" dirty="0"/>
              <a:t>November 18, 2025</a:t>
            </a:r>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898039" y="2490291"/>
            <a:ext cx="2846647" cy="1541978"/>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fld id="{3A98EE3D-8CD1-4C3F-BD1C-C98C9596463C}" type="slidenum">
              <a:rPr lang="en-US" smtClean="0"/>
              <a:t>1</a:t>
            </a:fld>
            <a:endParaRPr lang="en-US" dirty="0"/>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8BD11-D888-665C-971F-B33DE51FA2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B0708-9E1D-64A2-2C84-FAA68A23B2AA}"/>
              </a:ext>
            </a:extLst>
          </p:cNvPr>
          <p:cNvSpPr>
            <a:spLocks noGrp="1"/>
          </p:cNvSpPr>
          <p:nvPr>
            <p:ph type="title"/>
          </p:nvPr>
        </p:nvSpPr>
        <p:spPr/>
        <p:txBody>
          <a:bodyPr/>
          <a:lstStyle/>
          <a:p>
            <a:r>
              <a:rPr lang="en-US" dirty="0"/>
              <a:t>How the passthrough system works</a:t>
            </a:r>
          </a:p>
        </p:txBody>
      </p:sp>
      <p:graphicFrame>
        <p:nvGraphicFramePr>
          <p:cNvPr id="5" name="Content Placeholder 4">
            <a:extLst>
              <a:ext uri="{FF2B5EF4-FFF2-40B4-BE49-F238E27FC236}">
                <a16:creationId xmlns:a16="http://schemas.microsoft.com/office/drawing/2014/main" id="{14057079-6DFF-0AD8-6381-14AD1A7FAF3C}"/>
              </a:ext>
            </a:extLst>
          </p:cNvPr>
          <p:cNvGraphicFramePr>
            <a:graphicFrameLocks noGrp="1"/>
          </p:cNvGraphicFramePr>
          <p:nvPr>
            <p:ph idx="1"/>
            <p:extLst>
              <p:ext uri="{D42A27DB-BD31-4B8C-83A1-F6EECF244321}">
                <p14:modId xmlns:p14="http://schemas.microsoft.com/office/powerpoint/2010/main" val="1136670620"/>
              </p:ext>
            </p:extLst>
          </p:nvPr>
        </p:nvGraphicFramePr>
        <p:xfrm>
          <a:off x="581024" y="1700213"/>
          <a:ext cx="11420475"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0934386B-FF65-93F0-64B7-93BF54D2CE06}"/>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4235945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705B9-173E-B6E8-D14C-7935D47D17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818953-5DF6-9EDC-4AEA-60D276076937}"/>
              </a:ext>
            </a:extLst>
          </p:cNvPr>
          <p:cNvSpPr>
            <a:spLocks noGrp="1"/>
          </p:cNvSpPr>
          <p:nvPr>
            <p:ph type="title"/>
          </p:nvPr>
        </p:nvSpPr>
        <p:spPr/>
        <p:txBody>
          <a:bodyPr/>
          <a:lstStyle/>
          <a:p>
            <a:r>
              <a:rPr lang="en-US" dirty="0"/>
              <a:t>Prime Examples:</a:t>
            </a:r>
          </a:p>
        </p:txBody>
      </p:sp>
      <p:sp>
        <p:nvSpPr>
          <p:cNvPr id="3" name="Content Placeholder 2">
            <a:extLst>
              <a:ext uri="{FF2B5EF4-FFF2-40B4-BE49-F238E27FC236}">
                <a16:creationId xmlns:a16="http://schemas.microsoft.com/office/drawing/2014/main" id="{FF656032-0CEF-9EFF-CFE9-A2BE3DA3AF6F}"/>
              </a:ext>
            </a:extLst>
          </p:cNvPr>
          <p:cNvSpPr>
            <a:spLocks noGrp="1"/>
          </p:cNvSpPr>
          <p:nvPr>
            <p:ph idx="1"/>
          </p:nvPr>
        </p:nvSpPr>
        <p:spPr/>
        <p:txBody>
          <a:bodyPr>
            <a:normAutofit lnSpcReduction="10000"/>
          </a:bodyPr>
          <a:lstStyle/>
          <a:p>
            <a:pPr>
              <a:spcBef>
                <a:spcPts val="2400"/>
              </a:spcBef>
            </a:pPr>
            <a:r>
              <a:rPr lang="en-US" sz="3000" b="1" dirty="0"/>
              <a:t>Beneficial tax treatment attributed to partners:</a:t>
            </a:r>
          </a:p>
          <a:p>
            <a:pPr lvl="1">
              <a:spcBef>
                <a:spcPts val="1200"/>
              </a:spcBef>
            </a:pPr>
            <a:r>
              <a:rPr lang="en-US" sz="2600" b="1" dirty="0"/>
              <a:t>A lower rate for capital gains would presumably apply to partners’ shares of the partnership’s capital gains.</a:t>
            </a:r>
          </a:p>
          <a:p>
            <a:pPr>
              <a:spcBef>
                <a:spcPts val="2400"/>
              </a:spcBef>
            </a:pPr>
            <a:r>
              <a:rPr lang="en-US" sz="3000" b="1" dirty="0"/>
              <a:t>Sourcing of non-apportionable items attributed to partners:</a:t>
            </a:r>
          </a:p>
          <a:p>
            <a:pPr lvl="1">
              <a:spcBef>
                <a:spcPts val="1200"/>
              </a:spcBef>
            </a:pPr>
            <a:r>
              <a:rPr lang="en-US" sz="2600" b="1" dirty="0"/>
              <a:t>Sourcing rules apply based on character of the item or type of income. </a:t>
            </a:r>
          </a:p>
          <a:p>
            <a:pPr lvl="1">
              <a:spcBef>
                <a:spcPts val="1200"/>
              </a:spcBef>
            </a:pPr>
            <a:r>
              <a:rPr lang="en-US" sz="2600" b="1" dirty="0"/>
              <a:t>For example, real property rents are sourced to property location.</a:t>
            </a:r>
          </a:p>
          <a:p>
            <a:pPr lvl="1">
              <a:spcBef>
                <a:spcPts val="1200"/>
              </a:spcBef>
            </a:pPr>
            <a:r>
              <a:rPr lang="en-US" sz="2600" b="1" dirty="0"/>
              <a:t>This is true regardless of whether the apportionable / non-apportionable decision is made at the partnership or partner level. (More in a minute.)</a:t>
            </a:r>
          </a:p>
        </p:txBody>
      </p:sp>
      <p:sp>
        <p:nvSpPr>
          <p:cNvPr id="4" name="Slide Number Placeholder 3">
            <a:extLst>
              <a:ext uri="{FF2B5EF4-FFF2-40B4-BE49-F238E27FC236}">
                <a16:creationId xmlns:a16="http://schemas.microsoft.com/office/drawing/2014/main" id="{6BF9F18E-A200-DB5E-52EB-F4502EF3AA3A}"/>
              </a:ext>
            </a:extLst>
          </p:cNvPr>
          <p:cNvSpPr>
            <a:spLocks noGrp="1"/>
          </p:cNvSpPr>
          <p:nvPr>
            <p:ph type="sldNum" sz="quarter" idx="12"/>
          </p:nvPr>
        </p:nvSpPr>
        <p:spPr/>
        <p:txBody>
          <a:bodyPr/>
          <a:lstStyle/>
          <a:p>
            <a:fld id="{3A98EE3D-8CD1-4C3F-BD1C-C98C9596463C}" type="slidenum">
              <a:rPr lang="en-US" smtClean="0"/>
              <a:t>11</a:t>
            </a:fld>
            <a:endParaRPr lang="en-US" dirty="0"/>
          </a:p>
        </p:txBody>
      </p:sp>
    </p:spTree>
    <p:extLst>
      <p:ext uri="{BB962C8B-B14F-4D97-AF65-F5344CB8AC3E}">
        <p14:creationId xmlns:p14="http://schemas.microsoft.com/office/powerpoint/2010/main" val="895965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BFEA03-6BE2-83BB-FAF5-0075B4EFB23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1595334-339C-D950-4E4D-81E9B7972553}"/>
              </a:ext>
            </a:extLst>
          </p:cNvPr>
          <p:cNvSpPr>
            <a:spLocks noGrp="1"/>
          </p:cNvSpPr>
          <p:nvPr>
            <p:ph type="title"/>
          </p:nvPr>
        </p:nvSpPr>
        <p:spPr>
          <a:xfrm>
            <a:off x="840680" y="1093818"/>
            <a:ext cx="2915027" cy="4709131"/>
          </a:xfrm>
        </p:spPr>
        <p:txBody>
          <a:bodyPr anchor="ctr">
            <a:normAutofit/>
          </a:bodyPr>
          <a:lstStyle/>
          <a:p>
            <a:pPr algn="ctr"/>
            <a:r>
              <a:rPr lang="en-US" sz="2200" dirty="0">
                <a:solidFill>
                  <a:srgbClr val="FFFEFF"/>
                </a:solidFill>
              </a:rPr>
              <a:t>Recommendations:</a:t>
            </a:r>
          </a:p>
        </p:txBody>
      </p:sp>
      <p:sp>
        <p:nvSpPr>
          <p:cNvPr id="3" name="Content Placeholder 2">
            <a:extLst>
              <a:ext uri="{FF2B5EF4-FFF2-40B4-BE49-F238E27FC236}">
                <a16:creationId xmlns:a16="http://schemas.microsoft.com/office/drawing/2014/main" id="{480D7E23-06CE-393B-B744-98D3245F0426}"/>
              </a:ext>
            </a:extLst>
          </p:cNvPr>
          <p:cNvSpPr>
            <a:spLocks noGrp="1"/>
          </p:cNvSpPr>
          <p:nvPr>
            <p:ph idx="1"/>
          </p:nvPr>
        </p:nvSpPr>
        <p:spPr>
          <a:xfrm>
            <a:off x="4534935" y="1037968"/>
            <a:ext cx="6725899" cy="4820832"/>
          </a:xfrm>
        </p:spPr>
        <p:txBody>
          <a:bodyPr>
            <a:normAutofit/>
          </a:bodyPr>
          <a:lstStyle/>
          <a:p>
            <a:pPr marL="0" lvl="0" indent="0">
              <a:spcAft>
                <a:spcPts val="1200"/>
              </a:spcAft>
              <a:buNone/>
            </a:pPr>
            <a:r>
              <a:rPr lang="en-US" sz="2800" b="1" dirty="0"/>
              <a:t>3. Adopt the following sourcing </a:t>
            </a:r>
            <a:r>
              <a:rPr lang="en-US" sz="2800" b="1" dirty="0">
                <a:highlight>
                  <a:srgbClr val="FFFF00"/>
                </a:highlight>
              </a:rPr>
              <a:t>framework</a:t>
            </a:r>
            <a:r>
              <a:rPr lang="en-US" sz="2800" b="1" dirty="0"/>
              <a:t> for sourcing partnership income. </a:t>
            </a:r>
            <a:br>
              <a:rPr lang="en-US" sz="2800" b="1" dirty="0"/>
            </a:br>
            <a:r>
              <a:rPr lang="en-US" sz="2000" b="1" dirty="0"/>
              <a:t>(See subsection II.A.) </a:t>
            </a:r>
            <a:endParaRPr lang="en-US" sz="2000" dirty="0"/>
          </a:p>
          <a:p>
            <a:pPr marL="666900" lvl="1" indent="-342900">
              <a:spcBef>
                <a:spcPts val="1800"/>
              </a:spcBef>
              <a:spcAft>
                <a:spcPts val="1800"/>
              </a:spcAft>
              <a:buClr>
                <a:schemeClr val="tx1"/>
              </a:buClr>
              <a:buFont typeface="+mj-lt"/>
              <a:buAutoNum type="alphaLcPeriod"/>
            </a:pPr>
            <a:r>
              <a:rPr lang="en-US" sz="2400" dirty="0"/>
              <a:t>The </a:t>
            </a:r>
            <a:r>
              <a:rPr lang="en-US" sz="2400" dirty="0">
                <a:highlight>
                  <a:srgbClr val="FFFF00"/>
                </a:highlight>
              </a:rPr>
              <a:t>partnership will determine</a:t>
            </a:r>
            <a:r>
              <a:rPr lang="en-US" sz="2400" dirty="0"/>
              <a:t> whether the items of income that it recognizes directly from its own activities are </a:t>
            </a:r>
            <a:r>
              <a:rPr lang="en-US" sz="2400" dirty="0">
                <a:highlight>
                  <a:srgbClr val="FFFF00"/>
                </a:highlight>
              </a:rPr>
              <a:t>apportionable income or non-apportionable income</a:t>
            </a:r>
            <a:r>
              <a:rPr lang="en-US" sz="2400" dirty="0"/>
              <a:t>, using information reasonably available. </a:t>
            </a:r>
          </a:p>
        </p:txBody>
      </p:sp>
      <p:sp>
        <p:nvSpPr>
          <p:cNvPr id="4" name="Slide Number Placeholder 3">
            <a:extLst>
              <a:ext uri="{FF2B5EF4-FFF2-40B4-BE49-F238E27FC236}">
                <a16:creationId xmlns:a16="http://schemas.microsoft.com/office/drawing/2014/main" id="{AFFC6672-475E-36EE-A07A-8E47B498E558}"/>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12</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132069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4EE66-B7A0-CC04-82E4-922A7D72B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E725B-B741-53C8-8F12-BFD04C940429}"/>
              </a:ext>
            </a:extLst>
          </p:cNvPr>
          <p:cNvSpPr>
            <a:spLocks noGrp="1"/>
          </p:cNvSpPr>
          <p:nvPr>
            <p:ph type="title"/>
          </p:nvPr>
        </p:nvSpPr>
        <p:spPr/>
        <p:txBody>
          <a:bodyPr/>
          <a:lstStyle/>
          <a:p>
            <a:r>
              <a:rPr lang="en-US" dirty="0"/>
              <a:t>Simple framework Example:</a:t>
            </a:r>
          </a:p>
        </p:txBody>
      </p:sp>
      <p:sp>
        <p:nvSpPr>
          <p:cNvPr id="3" name="Content Placeholder 2">
            <a:extLst>
              <a:ext uri="{FF2B5EF4-FFF2-40B4-BE49-F238E27FC236}">
                <a16:creationId xmlns:a16="http://schemas.microsoft.com/office/drawing/2014/main" id="{E5CA7F4A-A84E-8794-C048-778AE972130C}"/>
              </a:ext>
            </a:extLst>
          </p:cNvPr>
          <p:cNvSpPr>
            <a:spLocks noGrp="1"/>
          </p:cNvSpPr>
          <p:nvPr>
            <p:ph idx="1"/>
          </p:nvPr>
        </p:nvSpPr>
        <p:spPr/>
        <p:txBody>
          <a:bodyPr/>
          <a:lstStyle/>
          <a:p>
            <a:r>
              <a:rPr lang="en-US" sz="2800" dirty="0"/>
              <a:t>Assume Partnership X has two sources of income – </a:t>
            </a:r>
          </a:p>
          <a:p>
            <a:pPr lvl="1"/>
            <a:r>
              <a:rPr lang="en-US" sz="2500" dirty="0"/>
              <a:t>Retail business </a:t>
            </a:r>
          </a:p>
          <a:p>
            <a:pPr lvl="1"/>
            <a:r>
              <a:rPr lang="en-US" sz="2500" dirty="0"/>
              <a:t>Sale of real property unrelated to that business. </a:t>
            </a:r>
          </a:p>
          <a:p>
            <a:r>
              <a:rPr lang="en-US" sz="2800" dirty="0"/>
              <a:t>X would determine that – </a:t>
            </a:r>
          </a:p>
          <a:p>
            <a:pPr lvl="1"/>
            <a:r>
              <a:rPr lang="en-US" sz="2400" dirty="0"/>
              <a:t>The retail business income is apportionable, and</a:t>
            </a:r>
          </a:p>
          <a:p>
            <a:pPr lvl="1"/>
            <a:r>
              <a:rPr lang="en-US" sz="2400" dirty="0"/>
              <a:t>The gain from the sale of real property is non-apportionable. </a:t>
            </a:r>
          </a:p>
          <a:p>
            <a:pPr marL="0" indent="0">
              <a:buNone/>
            </a:pPr>
            <a:r>
              <a:rPr lang="en-US" sz="2800" dirty="0">
                <a:highlight>
                  <a:srgbClr val="FFFF00"/>
                </a:highlight>
              </a:rPr>
              <a:t>X does not need partner-attribute information for this determination.</a:t>
            </a:r>
            <a:r>
              <a:rPr lang="en-US" sz="1900" dirty="0">
                <a:highlight>
                  <a:srgbClr val="FFFF00"/>
                </a:highlight>
              </a:rPr>
              <a:t> </a:t>
            </a:r>
          </a:p>
        </p:txBody>
      </p:sp>
      <p:sp>
        <p:nvSpPr>
          <p:cNvPr id="4" name="Slide Number Placeholder 3">
            <a:extLst>
              <a:ext uri="{FF2B5EF4-FFF2-40B4-BE49-F238E27FC236}">
                <a16:creationId xmlns:a16="http://schemas.microsoft.com/office/drawing/2014/main" id="{7450F109-005E-0F46-C1C9-31A61FF60B15}"/>
              </a:ext>
            </a:extLst>
          </p:cNvPr>
          <p:cNvSpPr>
            <a:spLocks noGrp="1"/>
          </p:cNvSpPr>
          <p:nvPr>
            <p:ph type="sldNum" sz="quarter" idx="12"/>
          </p:nvPr>
        </p:nvSpPr>
        <p:spPr/>
        <p:txBody>
          <a:bodyPr/>
          <a:lstStyle/>
          <a:p>
            <a:fld id="{3A98EE3D-8CD1-4C3F-BD1C-C98C9596463C}" type="slidenum">
              <a:rPr lang="en-US" smtClean="0"/>
              <a:t>13</a:t>
            </a:fld>
            <a:endParaRPr lang="en-US" dirty="0"/>
          </a:p>
        </p:txBody>
      </p:sp>
    </p:spTree>
    <p:extLst>
      <p:ext uri="{BB962C8B-B14F-4D97-AF65-F5344CB8AC3E}">
        <p14:creationId xmlns:p14="http://schemas.microsoft.com/office/powerpoint/2010/main" val="126397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73020B5C-9EBC-AEFA-4548-198753EC0AF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69B467-CA85-A7C3-96D1-0256AE540A45}"/>
              </a:ext>
            </a:extLst>
          </p:cNvPr>
          <p:cNvSpPr>
            <a:spLocks noGrp="1"/>
          </p:cNvSpPr>
          <p:nvPr>
            <p:ph type="title"/>
          </p:nvPr>
        </p:nvSpPr>
        <p:spPr>
          <a:xfrm>
            <a:off x="1014418" y="1113764"/>
            <a:ext cx="3127068" cy="4624327"/>
          </a:xfrm>
        </p:spPr>
        <p:txBody>
          <a:bodyPr anchor="ctr">
            <a:normAutofit/>
          </a:bodyPr>
          <a:lstStyle/>
          <a:p>
            <a:pPr algn="ctr"/>
            <a:r>
              <a:rPr lang="en-US" sz="2400" dirty="0">
                <a:solidFill>
                  <a:srgbClr val="FFFFFF"/>
                </a:solidFill>
              </a:rPr>
              <a:t>Recommendations:</a:t>
            </a:r>
          </a:p>
        </p:txBody>
      </p:sp>
      <p:sp>
        <p:nvSpPr>
          <p:cNvPr id="3" name="Content Placeholder 2">
            <a:extLst>
              <a:ext uri="{FF2B5EF4-FFF2-40B4-BE49-F238E27FC236}">
                <a16:creationId xmlns:a16="http://schemas.microsoft.com/office/drawing/2014/main" id="{E353A1F2-F6C4-1181-9F29-2676B47CC4C1}"/>
              </a:ext>
            </a:extLst>
          </p:cNvPr>
          <p:cNvSpPr>
            <a:spLocks noGrp="1"/>
          </p:cNvSpPr>
          <p:nvPr>
            <p:ph idx="1"/>
          </p:nvPr>
        </p:nvSpPr>
        <p:spPr>
          <a:xfrm>
            <a:off x="5155905" y="1113764"/>
            <a:ext cx="6108179" cy="4624327"/>
          </a:xfrm>
        </p:spPr>
        <p:txBody>
          <a:bodyPr anchor="ctr">
            <a:normAutofit/>
          </a:bodyPr>
          <a:lstStyle/>
          <a:p>
            <a:pPr marL="0" lvl="0" indent="0">
              <a:spcAft>
                <a:spcPts val="1200"/>
              </a:spcAft>
              <a:buNone/>
            </a:pPr>
            <a:r>
              <a:rPr lang="en-US" sz="2800" b="1" dirty="0"/>
              <a:t>3. Framework, cont’d. </a:t>
            </a:r>
            <a:br>
              <a:rPr lang="en-US" sz="2800" b="1" dirty="0"/>
            </a:br>
            <a:r>
              <a:rPr lang="en-US" sz="2000" b="1" dirty="0"/>
              <a:t>(See subsection II.A.) </a:t>
            </a:r>
            <a:endParaRPr lang="en-US" sz="2000" dirty="0"/>
          </a:p>
          <a:p>
            <a:pPr marL="781200" lvl="1" indent="-457200">
              <a:spcAft>
                <a:spcPts val="1800"/>
              </a:spcAft>
              <a:buClr>
                <a:schemeClr val="tx1"/>
              </a:buClr>
              <a:buFont typeface="+mj-lt"/>
              <a:buAutoNum type="alphaLcPeriod" startAt="2"/>
            </a:pPr>
            <a:r>
              <a:rPr lang="en-US" sz="2400" dirty="0"/>
              <a:t>For items which the partnership determines to be </a:t>
            </a:r>
            <a:r>
              <a:rPr lang="en-US" sz="2400" dirty="0">
                <a:highlight>
                  <a:srgbClr val="FFFF00"/>
                </a:highlight>
              </a:rPr>
              <a:t>non-apportionable</a:t>
            </a:r>
            <a:r>
              <a:rPr lang="en-US" sz="2400" dirty="0"/>
              <a:t>, it will then </a:t>
            </a:r>
            <a:r>
              <a:rPr lang="en-US" sz="2400" dirty="0">
                <a:highlight>
                  <a:srgbClr val="FFFF00"/>
                </a:highlight>
              </a:rPr>
              <a:t>apply state rules of assignment</a:t>
            </a:r>
            <a:r>
              <a:rPr lang="en-US" sz="2400" dirty="0"/>
              <a:t> to determine the source of those items, based on their character, and will report this information to partners for their use.</a:t>
            </a:r>
          </a:p>
        </p:txBody>
      </p:sp>
      <p:sp>
        <p:nvSpPr>
          <p:cNvPr id="4" name="Slide Number Placeholder 3">
            <a:extLst>
              <a:ext uri="{FF2B5EF4-FFF2-40B4-BE49-F238E27FC236}">
                <a16:creationId xmlns:a16="http://schemas.microsoft.com/office/drawing/2014/main" id="{DB930F36-D8C6-6F41-4F0D-394B754AA0D5}"/>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14</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513733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1FC20-9DC0-F389-A8D8-B66409A876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9AD9F-54A9-A505-86AE-98511892EA14}"/>
              </a:ext>
            </a:extLst>
          </p:cNvPr>
          <p:cNvSpPr>
            <a:spLocks noGrp="1"/>
          </p:cNvSpPr>
          <p:nvPr>
            <p:ph type="title"/>
          </p:nvPr>
        </p:nvSpPr>
        <p:spPr/>
        <p:txBody>
          <a:bodyPr/>
          <a:lstStyle/>
          <a:p>
            <a:r>
              <a:rPr lang="en-US" dirty="0"/>
              <a:t>Simple Framework Example (cont’d):</a:t>
            </a:r>
          </a:p>
        </p:txBody>
      </p:sp>
      <p:sp>
        <p:nvSpPr>
          <p:cNvPr id="3" name="Content Placeholder 2">
            <a:extLst>
              <a:ext uri="{FF2B5EF4-FFF2-40B4-BE49-F238E27FC236}">
                <a16:creationId xmlns:a16="http://schemas.microsoft.com/office/drawing/2014/main" id="{B0EB3A3B-B5C9-0E5F-007F-487409C64DFE}"/>
              </a:ext>
            </a:extLst>
          </p:cNvPr>
          <p:cNvSpPr>
            <a:spLocks noGrp="1"/>
          </p:cNvSpPr>
          <p:nvPr>
            <p:ph idx="1"/>
          </p:nvPr>
        </p:nvSpPr>
        <p:spPr/>
        <p:txBody>
          <a:bodyPr/>
          <a:lstStyle/>
          <a:p>
            <a:pPr>
              <a:spcBef>
                <a:spcPts val="2400"/>
              </a:spcBef>
            </a:pPr>
            <a:r>
              <a:rPr lang="en-US" sz="2800" dirty="0"/>
              <a:t>Partnership X determines that, under applicable rules for </a:t>
            </a:r>
            <a:br>
              <a:rPr lang="en-US" sz="2800" dirty="0"/>
            </a:br>
            <a:r>
              <a:rPr lang="en-US" sz="2800" dirty="0"/>
              <a:t>non-apportionable income, the source of the gain from the real property sale is the location of the property. </a:t>
            </a:r>
          </a:p>
          <a:p>
            <a:pPr>
              <a:spcBef>
                <a:spcPts val="2400"/>
              </a:spcBef>
            </a:pPr>
            <a:r>
              <a:rPr lang="en-US" sz="2800" dirty="0"/>
              <a:t>Assuming the location is State 1, it would provide that information to the partners. </a:t>
            </a:r>
            <a:endParaRPr lang="en-US" sz="1600" dirty="0"/>
          </a:p>
        </p:txBody>
      </p:sp>
      <p:sp>
        <p:nvSpPr>
          <p:cNvPr id="4" name="Slide Number Placeholder 3">
            <a:extLst>
              <a:ext uri="{FF2B5EF4-FFF2-40B4-BE49-F238E27FC236}">
                <a16:creationId xmlns:a16="http://schemas.microsoft.com/office/drawing/2014/main" id="{F7ACC873-389F-3F1B-55D4-0C60625D01B3}"/>
              </a:ext>
            </a:extLst>
          </p:cNvPr>
          <p:cNvSpPr>
            <a:spLocks noGrp="1"/>
          </p:cNvSpPr>
          <p:nvPr>
            <p:ph type="sldNum" sz="quarter" idx="12"/>
          </p:nvPr>
        </p:nvSpPr>
        <p:spPr/>
        <p:txBody>
          <a:bodyPr/>
          <a:lstStyle/>
          <a:p>
            <a:fld id="{3A98EE3D-8CD1-4C3F-BD1C-C98C9596463C}" type="slidenum">
              <a:rPr lang="en-US" smtClean="0"/>
              <a:t>15</a:t>
            </a:fld>
            <a:endParaRPr lang="en-US" dirty="0"/>
          </a:p>
        </p:txBody>
      </p:sp>
    </p:spTree>
    <p:extLst>
      <p:ext uri="{BB962C8B-B14F-4D97-AF65-F5344CB8AC3E}">
        <p14:creationId xmlns:p14="http://schemas.microsoft.com/office/powerpoint/2010/main" val="3046473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873B8E8F-4E65-7942-3A50-A928985F596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575F3C-58F4-5F33-E703-0842F52D7069}"/>
              </a:ext>
            </a:extLst>
          </p:cNvPr>
          <p:cNvSpPr>
            <a:spLocks noGrp="1"/>
          </p:cNvSpPr>
          <p:nvPr>
            <p:ph type="title"/>
          </p:nvPr>
        </p:nvSpPr>
        <p:spPr>
          <a:xfrm>
            <a:off x="959157" y="1113764"/>
            <a:ext cx="3269749" cy="4624327"/>
          </a:xfrm>
        </p:spPr>
        <p:txBody>
          <a:bodyPr anchor="ctr">
            <a:normAutofit/>
          </a:bodyPr>
          <a:lstStyle/>
          <a:p>
            <a:r>
              <a:rPr lang="en-US" sz="2400">
                <a:solidFill>
                  <a:srgbClr val="FFFFFF"/>
                </a:solidFill>
              </a:rPr>
              <a:t>Recommendations:</a:t>
            </a:r>
          </a:p>
        </p:txBody>
      </p:sp>
      <p:sp>
        <p:nvSpPr>
          <p:cNvPr id="3" name="Content Placeholder 2">
            <a:extLst>
              <a:ext uri="{FF2B5EF4-FFF2-40B4-BE49-F238E27FC236}">
                <a16:creationId xmlns:a16="http://schemas.microsoft.com/office/drawing/2014/main" id="{EAD7141D-A630-624D-C3A9-93DEF358AABC}"/>
              </a:ext>
            </a:extLst>
          </p:cNvPr>
          <p:cNvSpPr>
            <a:spLocks noGrp="1"/>
          </p:cNvSpPr>
          <p:nvPr>
            <p:ph idx="1"/>
          </p:nvPr>
        </p:nvSpPr>
        <p:spPr>
          <a:xfrm>
            <a:off x="5155905" y="1113764"/>
            <a:ext cx="6108179" cy="4624327"/>
          </a:xfrm>
        </p:spPr>
        <p:txBody>
          <a:bodyPr anchor="ctr">
            <a:normAutofit/>
          </a:bodyPr>
          <a:lstStyle/>
          <a:p>
            <a:pPr marL="0" lvl="0" indent="0">
              <a:spcAft>
                <a:spcPts val="1200"/>
              </a:spcAft>
              <a:buNone/>
            </a:pPr>
            <a:r>
              <a:rPr lang="en-US" sz="2800" b="1" dirty="0"/>
              <a:t>3. Framework, cont’d. </a:t>
            </a:r>
            <a:br>
              <a:rPr lang="en-US" sz="2800" b="1" dirty="0"/>
            </a:br>
            <a:r>
              <a:rPr lang="en-US" sz="2000" b="1" dirty="0"/>
              <a:t>(See subsection II.A.)</a:t>
            </a:r>
            <a:r>
              <a:rPr lang="en-US" sz="2800" b="1" dirty="0"/>
              <a:t> </a:t>
            </a:r>
            <a:endParaRPr lang="en-US" sz="2800" dirty="0"/>
          </a:p>
          <a:p>
            <a:pPr marL="781200" lvl="1" indent="-457200">
              <a:spcAft>
                <a:spcPts val="1800"/>
              </a:spcAft>
              <a:buClr>
                <a:schemeClr val="tx1"/>
              </a:buClr>
              <a:buFont typeface="+mj-lt"/>
              <a:buAutoNum type="alphaLcPeriod" startAt="3"/>
            </a:pPr>
            <a:r>
              <a:rPr lang="en-US" sz="2400" dirty="0">
                <a:highlight>
                  <a:srgbClr val="FFFF00"/>
                </a:highlight>
              </a:rPr>
              <a:t>Partnerships will also determine their apportionment factors by state</a:t>
            </a:r>
            <a:r>
              <a:rPr lang="en-US" sz="2400" dirty="0"/>
              <a:t> and will provide information sufficient for partners to use those factors in sourcing their share of the apportionable income directly recognized by that partnership.</a:t>
            </a:r>
          </a:p>
        </p:txBody>
      </p:sp>
      <p:sp>
        <p:nvSpPr>
          <p:cNvPr id="4" name="Slide Number Placeholder 3">
            <a:extLst>
              <a:ext uri="{FF2B5EF4-FFF2-40B4-BE49-F238E27FC236}">
                <a16:creationId xmlns:a16="http://schemas.microsoft.com/office/drawing/2014/main" id="{6CF8C694-FF83-F68F-588F-1525EEC382A8}"/>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16</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469562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116C8-703A-7D69-0284-1A8F6C391C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00AE90-EE54-9EB5-84D6-7AC047F41149}"/>
              </a:ext>
            </a:extLst>
          </p:cNvPr>
          <p:cNvSpPr>
            <a:spLocks noGrp="1"/>
          </p:cNvSpPr>
          <p:nvPr>
            <p:ph type="title"/>
          </p:nvPr>
        </p:nvSpPr>
        <p:spPr/>
        <p:txBody>
          <a:bodyPr/>
          <a:lstStyle/>
          <a:p>
            <a:r>
              <a:rPr lang="en-US" dirty="0"/>
              <a:t>Simple framework Example (Cont’d):</a:t>
            </a:r>
          </a:p>
        </p:txBody>
      </p:sp>
      <p:sp>
        <p:nvSpPr>
          <p:cNvPr id="3" name="Content Placeholder 2">
            <a:extLst>
              <a:ext uri="{FF2B5EF4-FFF2-40B4-BE49-F238E27FC236}">
                <a16:creationId xmlns:a16="http://schemas.microsoft.com/office/drawing/2014/main" id="{50B93705-92C7-D68C-C6C1-BA8EC4220506}"/>
              </a:ext>
            </a:extLst>
          </p:cNvPr>
          <p:cNvSpPr>
            <a:spLocks noGrp="1"/>
          </p:cNvSpPr>
          <p:nvPr>
            <p:ph idx="1"/>
          </p:nvPr>
        </p:nvSpPr>
        <p:spPr/>
        <p:txBody>
          <a:bodyPr/>
          <a:lstStyle/>
          <a:p>
            <a:pPr>
              <a:spcBef>
                <a:spcPts val="2400"/>
              </a:spcBef>
            </a:pPr>
            <a:r>
              <a:rPr lang="en-US" sz="2800" dirty="0"/>
              <a:t>Partnership X determines its factors for State 1 and that its resulting apportionment factor in State 1 is 50%.</a:t>
            </a:r>
          </a:p>
          <a:p>
            <a:pPr>
              <a:spcBef>
                <a:spcPts val="2400"/>
              </a:spcBef>
            </a:pPr>
            <a:r>
              <a:rPr lang="en-US" sz="2800" dirty="0"/>
              <a:t>It provides to partners the information they need to source their share of the apportionable income. </a:t>
            </a:r>
            <a:endParaRPr lang="en-US" sz="1600" dirty="0"/>
          </a:p>
        </p:txBody>
      </p:sp>
      <p:sp>
        <p:nvSpPr>
          <p:cNvPr id="4" name="Slide Number Placeholder 3">
            <a:extLst>
              <a:ext uri="{FF2B5EF4-FFF2-40B4-BE49-F238E27FC236}">
                <a16:creationId xmlns:a16="http://schemas.microsoft.com/office/drawing/2014/main" id="{6C24E175-078D-A4FE-4F8A-1F0BF85E60FD}"/>
              </a:ext>
            </a:extLst>
          </p:cNvPr>
          <p:cNvSpPr>
            <a:spLocks noGrp="1"/>
          </p:cNvSpPr>
          <p:nvPr>
            <p:ph type="sldNum" sz="quarter" idx="12"/>
          </p:nvPr>
        </p:nvSpPr>
        <p:spPr/>
        <p:txBody>
          <a:bodyPr/>
          <a:lstStyle/>
          <a:p>
            <a:fld id="{3A98EE3D-8CD1-4C3F-BD1C-C98C9596463C}" type="slidenum">
              <a:rPr lang="en-US" smtClean="0"/>
              <a:t>17</a:t>
            </a:fld>
            <a:endParaRPr lang="en-US" dirty="0"/>
          </a:p>
        </p:txBody>
      </p:sp>
    </p:spTree>
    <p:extLst>
      <p:ext uri="{BB962C8B-B14F-4D97-AF65-F5344CB8AC3E}">
        <p14:creationId xmlns:p14="http://schemas.microsoft.com/office/powerpoint/2010/main" val="2536786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EE5D3BCD-836F-2276-D401-2A5DB8D4C42D}"/>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C7FC87-C349-B752-F6EF-6E2235E76BC2}"/>
              </a:ext>
            </a:extLst>
          </p:cNvPr>
          <p:cNvSpPr>
            <a:spLocks noGrp="1"/>
          </p:cNvSpPr>
          <p:nvPr>
            <p:ph type="title"/>
          </p:nvPr>
        </p:nvSpPr>
        <p:spPr>
          <a:xfrm>
            <a:off x="943077" y="1113764"/>
            <a:ext cx="3269749" cy="4624327"/>
          </a:xfrm>
        </p:spPr>
        <p:txBody>
          <a:bodyPr anchor="ctr">
            <a:normAutofit/>
          </a:bodyPr>
          <a:lstStyle/>
          <a:p>
            <a:pPr algn="ctr"/>
            <a:r>
              <a:rPr lang="en-US" sz="2400" dirty="0">
                <a:solidFill>
                  <a:srgbClr val="FFFFFF"/>
                </a:solidFill>
              </a:rPr>
              <a:t>Recommendations:</a:t>
            </a:r>
          </a:p>
        </p:txBody>
      </p:sp>
      <p:sp>
        <p:nvSpPr>
          <p:cNvPr id="3" name="Content Placeholder 2">
            <a:extLst>
              <a:ext uri="{FF2B5EF4-FFF2-40B4-BE49-F238E27FC236}">
                <a16:creationId xmlns:a16="http://schemas.microsoft.com/office/drawing/2014/main" id="{4186F029-9CDF-BDC5-F3EF-4E99D80054B1}"/>
              </a:ext>
            </a:extLst>
          </p:cNvPr>
          <p:cNvSpPr>
            <a:spLocks noGrp="1"/>
          </p:cNvSpPr>
          <p:nvPr>
            <p:ph idx="1"/>
          </p:nvPr>
        </p:nvSpPr>
        <p:spPr>
          <a:xfrm>
            <a:off x="5155905" y="1113764"/>
            <a:ext cx="6108179" cy="4624327"/>
          </a:xfrm>
        </p:spPr>
        <p:txBody>
          <a:bodyPr anchor="ctr">
            <a:normAutofit/>
          </a:bodyPr>
          <a:lstStyle/>
          <a:p>
            <a:pPr marL="0" lvl="0" indent="0">
              <a:spcAft>
                <a:spcPts val="1200"/>
              </a:spcAft>
              <a:buNone/>
            </a:pPr>
            <a:r>
              <a:rPr lang="en-US" sz="2800" b="1" dirty="0"/>
              <a:t>3. Framework, cont’d. </a:t>
            </a:r>
            <a:br>
              <a:rPr lang="en-US" sz="2800" b="1" dirty="0"/>
            </a:br>
            <a:r>
              <a:rPr lang="en-US" sz="1800" b="1" dirty="0"/>
              <a:t>(See subsection II.A.)</a:t>
            </a:r>
            <a:endParaRPr lang="en-US" sz="2800" dirty="0"/>
          </a:p>
          <a:p>
            <a:pPr marL="781200" lvl="1" indent="-457200">
              <a:spcAft>
                <a:spcPts val="1200"/>
              </a:spcAft>
              <a:buClr>
                <a:schemeClr val="tx1"/>
              </a:buClr>
              <a:buFont typeface="+mj-lt"/>
              <a:buAutoNum type="alphaLcPeriod" startAt="4"/>
            </a:pPr>
            <a:r>
              <a:rPr lang="en-US" sz="2400" dirty="0">
                <a:highlight>
                  <a:srgbClr val="FFFF00"/>
                </a:highlight>
              </a:rPr>
              <a:t>Partners will source </a:t>
            </a:r>
            <a:r>
              <a:rPr lang="en-US" sz="2400" dirty="0"/>
              <a:t>their share of items determined by the partnership to be </a:t>
            </a:r>
            <a:r>
              <a:rPr lang="en-US" sz="2400" dirty="0">
                <a:highlight>
                  <a:srgbClr val="FFFF00"/>
                </a:highlight>
              </a:rPr>
              <a:t>non-apportionable income based on the sourcing information provided by the partnership. </a:t>
            </a:r>
          </a:p>
        </p:txBody>
      </p:sp>
      <p:sp>
        <p:nvSpPr>
          <p:cNvPr id="4" name="Slide Number Placeholder 3">
            <a:extLst>
              <a:ext uri="{FF2B5EF4-FFF2-40B4-BE49-F238E27FC236}">
                <a16:creationId xmlns:a16="http://schemas.microsoft.com/office/drawing/2014/main" id="{8C18F8D9-DA68-6157-789B-BD6DE2CC5DED}"/>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18</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511521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200D7-DB94-A50F-17A5-1E744FFB0A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CCFF9-2AB9-0F5C-CB86-2A94870A2E42}"/>
              </a:ext>
            </a:extLst>
          </p:cNvPr>
          <p:cNvSpPr>
            <a:spLocks noGrp="1"/>
          </p:cNvSpPr>
          <p:nvPr>
            <p:ph type="title"/>
          </p:nvPr>
        </p:nvSpPr>
        <p:spPr/>
        <p:txBody>
          <a:bodyPr/>
          <a:lstStyle/>
          <a:p>
            <a:r>
              <a:rPr lang="en-US" dirty="0"/>
              <a:t>Simple Example (Cont’d):</a:t>
            </a:r>
          </a:p>
        </p:txBody>
      </p:sp>
      <p:sp>
        <p:nvSpPr>
          <p:cNvPr id="3" name="Content Placeholder 2">
            <a:extLst>
              <a:ext uri="{FF2B5EF4-FFF2-40B4-BE49-F238E27FC236}">
                <a16:creationId xmlns:a16="http://schemas.microsoft.com/office/drawing/2014/main" id="{8296EA3F-5726-079D-2F68-0FE2EA79A9B4}"/>
              </a:ext>
            </a:extLst>
          </p:cNvPr>
          <p:cNvSpPr>
            <a:spLocks noGrp="1"/>
          </p:cNvSpPr>
          <p:nvPr>
            <p:ph idx="1"/>
          </p:nvPr>
        </p:nvSpPr>
        <p:spPr/>
        <p:txBody>
          <a:bodyPr/>
          <a:lstStyle/>
          <a:p>
            <a:r>
              <a:rPr lang="en-US" sz="2800" dirty="0"/>
              <a:t>Corp Y is a partner in Partnership X. </a:t>
            </a:r>
          </a:p>
          <a:p>
            <a:r>
              <a:rPr lang="en-US" sz="2800" dirty="0"/>
              <a:t>Corp Y would source its share of the gain from X’s sale of real property to State 1.</a:t>
            </a:r>
          </a:p>
          <a:p>
            <a:endParaRPr lang="en-US" sz="2800" dirty="0"/>
          </a:p>
          <a:p>
            <a:pPr marL="0" indent="0">
              <a:buNone/>
            </a:pPr>
            <a:r>
              <a:rPr lang="en-US" sz="2800" dirty="0"/>
              <a:t>Might there be an exception to this treatment if the real property had some connection to Corp Y’s business? Potentially. See anti-abuse rules.  </a:t>
            </a:r>
          </a:p>
        </p:txBody>
      </p:sp>
      <p:sp>
        <p:nvSpPr>
          <p:cNvPr id="4" name="Slide Number Placeholder 3">
            <a:extLst>
              <a:ext uri="{FF2B5EF4-FFF2-40B4-BE49-F238E27FC236}">
                <a16:creationId xmlns:a16="http://schemas.microsoft.com/office/drawing/2014/main" id="{49525FC3-64A1-146D-9EE3-2040D5CB0559}"/>
              </a:ext>
            </a:extLst>
          </p:cNvPr>
          <p:cNvSpPr>
            <a:spLocks noGrp="1"/>
          </p:cNvSpPr>
          <p:nvPr>
            <p:ph type="sldNum" sz="quarter" idx="12"/>
          </p:nvPr>
        </p:nvSpPr>
        <p:spPr/>
        <p:txBody>
          <a:bodyPr/>
          <a:lstStyle/>
          <a:p>
            <a:fld id="{3A98EE3D-8CD1-4C3F-BD1C-C98C9596463C}" type="slidenum">
              <a:rPr lang="en-US" smtClean="0"/>
              <a:t>19</a:t>
            </a:fld>
            <a:endParaRPr lang="en-US" dirty="0"/>
          </a:p>
        </p:txBody>
      </p:sp>
    </p:spTree>
    <p:extLst>
      <p:ext uri="{BB962C8B-B14F-4D97-AF65-F5344CB8AC3E}">
        <p14:creationId xmlns:p14="http://schemas.microsoft.com/office/powerpoint/2010/main" val="74785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a:extLst>
            <a:ext uri="{FF2B5EF4-FFF2-40B4-BE49-F238E27FC236}">
              <a16:creationId xmlns:a16="http://schemas.microsoft.com/office/drawing/2014/main" id="{2C2A02A5-8937-754F-02CC-F1AB30A98E64}"/>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4" name="Rectangle 23">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6" name="Rectangle 25">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8" name="Rectangle 27">
            <a:extLst>
              <a:ext uri="{FF2B5EF4-FFF2-40B4-BE49-F238E27FC236}">
                <a16:creationId xmlns:a16="http://schemas.microsoft.com/office/drawing/2014/main" id="{C0524398-BFB4-4C4A-8317-83B8729F9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30" name="Rectangle 29">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32" name="Rectangle 31">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sp>
        <p:nvSpPr>
          <p:cNvPr id="2" name="Title 1">
            <a:extLst>
              <a:ext uri="{FF2B5EF4-FFF2-40B4-BE49-F238E27FC236}">
                <a16:creationId xmlns:a16="http://schemas.microsoft.com/office/drawing/2014/main" id="{67E96785-58E4-4E4C-27A5-ED7E92451116}"/>
              </a:ext>
            </a:extLst>
          </p:cNvPr>
          <p:cNvSpPr>
            <a:spLocks noGrp="1"/>
          </p:cNvSpPr>
          <p:nvPr>
            <p:ph type="title"/>
          </p:nvPr>
        </p:nvSpPr>
        <p:spPr>
          <a:xfrm>
            <a:off x="528320" y="660152"/>
            <a:ext cx="3713510" cy="5899649"/>
          </a:xfrm>
        </p:spPr>
        <p:txBody>
          <a:bodyPr vert="horz" lIns="91440" tIns="45720" rIns="91440" bIns="45720" rtlCol="0" anchor="ctr">
            <a:noAutofit/>
          </a:bodyPr>
          <a:lstStyle/>
          <a:p>
            <a:pPr>
              <a:lnSpc>
                <a:spcPct val="90000"/>
              </a:lnSpc>
            </a:pPr>
            <a:r>
              <a:rPr lang="en-US" sz="3200" dirty="0">
                <a:solidFill>
                  <a:srgbClr val="FFFFFF"/>
                </a:solidFill>
              </a:rPr>
              <a:t>NOTE:</a:t>
            </a:r>
            <a:br>
              <a:rPr lang="en-US" sz="1800" dirty="0">
                <a:solidFill>
                  <a:srgbClr val="FFFFFF"/>
                </a:solidFill>
              </a:rPr>
            </a:br>
            <a:br>
              <a:rPr lang="en-US" sz="1800" dirty="0">
                <a:solidFill>
                  <a:srgbClr val="FFFFFF"/>
                </a:solidFill>
              </a:rPr>
            </a:br>
            <a:r>
              <a:rPr lang="en-US" sz="1800" cap="none" dirty="0">
                <a:solidFill>
                  <a:schemeClr val="tx1"/>
                </a:solidFill>
              </a:rPr>
              <a:t>This presentation sets out information from the work group’s discussions, white paper draft, and multistate research, which are on the project webpage here: </a:t>
            </a:r>
            <a:r>
              <a:rPr lang="en-US" sz="1800" cap="none" dirty="0">
                <a:solidFill>
                  <a:schemeClr val="tx1"/>
                </a:solidFill>
                <a:hlinkClick r:id="rId3">
                  <a:extLst>
                    <a:ext uri="{A12FA001-AC4F-418D-AE19-62706E023703}">
                      <ahyp:hlinkClr xmlns:ahyp="http://schemas.microsoft.com/office/drawing/2018/hyperlinkcolor" val="tx"/>
                    </a:ext>
                  </a:extLst>
                </a:hlinkClick>
              </a:rPr>
              <a:t>partnership project webpage</a:t>
            </a:r>
            <a:r>
              <a:rPr lang="en-US" sz="1800" cap="none" dirty="0">
                <a:solidFill>
                  <a:schemeClr val="tx1"/>
                </a:solidFill>
              </a:rPr>
              <a:t>. This information is presented to the Uniformity Committee for consideration and discussion. All input is welcomed</a:t>
            </a:r>
            <a:r>
              <a:rPr lang="en-US" sz="1800" dirty="0">
                <a:solidFill>
                  <a:schemeClr val="tx1"/>
                </a:solidFill>
              </a:rPr>
              <a:t>.</a:t>
            </a:r>
            <a:br>
              <a:rPr lang="en-US" sz="1800" dirty="0">
                <a:solidFill>
                  <a:schemeClr val="tx1"/>
                </a:solidFill>
              </a:rPr>
            </a:br>
            <a:br>
              <a:rPr lang="en-US" sz="1800" dirty="0">
                <a:solidFill>
                  <a:schemeClr val="tx1"/>
                </a:solidFill>
              </a:rPr>
            </a:br>
            <a:r>
              <a:rPr lang="en-US" sz="1800" i="1" dirty="0">
                <a:solidFill>
                  <a:schemeClr val="tx1"/>
                </a:solidFill>
              </a:rPr>
              <a:t>*</a:t>
            </a:r>
            <a:r>
              <a:rPr lang="en-US" sz="1800" i="1" cap="none" dirty="0">
                <a:solidFill>
                  <a:schemeClr val="tx1"/>
                </a:solidFill>
              </a:rPr>
              <a:t>Our multistate research should not be relied on as tax advice. For specific questions, please contact your state department of revenue and/or tax advisor</a:t>
            </a:r>
            <a:r>
              <a:rPr lang="en-US" sz="1800" cap="none" dirty="0">
                <a:solidFill>
                  <a:schemeClr val="tx1"/>
                </a:solidFill>
              </a:rPr>
              <a:t>.</a:t>
            </a:r>
            <a:br>
              <a:rPr lang="en-US" sz="1600" dirty="0">
                <a:solidFill>
                  <a:schemeClr val="bg1">
                    <a:lumMod val="75000"/>
                    <a:lumOff val="25000"/>
                  </a:schemeClr>
                </a:solidFill>
              </a:rPr>
            </a:br>
            <a:endParaRPr lang="en-US" sz="1600" dirty="0">
              <a:solidFill>
                <a:srgbClr val="FFFFFF"/>
              </a:solidFill>
            </a:endParaRPr>
          </a:p>
        </p:txBody>
      </p:sp>
      <p:sp>
        <p:nvSpPr>
          <p:cNvPr id="34" name="Rectangle 33">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Franklin Gothic Book" panose="020B0502020104020203"/>
              <a:ea typeface="+mn-ea"/>
              <a:cs typeface="+mn-cs"/>
            </a:endParaRPr>
          </a:p>
        </p:txBody>
      </p:sp>
      <p:pic>
        <p:nvPicPr>
          <p:cNvPr id="5" name="Picture 4" descr="A map with a diagram of people and a map&#10;&#10;Description automatically generated with medium confidence">
            <a:extLst>
              <a:ext uri="{FF2B5EF4-FFF2-40B4-BE49-F238E27FC236}">
                <a16:creationId xmlns:a16="http://schemas.microsoft.com/office/drawing/2014/main" id="{F13E3F02-A8A0-77CA-665B-10A618537EE0}"/>
              </a:ext>
            </a:extLst>
          </p:cNvPr>
          <p:cNvPicPr>
            <a:picLocks noChangeAspect="1"/>
          </p:cNvPicPr>
          <p:nvPr/>
        </p:nvPicPr>
        <p:blipFill rotWithShape="1">
          <a:blip r:embed="rId4"/>
          <a:srcRect l="18695" r="13743" b="1"/>
          <a:stretch/>
        </p:blipFill>
        <p:spPr>
          <a:xfrm>
            <a:off x="4654295" y="440872"/>
            <a:ext cx="7086151" cy="5899650"/>
          </a:xfrm>
          <a:prstGeom prst="rect">
            <a:avLst/>
          </a:prstGeom>
        </p:spPr>
      </p:pic>
      <p:sp>
        <p:nvSpPr>
          <p:cNvPr id="4" name="Slide Number Placeholder 3">
            <a:extLst>
              <a:ext uri="{FF2B5EF4-FFF2-40B4-BE49-F238E27FC236}">
                <a16:creationId xmlns:a16="http://schemas.microsoft.com/office/drawing/2014/main" id="{FDB46343-CA4B-4A81-1FBA-CB49A8AF96E4}"/>
              </a:ext>
            </a:extLst>
          </p:cNvPr>
          <p:cNvSpPr>
            <a:spLocks noGrp="1"/>
          </p:cNvSpPr>
          <p:nvPr>
            <p:ph type="sldNum" sz="quarter" idx="12"/>
          </p:nvPr>
        </p:nvSpPr>
        <p:spPr>
          <a:xfrm>
            <a:off x="10558300" y="6400800"/>
            <a:ext cx="1016440"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3A98EE3D-8CD1-4C3F-BD1C-C98C9596463C}" type="slidenum">
              <a:rPr kumimoji="0" lang="en-US" sz="900" b="0" i="0" u="none" strike="noStrike" kern="1200" cap="none" spc="0" normalizeH="0" baseline="0" noProof="0">
                <a:ln>
                  <a:noFill/>
                </a:ln>
                <a:solidFill>
                  <a:srgbClr val="FFFFFF"/>
                </a:solidFill>
                <a:effectLst/>
                <a:uLnTx/>
                <a:uFillTx/>
                <a:latin typeface="Franklin Gothic Book" panose="020B0502020104020203"/>
                <a:ea typeface="+mn-ea"/>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sz="900" b="0" i="0" u="none" strike="noStrike" kern="1200" cap="none" spc="0" normalizeH="0" baseline="0" noProof="0" dirty="0">
              <a:ln>
                <a:noFill/>
              </a:ln>
              <a:solidFill>
                <a:srgbClr val="FFFFFF"/>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170453745"/>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DCA7F2B-7ECA-43A9-3745-E6C0D9E530D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65834BD4-7EE6-4C7A-C6BC-C1DE4E7553EF}"/>
              </a:ext>
            </a:extLst>
          </p:cNvPr>
          <p:cNvSpPr>
            <a:spLocks noGrp="1"/>
          </p:cNvSpPr>
          <p:nvPr>
            <p:ph type="title"/>
          </p:nvPr>
        </p:nvSpPr>
        <p:spPr>
          <a:xfrm>
            <a:off x="771148" y="1093818"/>
            <a:ext cx="3054091" cy="4709131"/>
          </a:xfrm>
        </p:spPr>
        <p:txBody>
          <a:bodyPr anchor="ctr">
            <a:normAutofit/>
          </a:bodyPr>
          <a:lstStyle/>
          <a:p>
            <a:pPr algn="ctr"/>
            <a:r>
              <a:rPr lang="en-US" sz="2200" dirty="0">
                <a:solidFill>
                  <a:srgbClr val="FFFEFF"/>
                </a:solidFill>
              </a:rPr>
              <a:t>Recommendations:</a:t>
            </a:r>
          </a:p>
        </p:txBody>
      </p:sp>
      <p:sp>
        <p:nvSpPr>
          <p:cNvPr id="3" name="Content Placeholder 2">
            <a:extLst>
              <a:ext uri="{FF2B5EF4-FFF2-40B4-BE49-F238E27FC236}">
                <a16:creationId xmlns:a16="http://schemas.microsoft.com/office/drawing/2014/main" id="{6F4E8BA3-9965-8957-6F98-19D9EE83F553}"/>
              </a:ext>
            </a:extLst>
          </p:cNvPr>
          <p:cNvSpPr>
            <a:spLocks noGrp="1"/>
          </p:cNvSpPr>
          <p:nvPr>
            <p:ph idx="1"/>
          </p:nvPr>
        </p:nvSpPr>
        <p:spPr>
          <a:xfrm>
            <a:off x="4534935" y="1037968"/>
            <a:ext cx="6725899" cy="4820832"/>
          </a:xfrm>
        </p:spPr>
        <p:txBody>
          <a:bodyPr anchor="ctr">
            <a:normAutofit/>
          </a:bodyPr>
          <a:lstStyle/>
          <a:p>
            <a:pPr marL="0" indent="0">
              <a:spcAft>
                <a:spcPts val="1200"/>
              </a:spcAft>
              <a:buNone/>
            </a:pPr>
            <a:r>
              <a:rPr lang="en-US" sz="2800" b="1" dirty="0"/>
              <a:t>3. Framework, cont’d. </a:t>
            </a:r>
            <a:br>
              <a:rPr lang="en-US" sz="2800" b="1" dirty="0"/>
            </a:br>
            <a:r>
              <a:rPr lang="en-US" sz="1800" b="1" dirty="0"/>
              <a:t>(See subsection II.A.)</a:t>
            </a:r>
            <a:endParaRPr lang="en-US" sz="2800" dirty="0"/>
          </a:p>
          <a:p>
            <a:pPr marL="324000" lvl="1" indent="0">
              <a:spcAft>
                <a:spcPts val="1200"/>
              </a:spcAft>
              <a:buClr>
                <a:schemeClr val="tx1"/>
              </a:buClr>
              <a:buNone/>
            </a:pPr>
            <a:r>
              <a:rPr lang="en-US" sz="2400" dirty="0"/>
              <a:t>e</a:t>
            </a:r>
            <a:r>
              <a:rPr lang="en-US" sz="2400" dirty="0">
                <a:highlight>
                  <a:srgbClr val="FFFF00"/>
                </a:highlight>
              </a:rPr>
              <a:t>.  Partners will source </a:t>
            </a:r>
            <a:r>
              <a:rPr lang="en-US" sz="2400" dirty="0"/>
              <a:t>their share of items determined by the partnership (or the partner) to be </a:t>
            </a:r>
            <a:r>
              <a:rPr lang="en-US" sz="2400" dirty="0">
                <a:highlight>
                  <a:srgbClr val="FFFF00"/>
                </a:highlight>
              </a:rPr>
              <a:t>apportionable income either by</a:t>
            </a:r>
            <a:r>
              <a:rPr lang="en-US" sz="2400" dirty="0"/>
              <a:t>:</a:t>
            </a:r>
          </a:p>
          <a:p>
            <a:pPr marL="324000" lvl="1" indent="0">
              <a:spcAft>
                <a:spcPts val="1200"/>
              </a:spcAft>
              <a:buClr>
                <a:schemeClr val="tx1"/>
              </a:buClr>
              <a:buNone/>
            </a:pPr>
            <a:r>
              <a:rPr lang="en-US" sz="2400" dirty="0"/>
              <a:t>	  i.		</a:t>
            </a:r>
            <a:r>
              <a:rPr lang="en-US" sz="2400" dirty="0">
                <a:highlight>
                  <a:srgbClr val="FFFF00"/>
                </a:highlight>
              </a:rPr>
              <a:t>Applying the partnership’s apportionment factors</a:t>
            </a:r>
            <a:r>
              <a:rPr lang="en-US" sz="2400" dirty="0"/>
              <a:t> to those items, or</a:t>
            </a:r>
          </a:p>
          <a:p>
            <a:pPr marL="324000" lvl="1" indent="0">
              <a:spcAft>
                <a:spcPts val="1200"/>
              </a:spcAft>
              <a:buClr>
                <a:schemeClr val="tx1"/>
              </a:buClr>
              <a:buNone/>
            </a:pPr>
            <a:r>
              <a:rPr lang="en-US" sz="2400" dirty="0"/>
              <a:t>	  ii.	Using </a:t>
            </a:r>
            <a:r>
              <a:rPr lang="en-US" sz="2400" dirty="0">
                <a:highlight>
                  <a:srgbClr val="FFFF00"/>
                </a:highlight>
              </a:rPr>
              <a:t>blended apportionment</a:t>
            </a:r>
            <a:r>
              <a:rPr lang="en-US" sz="2400" dirty="0"/>
              <a:t>.</a:t>
            </a:r>
          </a:p>
        </p:txBody>
      </p:sp>
      <p:sp>
        <p:nvSpPr>
          <p:cNvPr id="4" name="Slide Number Placeholder 3">
            <a:extLst>
              <a:ext uri="{FF2B5EF4-FFF2-40B4-BE49-F238E27FC236}">
                <a16:creationId xmlns:a16="http://schemas.microsoft.com/office/drawing/2014/main" id="{6FDAAFB9-E379-5011-89B7-DED46218A12E}"/>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20</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83832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3338D-CC70-AA3B-F488-5F16959D9E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C0C03E-2A7F-E36F-BF12-FADFB127F72F}"/>
              </a:ext>
            </a:extLst>
          </p:cNvPr>
          <p:cNvSpPr>
            <a:spLocks noGrp="1"/>
          </p:cNvSpPr>
          <p:nvPr>
            <p:ph type="title"/>
          </p:nvPr>
        </p:nvSpPr>
        <p:spPr/>
        <p:txBody>
          <a:bodyPr/>
          <a:lstStyle/>
          <a:p>
            <a:r>
              <a:rPr lang="en-US" dirty="0"/>
              <a:t>Simple Example – No Blending (cont’d):</a:t>
            </a:r>
          </a:p>
        </p:txBody>
      </p:sp>
      <p:sp>
        <p:nvSpPr>
          <p:cNvPr id="3" name="Content Placeholder 2">
            <a:extLst>
              <a:ext uri="{FF2B5EF4-FFF2-40B4-BE49-F238E27FC236}">
                <a16:creationId xmlns:a16="http://schemas.microsoft.com/office/drawing/2014/main" id="{0C41DD2A-D752-9817-4EB0-548662D314F5}"/>
              </a:ext>
            </a:extLst>
          </p:cNvPr>
          <p:cNvSpPr>
            <a:spLocks noGrp="1"/>
          </p:cNvSpPr>
          <p:nvPr>
            <p:ph idx="1"/>
          </p:nvPr>
        </p:nvSpPr>
        <p:spPr/>
        <p:txBody>
          <a:bodyPr/>
          <a:lstStyle/>
          <a:p>
            <a:r>
              <a:rPr lang="en-US" sz="2800" dirty="0"/>
              <a:t>Corp Y is a partner in Partnership X. </a:t>
            </a:r>
          </a:p>
          <a:p>
            <a:r>
              <a:rPr lang="en-US" sz="2800" dirty="0"/>
              <a:t>Corp Y has no unitary relationship with X.</a:t>
            </a:r>
          </a:p>
          <a:p>
            <a:r>
              <a:rPr lang="en-US" sz="2800" dirty="0"/>
              <a:t>Corp Y sources 50% of its share of X’s apportionable income to State 1 (using X’s apportionment factors). </a:t>
            </a:r>
          </a:p>
          <a:p>
            <a:endParaRPr lang="en-US" sz="2800" dirty="0"/>
          </a:p>
          <a:p>
            <a:pPr marL="0" indent="0">
              <a:buNone/>
            </a:pPr>
            <a:r>
              <a:rPr lang="en-US" sz="2800" dirty="0"/>
              <a:t>It doesn’t matter that Corp Y might characterize the partnership income as non-apportionable. The character of income is determined at the partnership level. </a:t>
            </a:r>
          </a:p>
        </p:txBody>
      </p:sp>
      <p:sp>
        <p:nvSpPr>
          <p:cNvPr id="4" name="Slide Number Placeholder 3">
            <a:extLst>
              <a:ext uri="{FF2B5EF4-FFF2-40B4-BE49-F238E27FC236}">
                <a16:creationId xmlns:a16="http://schemas.microsoft.com/office/drawing/2014/main" id="{9351750C-7253-1B5F-9CF3-C1552D3CF2E5}"/>
              </a:ext>
            </a:extLst>
          </p:cNvPr>
          <p:cNvSpPr>
            <a:spLocks noGrp="1"/>
          </p:cNvSpPr>
          <p:nvPr>
            <p:ph type="sldNum" sz="quarter" idx="12"/>
          </p:nvPr>
        </p:nvSpPr>
        <p:spPr/>
        <p:txBody>
          <a:bodyPr/>
          <a:lstStyle/>
          <a:p>
            <a:fld id="{3A98EE3D-8CD1-4C3F-BD1C-C98C9596463C}" type="slidenum">
              <a:rPr lang="en-US" smtClean="0"/>
              <a:t>21</a:t>
            </a:fld>
            <a:endParaRPr lang="en-US" dirty="0"/>
          </a:p>
        </p:txBody>
      </p:sp>
    </p:spTree>
    <p:extLst>
      <p:ext uri="{BB962C8B-B14F-4D97-AF65-F5344CB8AC3E}">
        <p14:creationId xmlns:p14="http://schemas.microsoft.com/office/powerpoint/2010/main" val="2053998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352A7C68-3BA9-9128-6EB0-CFDE688F128D}"/>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A423C2-ECAB-F9A5-A6CF-4B8C999E05D0}"/>
              </a:ext>
            </a:extLst>
          </p:cNvPr>
          <p:cNvSpPr>
            <a:spLocks noGrp="1"/>
          </p:cNvSpPr>
          <p:nvPr>
            <p:ph type="title"/>
          </p:nvPr>
        </p:nvSpPr>
        <p:spPr>
          <a:xfrm>
            <a:off x="943077" y="1113763"/>
            <a:ext cx="3269749" cy="4624327"/>
          </a:xfrm>
        </p:spPr>
        <p:txBody>
          <a:bodyPr anchor="ctr">
            <a:normAutofit/>
          </a:bodyPr>
          <a:lstStyle/>
          <a:p>
            <a:pPr algn="ctr"/>
            <a:r>
              <a:rPr lang="en-US" sz="2400" dirty="0">
                <a:solidFill>
                  <a:srgbClr val="FFFFFF"/>
                </a:solidFill>
              </a:rPr>
              <a:t>Recommendations:</a:t>
            </a:r>
          </a:p>
        </p:txBody>
      </p:sp>
      <p:sp>
        <p:nvSpPr>
          <p:cNvPr id="3" name="Content Placeholder 2">
            <a:extLst>
              <a:ext uri="{FF2B5EF4-FFF2-40B4-BE49-F238E27FC236}">
                <a16:creationId xmlns:a16="http://schemas.microsoft.com/office/drawing/2014/main" id="{0C41FB9D-0104-D4E4-E31F-9DBF8ABBFE9B}"/>
              </a:ext>
            </a:extLst>
          </p:cNvPr>
          <p:cNvSpPr>
            <a:spLocks noGrp="1"/>
          </p:cNvSpPr>
          <p:nvPr>
            <p:ph idx="1"/>
          </p:nvPr>
        </p:nvSpPr>
        <p:spPr>
          <a:xfrm>
            <a:off x="5155905" y="1113764"/>
            <a:ext cx="6108179" cy="4624327"/>
          </a:xfrm>
        </p:spPr>
        <p:txBody>
          <a:bodyPr anchor="ctr">
            <a:normAutofit/>
          </a:bodyPr>
          <a:lstStyle/>
          <a:p>
            <a:pPr marL="0" lvl="0" indent="0">
              <a:spcBef>
                <a:spcPts val="1800"/>
              </a:spcBef>
              <a:spcAft>
                <a:spcPts val="1800"/>
              </a:spcAft>
              <a:buNone/>
            </a:pPr>
            <a:r>
              <a:rPr lang="en-US" sz="3200" b="1" dirty="0"/>
              <a:t>4.  Blending - Use </a:t>
            </a:r>
            <a:r>
              <a:rPr lang="en-US" sz="3200" b="1" dirty="0">
                <a:highlight>
                  <a:srgbClr val="FFFF00"/>
                </a:highlight>
              </a:rPr>
              <a:t>absolute value of distributive share</a:t>
            </a:r>
            <a:r>
              <a:rPr lang="en-US" sz="3200" b="1" dirty="0"/>
              <a:t> for determining the share of partnership factors to include in the partner’s apportionment factor when blending. </a:t>
            </a:r>
            <a:br>
              <a:rPr lang="en-US" sz="3200" b="1" dirty="0"/>
            </a:br>
            <a:br>
              <a:rPr lang="en-US" sz="3200" b="1" dirty="0"/>
            </a:br>
            <a:r>
              <a:rPr lang="en-US" sz="2000" b="1" dirty="0"/>
              <a:t>(See subsection II.B.)</a:t>
            </a:r>
            <a:endParaRPr lang="en-US" sz="3200" b="1" dirty="0"/>
          </a:p>
        </p:txBody>
      </p:sp>
      <p:sp>
        <p:nvSpPr>
          <p:cNvPr id="4" name="Slide Number Placeholder 3">
            <a:extLst>
              <a:ext uri="{FF2B5EF4-FFF2-40B4-BE49-F238E27FC236}">
                <a16:creationId xmlns:a16="http://schemas.microsoft.com/office/drawing/2014/main" id="{290F7A4C-667B-9EF8-6C5B-1D5AE1AA0A1C}"/>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22</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519957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41797-BCB6-A84C-5047-AB110F848DC0}"/>
              </a:ext>
            </a:extLst>
          </p:cNvPr>
          <p:cNvSpPr>
            <a:spLocks noGrp="1"/>
          </p:cNvSpPr>
          <p:nvPr>
            <p:ph type="title"/>
          </p:nvPr>
        </p:nvSpPr>
        <p:spPr/>
        <p:txBody>
          <a:bodyPr/>
          <a:lstStyle/>
          <a:p>
            <a:r>
              <a:rPr lang="en-US" dirty="0"/>
              <a:t>What is blending?</a:t>
            </a:r>
          </a:p>
        </p:txBody>
      </p:sp>
      <p:sp>
        <p:nvSpPr>
          <p:cNvPr id="3" name="Content Placeholder 2">
            <a:extLst>
              <a:ext uri="{FF2B5EF4-FFF2-40B4-BE49-F238E27FC236}">
                <a16:creationId xmlns:a16="http://schemas.microsoft.com/office/drawing/2014/main" id="{2C71E736-549A-6743-77F6-CDA81E1B8181}"/>
              </a:ext>
            </a:extLst>
          </p:cNvPr>
          <p:cNvSpPr>
            <a:spLocks noGrp="1"/>
          </p:cNvSpPr>
          <p:nvPr>
            <p:ph idx="1"/>
          </p:nvPr>
        </p:nvSpPr>
        <p:spPr/>
        <p:txBody>
          <a:bodyPr>
            <a:normAutofit/>
          </a:bodyPr>
          <a:lstStyle/>
          <a:p>
            <a:r>
              <a:rPr lang="en-US" sz="2400" dirty="0"/>
              <a:t>Blending the partner’s income and distributive share:</a:t>
            </a:r>
          </a:p>
          <a:p>
            <a:pPr lvl="1"/>
            <a:r>
              <a:rPr lang="en-US" sz="2000" dirty="0"/>
              <a:t>The partner combines its distributive share of partnership apportionable income with its own apportionable income (which effectively offsets any distributive share of items of income or expense related to transactions with the partnership).  </a:t>
            </a:r>
          </a:p>
          <a:p>
            <a:r>
              <a:rPr lang="en-US" sz="2400" dirty="0"/>
              <a:t>Blending the partner’s factors with share of partnership factors:</a:t>
            </a:r>
          </a:p>
          <a:p>
            <a:pPr lvl="1"/>
            <a:r>
              <a:rPr lang="en-US" sz="2000" dirty="0"/>
              <a:t>The partner includes in its apportionment factor its share of the partnership factors that represent the related apportionable income (excluding receipts related to any partner-partnership transactions in proportion of the partner’s distributive share).</a:t>
            </a:r>
          </a:p>
        </p:txBody>
      </p:sp>
      <p:sp>
        <p:nvSpPr>
          <p:cNvPr id="4" name="Slide Number Placeholder 3">
            <a:extLst>
              <a:ext uri="{FF2B5EF4-FFF2-40B4-BE49-F238E27FC236}">
                <a16:creationId xmlns:a16="http://schemas.microsoft.com/office/drawing/2014/main" id="{35B211FF-15EC-8870-6C40-F159676FDB1F}"/>
              </a:ext>
            </a:extLst>
          </p:cNvPr>
          <p:cNvSpPr>
            <a:spLocks noGrp="1"/>
          </p:cNvSpPr>
          <p:nvPr>
            <p:ph type="sldNum" sz="quarter" idx="12"/>
          </p:nvPr>
        </p:nvSpPr>
        <p:spPr/>
        <p:txBody>
          <a:bodyPr/>
          <a:lstStyle/>
          <a:p>
            <a:fld id="{3A98EE3D-8CD1-4C3F-BD1C-C98C9596463C}" type="slidenum">
              <a:rPr lang="en-US" smtClean="0"/>
              <a:t>23</a:t>
            </a:fld>
            <a:endParaRPr lang="en-US" dirty="0"/>
          </a:p>
        </p:txBody>
      </p:sp>
    </p:spTree>
    <p:extLst>
      <p:ext uri="{BB962C8B-B14F-4D97-AF65-F5344CB8AC3E}">
        <p14:creationId xmlns:p14="http://schemas.microsoft.com/office/powerpoint/2010/main" val="1692288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20C10-F619-905F-5E40-966042CB1CC2}"/>
              </a:ext>
            </a:extLst>
          </p:cNvPr>
          <p:cNvSpPr>
            <a:spLocks noGrp="1"/>
          </p:cNvSpPr>
          <p:nvPr>
            <p:ph type="title"/>
          </p:nvPr>
        </p:nvSpPr>
        <p:spPr/>
        <p:txBody>
          <a:bodyPr/>
          <a:lstStyle/>
          <a:p>
            <a:r>
              <a:rPr lang="en-US" dirty="0"/>
              <a:t>The problem with Blending</a:t>
            </a:r>
          </a:p>
        </p:txBody>
      </p:sp>
      <p:sp>
        <p:nvSpPr>
          <p:cNvPr id="3" name="Content Placeholder 2">
            <a:extLst>
              <a:ext uri="{FF2B5EF4-FFF2-40B4-BE49-F238E27FC236}">
                <a16:creationId xmlns:a16="http://schemas.microsoft.com/office/drawing/2014/main" id="{B631B1E6-FB61-4810-1396-F05962DD3978}"/>
              </a:ext>
            </a:extLst>
          </p:cNvPr>
          <p:cNvSpPr>
            <a:spLocks noGrp="1"/>
          </p:cNvSpPr>
          <p:nvPr>
            <p:ph idx="1"/>
          </p:nvPr>
        </p:nvSpPr>
        <p:spPr/>
        <p:txBody>
          <a:bodyPr>
            <a:normAutofit lnSpcReduction="10000"/>
          </a:bodyPr>
          <a:lstStyle/>
          <a:p>
            <a:pPr marL="0" indent="0">
              <a:buNone/>
            </a:pPr>
            <a:r>
              <a:rPr lang="en-US" sz="5400" b="1" dirty="0">
                <a:effectLst>
                  <a:outerShdw blurRad="50800" dist="114300" dir="5400000" algn="t" rotWithShape="0">
                    <a:schemeClr val="accent1">
                      <a:alpha val="40000"/>
                    </a:schemeClr>
                  </a:outerShdw>
                </a:effectLst>
              </a:rPr>
              <a:t>*****SPECIAL ALLOCATIONS!*****</a:t>
            </a:r>
          </a:p>
          <a:p>
            <a:r>
              <a:rPr lang="en-US" sz="2400" dirty="0"/>
              <a:t>Partnerships do not have to allocate (share) income or items with partners in proportion to the partners’ capital shares. </a:t>
            </a:r>
          </a:p>
          <a:p>
            <a:r>
              <a:rPr lang="en-US" sz="2400" dirty="0"/>
              <a:t>AND – different partnership items may be allocated to the same partner in different amounts. </a:t>
            </a:r>
          </a:p>
          <a:p>
            <a:r>
              <a:rPr lang="en-US" sz="2400" dirty="0"/>
              <a:t>So – basing the partner’s share of factors on the partner’s capital share may not reflect the partner’s share of the partnership </a:t>
            </a:r>
            <a:r>
              <a:rPr lang="en-US" sz="2400" i="1" dirty="0"/>
              <a:t>income</a:t>
            </a:r>
            <a:r>
              <a:rPr lang="en-US" sz="2400" dirty="0"/>
              <a:t>. </a:t>
            </a:r>
          </a:p>
          <a:p>
            <a:r>
              <a:rPr lang="en-US" sz="2400" dirty="0"/>
              <a:t>But basing the share of factors on the partner’s distributive share may also create issues. </a:t>
            </a:r>
          </a:p>
          <a:p>
            <a:pPr marL="0" indent="0">
              <a:buNone/>
            </a:pPr>
            <a:endParaRPr lang="en-US" sz="2400" dirty="0"/>
          </a:p>
        </p:txBody>
      </p:sp>
      <p:sp>
        <p:nvSpPr>
          <p:cNvPr id="4" name="Slide Number Placeholder 3">
            <a:extLst>
              <a:ext uri="{FF2B5EF4-FFF2-40B4-BE49-F238E27FC236}">
                <a16:creationId xmlns:a16="http://schemas.microsoft.com/office/drawing/2014/main" id="{6D644415-0781-4DA1-B37E-4FEC1C173EC4}"/>
              </a:ext>
            </a:extLst>
          </p:cNvPr>
          <p:cNvSpPr>
            <a:spLocks noGrp="1"/>
          </p:cNvSpPr>
          <p:nvPr>
            <p:ph type="sldNum" sz="quarter" idx="12"/>
          </p:nvPr>
        </p:nvSpPr>
        <p:spPr/>
        <p:txBody>
          <a:bodyPr/>
          <a:lstStyle/>
          <a:p>
            <a:fld id="{3A98EE3D-8CD1-4C3F-BD1C-C98C9596463C}" type="slidenum">
              <a:rPr lang="en-US" smtClean="0"/>
              <a:t>24</a:t>
            </a:fld>
            <a:endParaRPr lang="en-US" dirty="0"/>
          </a:p>
        </p:txBody>
      </p:sp>
    </p:spTree>
    <p:extLst>
      <p:ext uri="{BB962C8B-B14F-4D97-AF65-F5344CB8AC3E}">
        <p14:creationId xmlns:p14="http://schemas.microsoft.com/office/powerpoint/2010/main" val="24145739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2968C-58C1-0379-E877-C97552FF28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742E68-8F62-6738-0A7B-CEE1AB0774B7}"/>
              </a:ext>
            </a:extLst>
          </p:cNvPr>
          <p:cNvSpPr>
            <a:spLocks noGrp="1"/>
          </p:cNvSpPr>
          <p:nvPr>
            <p:ph type="title"/>
          </p:nvPr>
        </p:nvSpPr>
        <p:spPr/>
        <p:txBody>
          <a:bodyPr/>
          <a:lstStyle/>
          <a:p>
            <a:r>
              <a:rPr lang="en-US" dirty="0"/>
              <a:t>Simple Blending Example:</a:t>
            </a:r>
          </a:p>
        </p:txBody>
      </p:sp>
      <p:sp>
        <p:nvSpPr>
          <p:cNvPr id="3" name="Content Placeholder 2">
            <a:extLst>
              <a:ext uri="{FF2B5EF4-FFF2-40B4-BE49-F238E27FC236}">
                <a16:creationId xmlns:a16="http://schemas.microsoft.com/office/drawing/2014/main" id="{9BA6D10D-5F53-ADDD-8616-3246D78AD487}"/>
              </a:ext>
            </a:extLst>
          </p:cNvPr>
          <p:cNvSpPr>
            <a:spLocks noGrp="1"/>
          </p:cNvSpPr>
          <p:nvPr>
            <p:ph idx="1"/>
          </p:nvPr>
        </p:nvSpPr>
        <p:spPr/>
        <p:txBody>
          <a:bodyPr>
            <a:normAutofit fontScale="85000" lnSpcReduction="20000"/>
          </a:bodyPr>
          <a:lstStyle/>
          <a:p>
            <a:pPr>
              <a:spcAft>
                <a:spcPts val="1800"/>
              </a:spcAft>
            </a:pPr>
            <a:r>
              <a:rPr lang="en-US" sz="2800" dirty="0"/>
              <a:t>Partnership X has partner Corp Y which uses blending to source its share of X’s apportionable income.</a:t>
            </a:r>
          </a:p>
          <a:p>
            <a:r>
              <a:rPr lang="en-US" sz="2800" dirty="0"/>
              <a:t>X has two different but unitary income amounts:</a:t>
            </a:r>
          </a:p>
          <a:p>
            <a:pPr lvl="1"/>
            <a:r>
              <a:rPr lang="en-US" sz="2500" dirty="0"/>
              <a:t>Item 1: $1 million gain (revenue)</a:t>
            </a:r>
          </a:p>
          <a:p>
            <a:pPr lvl="1"/>
            <a:r>
              <a:rPr lang="en-US" sz="2500" dirty="0"/>
              <a:t>Item 2: $ 2 million loss (expense)</a:t>
            </a:r>
          </a:p>
          <a:p>
            <a:pPr lvl="1">
              <a:spcAft>
                <a:spcPts val="1800"/>
              </a:spcAft>
            </a:pPr>
            <a:r>
              <a:rPr lang="en-US" sz="2500" dirty="0"/>
              <a:t>Net partnership income = $1 million loss</a:t>
            </a:r>
          </a:p>
          <a:p>
            <a:r>
              <a:rPr lang="en-US" sz="2800" dirty="0"/>
              <a:t>Y receives special allocations of these items as follows:</a:t>
            </a:r>
          </a:p>
          <a:p>
            <a:pPr lvl="1"/>
            <a:r>
              <a:rPr lang="en-US" sz="2500" dirty="0"/>
              <a:t>Item 1: 70% = $700,000 </a:t>
            </a:r>
          </a:p>
          <a:p>
            <a:pPr lvl="1"/>
            <a:r>
              <a:rPr lang="en-US" sz="2500" dirty="0"/>
              <a:t>Item 2: 10% = ($200,000)</a:t>
            </a:r>
          </a:p>
          <a:p>
            <a:pPr lvl="1"/>
            <a:r>
              <a:rPr lang="en-US" sz="2500" dirty="0"/>
              <a:t>Y’s net distributive share = $500,000</a:t>
            </a:r>
          </a:p>
        </p:txBody>
      </p:sp>
      <p:sp>
        <p:nvSpPr>
          <p:cNvPr id="4" name="Slide Number Placeholder 3">
            <a:extLst>
              <a:ext uri="{FF2B5EF4-FFF2-40B4-BE49-F238E27FC236}">
                <a16:creationId xmlns:a16="http://schemas.microsoft.com/office/drawing/2014/main" id="{2F900F03-602A-71A3-56CE-E0A5A81972C7}"/>
              </a:ext>
            </a:extLst>
          </p:cNvPr>
          <p:cNvSpPr>
            <a:spLocks noGrp="1"/>
          </p:cNvSpPr>
          <p:nvPr>
            <p:ph type="sldNum" sz="quarter" idx="12"/>
          </p:nvPr>
        </p:nvSpPr>
        <p:spPr/>
        <p:txBody>
          <a:bodyPr/>
          <a:lstStyle/>
          <a:p>
            <a:fld id="{3A98EE3D-8CD1-4C3F-BD1C-C98C9596463C}" type="slidenum">
              <a:rPr lang="en-US" smtClean="0"/>
              <a:t>25</a:t>
            </a:fld>
            <a:endParaRPr lang="en-US" dirty="0"/>
          </a:p>
        </p:txBody>
      </p:sp>
    </p:spTree>
    <p:extLst>
      <p:ext uri="{BB962C8B-B14F-4D97-AF65-F5344CB8AC3E}">
        <p14:creationId xmlns:p14="http://schemas.microsoft.com/office/powerpoint/2010/main" val="3410932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F4E2D-5216-BA30-EB81-6FFD7D9834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F4D3F-A01C-30EA-213C-1BA44B3469F9}"/>
              </a:ext>
            </a:extLst>
          </p:cNvPr>
          <p:cNvSpPr>
            <a:spLocks noGrp="1"/>
          </p:cNvSpPr>
          <p:nvPr>
            <p:ph type="title"/>
          </p:nvPr>
        </p:nvSpPr>
        <p:spPr/>
        <p:txBody>
          <a:bodyPr/>
          <a:lstStyle/>
          <a:p>
            <a:r>
              <a:rPr lang="en-US" dirty="0"/>
              <a:t>Simple Blending Example:</a:t>
            </a:r>
          </a:p>
        </p:txBody>
      </p:sp>
      <p:sp>
        <p:nvSpPr>
          <p:cNvPr id="3" name="Content Placeholder 2">
            <a:extLst>
              <a:ext uri="{FF2B5EF4-FFF2-40B4-BE49-F238E27FC236}">
                <a16:creationId xmlns:a16="http://schemas.microsoft.com/office/drawing/2014/main" id="{68407D17-EF1F-242A-5AE6-EA32D4A668F3}"/>
              </a:ext>
            </a:extLst>
          </p:cNvPr>
          <p:cNvSpPr>
            <a:spLocks noGrp="1"/>
          </p:cNvSpPr>
          <p:nvPr>
            <p:ph idx="1"/>
          </p:nvPr>
        </p:nvSpPr>
        <p:spPr/>
        <p:txBody>
          <a:bodyPr>
            <a:normAutofit/>
          </a:bodyPr>
          <a:lstStyle/>
          <a:p>
            <a:pPr>
              <a:spcBef>
                <a:spcPts val="2400"/>
              </a:spcBef>
            </a:pPr>
            <a:r>
              <a:rPr lang="en-US" sz="2800" dirty="0"/>
              <a:t>Dividing a positive number by a negative number gives you a negative percentage - $500,000 ÷ ($1,000,000) = (50%) (as does dividing a negative number by a positive number). </a:t>
            </a:r>
          </a:p>
          <a:p>
            <a:pPr>
              <a:spcBef>
                <a:spcPts val="2400"/>
              </a:spcBef>
            </a:pPr>
            <a:r>
              <a:rPr lang="en-US" sz="2800" dirty="0"/>
              <a:t>Does that mean Corp Y should </a:t>
            </a:r>
            <a:r>
              <a:rPr lang="en-US" sz="2800" i="1" dirty="0"/>
              <a:t>deduct</a:t>
            </a:r>
            <a:r>
              <a:rPr lang="en-US" sz="2800" dirty="0"/>
              <a:t> 50% of the partnership factors from its own factors? – NO. </a:t>
            </a:r>
          </a:p>
          <a:p>
            <a:pPr>
              <a:spcBef>
                <a:spcPts val="2400"/>
              </a:spcBef>
            </a:pPr>
            <a:r>
              <a:rPr lang="en-US" sz="2800" dirty="0"/>
              <a:t>Rather – the share would be calculated using absolute values.</a:t>
            </a:r>
          </a:p>
        </p:txBody>
      </p:sp>
      <p:sp>
        <p:nvSpPr>
          <p:cNvPr id="4" name="Slide Number Placeholder 3">
            <a:extLst>
              <a:ext uri="{FF2B5EF4-FFF2-40B4-BE49-F238E27FC236}">
                <a16:creationId xmlns:a16="http://schemas.microsoft.com/office/drawing/2014/main" id="{5CC5A041-B963-7F88-B06C-C58F7D175F8F}"/>
              </a:ext>
            </a:extLst>
          </p:cNvPr>
          <p:cNvSpPr>
            <a:spLocks noGrp="1"/>
          </p:cNvSpPr>
          <p:nvPr>
            <p:ph type="sldNum" sz="quarter" idx="12"/>
          </p:nvPr>
        </p:nvSpPr>
        <p:spPr/>
        <p:txBody>
          <a:bodyPr/>
          <a:lstStyle/>
          <a:p>
            <a:fld id="{3A98EE3D-8CD1-4C3F-BD1C-C98C9596463C}" type="slidenum">
              <a:rPr lang="en-US" smtClean="0"/>
              <a:t>26</a:t>
            </a:fld>
            <a:endParaRPr lang="en-US" dirty="0"/>
          </a:p>
        </p:txBody>
      </p:sp>
    </p:spTree>
    <p:extLst>
      <p:ext uri="{BB962C8B-B14F-4D97-AF65-F5344CB8AC3E}">
        <p14:creationId xmlns:p14="http://schemas.microsoft.com/office/powerpoint/2010/main" val="3864707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9A609-0A89-697F-D9D7-2A9865CF4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DE7EA8-F9A0-ED13-D88E-AFE5B413C199}"/>
              </a:ext>
            </a:extLst>
          </p:cNvPr>
          <p:cNvSpPr>
            <a:spLocks noGrp="1"/>
          </p:cNvSpPr>
          <p:nvPr>
            <p:ph type="title"/>
          </p:nvPr>
        </p:nvSpPr>
        <p:spPr/>
        <p:txBody>
          <a:bodyPr/>
          <a:lstStyle/>
          <a:p>
            <a:r>
              <a:rPr lang="en-US" dirty="0"/>
              <a:t>Blending Example:</a:t>
            </a:r>
          </a:p>
        </p:txBody>
      </p:sp>
      <p:sp>
        <p:nvSpPr>
          <p:cNvPr id="3" name="Content Placeholder 2">
            <a:extLst>
              <a:ext uri="{FF2B5EF4-FFF2-40B4-BE49-F238E27FC236}">
                <a16:creationId xmlns:a16="http://schemas.microsoft.com/office/drawing/2014/main" id="{D2193BA9-690F-D8B6-8275-4C5E4B9F7C1D}"/>
              </a:ext>
            </a:extLst>
          </p:cNvPr>
          <p:cNvSpPr>
            <a:spLocks noGrp="1"/>
          </p:cNvSpPr>
          <p:nvPr>
            <p:ph idx="1"/>
          </p:nvPr>
        </p:nvSpPr>
        <p:spPr>
          <a:xfrm>
            <a:off x="581192" y="1699591"/>
            <a:ext cx="11029615" cy="4253534"/>
          </a:xfrm>
        </p:spPr>
        <p:txBody>
          <a:bodyPr>
            <a:normAutofit fontScale="85000" lnSpcReduction="20000"/>
          </a:bodyPr>
          <a:lstStyle/>
          <a:p>
            <a:r>
              <a:rPr lang="en-US" sz="2800" dirty="0"/>
              <a:t>Total </a:t>
            </a:r>
          </a:p>
          <a:p>
            <a:pPr lvl="1"/>
            <a:r>
              <a:rPr lang="en-US" sz="2500" dirty="0"/>
              <a:t>Item 1: $1 million gain (revenue)</a:t>
            </a:r>
          </a:p>
          <a:p>
            <a:pPr lvl="1"/>
            <a:r>
              <a:rPr lang="en-US" sz="2500" dirty="0"/>
              <a:t>Item 2: $ 2 million loss </a:t>
            </a:r>
          </a:p>
          <a:p>
            <a:pPr lvl="1"/>
            <a:r>
              <a:rPr lang="en-US" sz="2500" dirty="0"/>
              <a:t>Absolute value = $3 million</a:t>
            </a:r>
          </a:p>
          <a:p>
            <a:r>
              <a:rPr lang="en-US" sz="2800" dirty="0"/>
              <a:t>Y’s shares:</a:t>
            </a:r>
          </a:p>
          <a:p>
            <a:pPr lvl="1"/>
            <a:r>
              <a:rPr lang="en-US" sz="2500" dirty="0"/>
              <a:t>70% of gain = $700,000 </a:t>
            </a:r>
          </a:p>
          <a:p>
            <a:pPr lvl="1"/>
            <a:r>
              <a:rPr lang="en-US" sz="2500" dirty="0"/>
              <a:t>10% of loss = $200,000</a:t>
            </a:r>
          </a:p>
          <a:p>
            <a:pPr lvl="1">
              <a:spcAft>
                <a:spcPts val="2400"/>
              </a:spcAft>
            </a:pPr>
            <a:r>
              <a:rPr lang="en-US" sz="2500" dirty="0"/>
              <a:t>Absolute value = $900,000</a:t>
            </a:r>
          </a:p>
          <a:p>
            <a:r>
              <a:rPr lang="en-US" sz="3100" dirty="0"/>
              <a:t>Y’s share of factors = $900,000 ÷ $3,000,000 = 30%</a:t>
            </a:r>
          </a:p>
        </p:txBody>
      </p:sp>
      <p:sp>
        <p:nvSpPr>
          <p:cNvPr id="4" name="Slide Number Placeholder 3">
            <a:extLst>
              <a:ext uri="{FF2B5EF4-FFF2-40B4-BE49-F238E27FC236}">
                <a16:creationId xmlns:a16="http://schemas.microsoft.com/office/drawing/2014/main" id="{916A3D89-6440-68B8-7931-E62A76F28FC6}"/>
              </a:ext>
            </a:extLst>
          </p:cNvPr>
          <p:cNvSpPr>
            <a:spLocks noGrp="1"/>
          </p:cNvSpPr>
          <p:nvPr>
            <p:ph type="sldNum" sz="quarter" idx="12"/>
          </p:nvPr>
        </p:nvSpPr>
        <p:spPr/>
        <p:txBody>
          <a:bodyPr/>
          <a:lstStyle/>
          <a:p>
            <a:fld id="{3A98EE3D-8CD1-4C3F-BD1C-C98C9596463C}" type="slidenum">
              <a:rPr lang="en-US" smtClean="0"/>
              <a:t>27</a:t>
            </a:fld>
            <a:endParaRPr lang="en-US" dirty="0"/>
          </a:p>
        </p:txBody>
      </p:sp>
    </p:spTree>
    <p:extLst>
      <p:ext uri="{BB962C8B-B14F-4D97-AF65-F5344CB8AC3E}">
        <p14:creationId xmlns:p14="http://schemas.microsoft.com/office/powerpoint/2010/main" val="26088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16D62-B0A1-0541-33AB-A7C576510150}"/>
              </a:ext>
            </a:extLst>
          </p:cNvPr>
          <p:cNvSpPr>
            <a:spLocks noGrp="1"/>
          </p:cNvSpPr>
          <p:nvPr>
            <p:ph type="title"/>
          </p:nvPr>
        </p:nvSpPr>
        <p:spPr/>
        <p:txBody>
          <a:bodyPr/>
          <a:lstStyle/>
          <a:p>
            <a:r>
              <a:rPr lang="en-US" dirty="0"/>
              <a:t>More on Blending</a:t>
            </a:r>
          </a:p>
        </p:txBody>
      </p:sp>
      <p:sp>
        <p:nvSpPr>
          <p:cNvPr id="3" name="Content Placeholder 2">
            <a:extLst>
              <a:ext uri="{FF2B5EF4-FFF2-40B4-BE49-F238E27FC236}">
                <a16:creationId xmlns:a16="http://schemas.microsoft.com/office/drawing/2014/main" id="{C2B491D1-ACA8-C1CB-6EAE-D163F587BB0F}"/>
              </a:ext>
            </a:extLst>
          </p:cNvPr>
          <p:cNvSpPr>
            <a:spLocks noGrp="1"/>
          </p:cNvSpPr>
          <p:nvPr>
            <p:ph idx="1"/>
          </p:nvPr>
        </p:nvSpPr>
        <p:spPr/>
        <p:txBody>
          <a:bodyPr>
            <a:normAutofit/>
          </a:bodyPr>
          <a:lstStyle/>
          <a:p>
            <a:r>
              <a:rPr lang="en-US" sz="3200" dirty="0"/>
              <a:t>Effects of intercompany transactions are eliminated in income and factors.</a:t>
            </a:r>
          </a:p>
          <a:p>
            <a:r>
              <a:rPr lang="en-US" sz="3200" dirty="0"/>
              <a:t>A partner or partners using blending will source the partnership income differently than partners using separate apportionment (at the partnership level). This is the effect of the combination of income and partner attributes.  </a:t>
            </a:r>
          </a:p>
        </p:txBody>
      </p:sp>
      <p:sp>
        <p:nvSpPr>
          <p:cNvPr id="4" name="Slide Number Placeholder 3">
            <a:extLst>
              <a:ext uri="{FF2B5EF4-FFF2-40B4-BE49-F238E27FC236}">
                <a16:creationId xmlns:a16="http://schemas.microsoft.com/office/drawing/2014/main" id="{E368C0F9-913D-3158-C19C-45B5A336CC3C}"/>
              </a:ext>
            </a:extLst>
          </p:cNvPr>
          <p:cNvSpPr>
            <a:spLocks noGrp="1"/>
          </p:cNvSpPr>
          <p:nvPr>
            <p:ph type="sldNum" sz="quarter" idx="12"/>
          </p:nvPr>
        </p:nvSpPr>
        <p:spPr/>
        <p:txBody>
          <a:bodyPr/>
          <a:lstStyle/>
          <a:p>
            <a:fld id="{3A98EE3D-8CD1-4C3F-BD1C-C98C9596463C}" type="slidenum">
              <a:rPr lang="en-US" smtClean="0"/>
              <a:t>28</a:t>
            </a:fld>
            <a:endParaRPr lang="en-US" dirty="0"/>
          </a:p>
        </p:txBody>
      </p:sp>
    </p:spTree>
    <p:extLst>
      <p:ext uri="{BB962C8B-B14F-4D97-AF65-F5344CB8AC3E}">
        <p14:creationId xmlns:p14="http://schemas.microsoft.com/office/powerpoint/2010/main" val="708079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F7C80C07-F2FF-DA88-0E86-762EAE31D1E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3A34B-B0D2-7E3B-DEF6-16F10E330D78}"/>
              </a:ext>
            </a:extLst>
          </p:cNvPr>
          <p:cNvSpPr>
            <a:spLocks noGrp="1"/>
          </p:cNvSpPr>
          <p:nvPr>
            <p:ph type="title"/>
          </p:nvPr>
        </p:nvSpPr>
        <p:spPr>
          <a:xfrm>
            <a:off x="943077" y="1113763"/>
            <a:ext cx="3269749" cy="4624327"/>
          </a:xfrm>
        </p:spPr>
        <p:txBody>
          <a:bodyPr anchor="ctr">
            <a:normAutofit/>
          </a:bodyPr>
          <a:lstStyle/>
          <a:p>
            <a:pPr algn="ctr"/>
            <a:r>
              <a:rPr lang="en-US" sz="2400" dirty="0">
                <a:solidFill>
                  <a:srgbClr val="FFFFFF"/>
                </a:solidFill>
              </a:rPr>
              <a:t>Recommendations:</a:t>
            </a:r>
          </a:p>
        </p:txBody>
      </p:sp>
      <p:sp>
        <p:nvSpPr>
          <p:cNvPr id="3" name="Content Placeholder 2">
            <a:extLst>
              <a:ext uri="{FF2B5EF4-FFF2-40B4-BE49-F238E27FC236}">
                <a16:creationId xmlns:a16="http://schemas.microsoft.com/office/drawing/2014/main" id="{412A44D1-BDAE-5CFB-BC90-D60AC91D56BA}"/>
              </a:ext>
            </a:extLst>
          </p:cNvPr>
          <p:cNvSpPr>
            <a:spLocks noGrp="1"/>
          </p:cNvSpPr>
          <p:nvPr>
            <p:ph idx="1"/>
          </p:nvPr>
        </p:nvSpPr>
        <p:spPr>
          <a:xfrm>
            <a:off x="5155905" y="1113764"/>
            <a:ext cx="6331902" cy="4624327"/>
          </a:xfrm>
        </p:spPr>
        <p:txBody>
          <a:bodyPr anchor="ctr">
            <a:normAutofit/>
          </a:bodyPr>
          <a:lstStyle/>
          <a:p>
            <a:pPr marL="0" lvl="0" indent="0">
              <a:spcBef>
                <a:spcPts val="1800"/>
              </a:spcBef>
              <a:spcAft>
                <a:spcPts val="1800"/>
              </a:spcAft>
              <a:buNone/>
            </a:pPr>
            <a:r>
              <a:rPr lang="en-US" sz="2800" b="1" dirty="0"/>
              <a:t>5.	Blending - Apply blended apportionment when there is </a:t>
            </a:r>
            <a:r>
              <a:rPr lang="en-US" sz="2800" b="1" dirty="0">
                <a:highlight>
                  <a:srgbClr val="FFFF00"/>
                </a:highlight>
              </a:rPr>
              <a:t>a sufficient unitary relationship between apportionable income of the partnership and apportionable income of the partner</a:t>
            </a:r>
            <a:r>
              <a:rPr lang="en-US" sz="2800" b="1" dirty="0"/>
              <a:t> (detailed in subsection II. B.).</a:t>
            </a:r>
            <a:br>
              <a:rPr lang="en-US" sz="2800" b="1" dirty="0"/>
            </a:br>
            <a:endParaRPr lang="en-US" sz="2800" b="1" dirty="0"/>
          </a:p>
          <a:p>
            <a:pPr marL="0" lvl="0" indent="0">
              <a:spcBef>
                <a:spcPts val="1800"/>
              </a:spcBef>
              <a:spcAft>
                <a:spcPts val="1800"/>
              </a:spcAft>
              <a:buNone/>
            </a:pPr>
            <a:r>
              <a:rPr lang="en-US" sz="1800" b="1" dirty="0"/>
              <a:t>(See subsection II.B.)</a:t>
            </a:r>
          </a:p>
          <a:p>
            <a:pPr marL="514350" lvl="0" indent="-514350">
              <a:buAutoNum type="arabicPeriod" startAt="4"/>
            </a:pPr>
            <a:endParaRPr lang="en-US" dirty="0"/>
          </a:p>
        </p:txBody>
      </p:sp>
      <p:sp>
        <p:nvSpPr>
          <p:cNvPr id="4" name="Slide Number Placeholder 3">
            <a:extLst>
              <a:ext uri="{FF2B5EF4-FFF2-40B4-BE49-F238E27FC236}">
                <a16:creationId xmlns:a16="http://schemas.microsoft.com/office/drawing/2014/main" id="{A2EC7000-1BFB-6260-66B0-0D66F8FC3F9F}"/>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29</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540391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81578-C2D3-B0A6-1926-DD66338B17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0739E7-1B00-9C19-A8EA-6165F472AF0D}"/>
              </a:ext>
            </a:extLst>
          </p:cNvPr>
          <p:cNvSpPr>
            <a:spLocks noGrp="1"/>
          </p:cNvSpPr>
          <p:nvPr>
            <p:ph type="title"/>
          </p:nvPr>
        </p:nvSpPr>
        <p:spPr>
          <a:xfrm>
            <a:off x="581192" y="544530"/>
            <a:ext cx="11029616" cy="791111"/>
          </a:xfrm>
        </p:spPr>
        <p:txBody>
          <a:bodyPr>
            <a:normAutofit/>
          </a:bodyPr>
          <a:lstStyle/>
          <a:p>
            <a:pPr algn="ctr"/>
            <a:r>
              <a:rPr lang="en-US" sz="4000" dirty="0">
                <a:solidFill>
                  <a:schemeClr val="accent1">
                    <a:lumMod val="75000"/>
                  </a:schemeClr>
                </a:solidFill>
              </a:rPr>
              <a:t>Project status update</a:t>
            </a:r>
          </a:p>
        </p:txBody>
      </p:sp>
      <p:graphicFrame>
        <p:nvGraphicFramePr>
          <p:cNvPr id="18" name="Content Placeholder 2">
            <a:extLst>
              <a:ext uri="{FF2B5EF4-FFF2-40B4-BE49-F238E27FC236}">
                <a16:creationId xmlns:a16="http://schemas.microsoft.com/office/drawing/2014/main" id="{FD2328E0-C9A7-6BA3-3F89-ACB92C5C5BB8}"/>
              </a:ext>
            </a:extLst>
          </p:cNvPr>
          <p:cNvGraphicFramePr>
            <a:graphicFrameLocks noGrp="1"/>
          </p:cNvGraphicFramePr>
          <p:nvPr>
            <p:ph idx="1"/>
            <p:extLst>
              <p:ext uri="{D42A27DB-BD31-4B8C-83A1-F6EECF244321}">
                <p14:modId xmlns:p14="http://schemas.microsoft.com/office/powerpoint/2010/main" val="772988399"/>
              </p:ext>
            </p:extLst>
          </p:nvPr>
        </p:nvGraphicFramePr>
        <p:xfrm>
          <a:off x="581193" y="1335642"/>
          <a:ext cx="11029615" cy="5088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B2B5F465-0E25-78F3-4058-5A6DCD4E095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341725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2F6C4-3E21-E6D9-5860-112B96876A93}"/>
              </a:ext>
            </a:extLst>
          </p:cNvPr>
          <p:cNvSpPr>
            <a:spLocks noGrp="1"/>
          </p:cNvSpPr>
          <p:nvPr>
            <p:ph type="title"/>
          </p:nvPr>
        </p:nvSpPr>
        <p:spPr/>
        <p:txBody>
          <a:bodyPr/>
          <a:lstStyle/>
          <a:p>
            <a:r>
              <a:rPr lang="en-US" dirty="0"/>
              <a:t>What is a Sufficient Unitary Relationship?</a:t>
            </a:r>
          </a:p>
        </p:txBody>
      </p:sp>
      <p:sp>
        <p:nvSpPr>
          <p:cNvPr id="3" name="Content Placeholder 2">
            <a:extLst>
              <a:ext uri="{FF2B5EF4-FFF2-40B4-BE49-F238E27FC236}">
                <a16:creationId xmlns:a16="http://schemas.microsoft.com/office/drawing/2014/main" id="{52421587-F36F-B8F4-42F7-9A9DDF1CC786}"/>
              </a:ext>
            </a:extLst>
          </p:cNvPr>
          <p:cNvSpPr>
            <a:spLocks noGrp="1"/>
          </p:cNvSpPr>
          <p:nvPr>
            <p:ph idx="1"/>
          </p:nvPr>
        </p:nvSpPr>
        <p:spPr/>
        <p:txBody>
          <a:bodyPr>
            <a:normAutofit/>
          </a:bodyPr>
          <a:lstStyle/>
          <a:p>
            <a:r>
              <a:rPr lang="en-US" sz="2800" dirty="0"/>
              <a:t>Based on general principles as applied in the corporate context.</a:t>
            </a:r>
          </a:p>
          <a:p>
            <a:pPr lvl="1"/>
            <a:r>
              <a:rPr lang="en-US" sz="2500" dirty="0"/>
              <a:t>Problem No. 1 – </a:t>
            </a:r>
          </a:p>
          <a:p>
            <a:pPr lvl="2"/>
            <a:r>
              <a:rPr lang="en-US" sz="2400" dirty="0"/>
              <a:t>The U.S. Supreme Court has never applied these principles in the context of the partnership pass-through system, where income of the partnership is attributed to the partners. </a:t>
            </a:r>
          </a:p>
          <a:p>
            <a:pPr lvl="1"/>
            <a:r>
              <a:rPr lang="en-US" sz="2500" dirty="0"/>
              <a:t>Problem No. 2 – </a:t>
            </a:r>
          </a:p>
          <a:p>
            <a:pPr lvl="2"/>
            <a:r>
              <a:rPr lang="en-US" sz="2400" dirty="0"/>
              <a:t>There are many questions over “entity unity” versus “asset unity”</a:t>
            </a:r>
          </a:p>
          <a:p>
            <a:pPr lvl="1"/>
            <a:r>
              <a:rPr lang="en-US" sz="2500" dirty="0"/>
              <a:t>Problem No. 3 – </a:t>
            </a:r>
          </a:p>
          <a:p>
            <a:pPr lvl="2"/>
            <a:r>
              <a:rPr lang="en-US" sz="2400" dirty="0"/>
              <a:t>In partnerships, ownership does not equal control.</a:t>
            </a:r>
          </a:p>
        </p:txBody>
      </p:sp>
      <p:sp>
        <p:nvSpPr>
          <p:cNvPr id="4" name="Slide Number Placeholder 3">
            <a:extLst>
              <a:ext uri="{FF2B5EF4-FFF2-40B4-BE49-F238E27FC236}">
                <a16:creationId xmlns:a16="http://schemas.microsoft.com/office/drawing/2014/main" id="{79993450-30D2-2022-6967-97372B73F9F6}"/>
              </a:ext>
            </a:extLst>
          </p:cNvPr>
          <p:cNvSpPr>
            <a:spLocks noGrp="1"/>
          </p:cNvSpPr>
          <p:nvPr>
            <p:ph type="sldNum" sz="quarter" idx="12"/>
          </p:nvPr>
        </p:nvSpPr>
        <p:spPr/>
        <p:txBody>
          <a:bodyPr/>
          <a:lstStyle/>
          <a:p>
            <a:fld id="{3A98EE3D-8CD1-4C3F-BD1C-C98C9596463C}" type="slidenum">
              <a:rPr lang="en-US" smtClean="0"/>
              <a:t>30</a:t>
            </a:fld>
            <a:endParaRPr lang="en-US" dirty="0"/>
          </a:p>
        </p:txBody>
      </p:sp>
    </p:spTree>
    <p:extLst>
      <p:ext uri="{BB962C8B-B14F-4D97-AF65-F5344CB8AC3E}">
        <p14:creationId xmlns:p14="http://schemas.microsoft.com/office/powerpoint/2010/main" val="1334166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E5F446BD-A1BE-570A-3B7A-FB011D54E6F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9DE9E4-8F79-F487-2868-DDE0B853EACB}"/>
              </a:ext>
            </a:extLst>
          </p:cNvPr>
          <p:cNvSpPr>
            <a:spLocks noGrp="1"/>
          </p:cNvSpPr>
          <p:nvPr>
            <p:ph type="title"/>
          </p:nvPr>
        </p:nvSpPr>
        <p:spPr>
          <a:xfrm>
            <a:off x="943077" y="1185877"/>
            <a:ext cx="3269749" cy="4624327"/>
          </a:xfrm>
        </p:spPr>
        <p:txBody>
          <a:bodyPr anchor="ctr">
            <a:normAutofit/>
          </a:bodyPr>
          <a:lstStyle/>
          <a:p>
            <a:pPr algn="ctr"/>
            <a:r>
              <a:rPr lang="en-US" sz="2400" dirty="0">
                <a:solidFill>
                  <a:srgbClr val="FFFFFF"/>
                </a:solidFill>
              </a:rPr>
              <a:t>Recommendations:</a:t>
            </a:r>
          </a:p>
        </p:txBody>
      </p:sp>
      <p:sp>
        <p:nvSpPr>
          <p:cNvPr id="3" name="Content Placeholder 2">
            <a:extLst>
              <a:ext uri="{FF2B5EF4-FFF2-40B4-BE49-F238E27FC236}">
                <a16:creationId xmlns:a16="http://schemas.microsoft.com/office/drawing/2014/main" id="{3A0B60DB-016A-CBAE-CE86-40EA419E456C}"/>
              </a:ext>
            </a:extLst>
          </p:cNvPr>
          <p:cNvSpPr>
            <a:spLocks noGrp="1"/>
          </p:cNvSpPr>
          <p:nvPr>
            <p:ph idx="1"/>
          </p:nvPr>
        </p:nvSpPr>
        <p:spPr>
          <a:xfrm>
            <a:off x="5155905" y="641131"/>
            <a:ext cx="6108179" cy="5713821"/>
          </a:xfrm>
        </p:spPr>
        <p:txBody>
          <a:bodyPr anchor="ctr">
            <a:normAutofit lnSpcReduction="10000"/>
          </a:bodyPr>
          <a:lstStyle/>
          <a:p>
            <a:pPr marL="0" lvl="0" indent="0">
              <a:spcBef>
                <a:spcPts val="1800"/>
              </a:spcBef>
              <a:spcAft>
                <a:spcPts val="1800"/>
              </a:spcAft>
              <a:buNone/>
            </a:pPr>
            <a:r>
              <a:rPr lang="en-US" sz="2400" b="1" dirty="0"/>
              <a:t>6. </a:t>
            </a:r>
            <a:r>
              <a:rPr lang="en-US" sz="2400" b="1" dirty="0">
                <a:highlight>
                  <a:srgbClr val="FFFF00"/>
                </a:highlight>
              </a:rPr>
              <a:t>Consider a special rule</a:t>
            </a:r>
            <a:r>
              <a:rPr lang="en-US" sz="2400" b="1" dirty="0"/>
              <a:t> for sourcing mandatory allocations of </a:t>
            </a:r>
            <a:r>
              <a:rPr lang="en-US" sz="2400" b="1" dirty="0">
                <a:highlight>
                  <a:srgbClr val="FFFF00"/>
                </a:highlight>
              </a:rPr>
              <a:t>built-in gains or losses</a:t>
            </a:r>
            <a:r>
              <a:rPr lang="en-US" sz="2400" b="1" dirty="0"/>
              <a:t> attributed to the contributing partner—at least in some situations.</a:t>
            </a:r>
            <a:br>
              <a:rPr lang="en-US" sz="2400" b="1" dirty="0"/>
            </a:br>
            <a:br>
              <a:rPr lang="en-US" sz="2400" b="1" dirty="0"/>
            </a:br>
            <a:r>
              <a:rPr lang="en-US" sz="1600" b="1" dirty="0"/>
              <a:t>(See subsection II.C.)</a:t>
            </a:r>
          </a:p>
          <a:p>
            <a:pPr marL="0" lvl="0" indent="0">
              <a:spcBef>
                <a:spcPts val="1800"/>
              </a:spcBef>
              <a:spcAft>
                <a:spcPts val="1800"/>
              </a:spcAft>
              <a:buNone/>
            </a:pPr>
            <a:r>
              <a:rPr lang="en-US" sz="2400" b="1" dirty="0"/>
              <a:t>7.	Consider how </a:t>
            </a:r>
            <a:r>
              <a:rPr lang="en-US" sz="2400" b="1" dirty="0">
                <a:highlight>
                  <a:srgbClr val="FFFF00"/>
                </a:highlight>
              </a:rPr>
              <a:t>related-entity transactions</a:t>
            </a:r>
            <a:r>
              <a:rPr lang="en-US" sz="2400" b="1" dirty="0"/>
              <a:t> not eliminated by blended apportionment may affect the sourcing of income and adopt special rules—including </a:t>
            </a:r>
            <a:r>
              <a:rPr lang="en-US" sz="2400" b="1" dirty="0">
                <a:highlight>
                  <a:srgbClr val="FFFF00"/>
                </a:highlight>
              </a:rPr>
              <a:t>add-back statutes and transfer-pricing authority</a:t>
            </a:r>
            <a:r>
              <a:rPr lang="en-US" sz="2400" b="1" dirty="0"/>
              <a:t>.</a:t>
            </a:r>
            <a:br>
              <a:rPr lang="en-US" sz="2400" b="1" dirty="0"/>
            </a:br>
            <a:br>
              <a:rPr lang="en-US" sz="2400" b="1" dirty="0"/>
            </a:br>
            <a:r>
              <a:rPr lang="en-US" sz="1600" b="1" dirty="0"/>
              <a:t>(See subsection II.D.)</a:t>
            </a:r>
          </a:p>
          <a:p>
            <a:pPr marL="514350" lvl="0" indent="-514350">
              <a:buAutoNum type="arabicPeriod" startAt="4"/>
            </a:pPr>
            <a:endParaRPr lang="en-US" dirty="0"/>
          </a:p>
        </p:txBody>
      </p:sp>
      <p:sp>
        <p:nvSpPr>
          <p:cNvPr id="4" name="Slide Number Placeholder 3">
            <a:extLst>
              <a:ext uri="{FF2B5EF4-FFF2-40B4-BE49-F238E27FC236}">
                <a16:creationId xmlns:a16="http://schemas.microsoft.com/office/drawing/2014/main" id="{C02065E8-660C-C51C-7F55-7E09BDF7FDC7}"/>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31</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5970543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728EA630-A74D-1062-8D7C-B3A6ED82CD9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6E37B2-3E24-8367-50BB-0287A0A0062A}"/>
              </a:ext>
            </a:extLst>
          </p:cNvPr>
          <p:cNvSpPr>
            <a:spLocks noGrp="1"/>
          </p:cNvSpPr>
          <p:nvPr>
            <p:ph type="title"/>
          </p:nvPr>
        </p:nvSpPr>
        <p:spPr>
          <a:xfrm>
            <a:off x="959157" y="1113764"/>
            <a:ext cx="3269749" cy="4624327"/>
          </a:xfrm>
        </p:spPr>
        <p:txBody>
          <a:bodyPr anchor="ctr">
            <a:normAutofit/>
          </a:bodyPr>
          <a:lstStyle/>
          <a:p>
            <a:r>
              <a:rPr lang="en-US" sz="2400">
                <a:solidFill>
                  <a:srgbClr val="FFFFFF"/>
                </a:solidFill>
              </a:rPr>
              <a:t>Recommendations:</a:t>
            </a:r>
          </a:p>
        </p:txBody>
      </p:sp>
      <p:sp>
        <p:nvSpPr>
          <p:cNvPr id="3" name="Content Placeholder 2">
            <a:extLst>
              <a:ext uri="{FF2B5EF4-FFF2-40B4-BE49-F238E27FC236}">
                <a16:creationId xmlns:a16="http://schemas.microsoft.com/office/drawing/2014/main" id="{8627EA3F-1FD3-E6B7-9325-AFE9BD91A042}"/>
              </a:ext>
            </a:extLst>
          </p:cNvPr>
          <p:cNvSpPr>
            <a:spLocks noGrp="1"/>
          </p:cNvSpPr>
          <p:nvPr>
            <p:ph idx="1"/>
          </p:nvPr>
        </p:nvSpPr>
        <p:spPr>
          <a:xfrm>
            <a:off x="5155905" y="578069"/>
            <a:ext cx="6108179" cy="5665075"/>
          </a:xfrm>
        </p:spPr>
        <p:txBody>
          <a:bodyPr anchor="ctr">
            <a:normAutofit/>
          </a:bodyPr>
          <a:lstStyle/>
          <a:p>
            <a:pPr marL="0" lvl="0" indent="0">
              <a:spcBef>
                <a:spcPts val="1800"/>
              </a:spcBef>
              <a:spcAft>
                <a:spcPts val="1800"/>
              </a:spcAft>
              <a:buNone/>
            </a:pPr>
            <a:r>
              <a:rPr lang="en-US" sz="2400" b="1" dirty="0"/>
              <a:t>9. When adopting more detailed rules, states should also </a:t>
            </a:r>
            <a:r>
              <a:rPr lang="en-US" sz="2400" b="1" dirty="0">
                <a:highlight>
                  <a:srgbClr val="FFFF00"/>
                </a:highlight>
              </a:rPr>
              <a:t>consider limitations or exceptions that may simplify </a:t>
            </a:r>
            <a:r>
              <a:rPr lang="en-US" sz="2400" b="1" dirty="0"/>
              <a:t>the application of state sourcing requirements to partnership income where there is little chance of abuse and where this would reduce compliance burdens.</a:t>
            </a:r>
          </a:p>
          <a:p>
            <a:pPr marL="0" lvl="0" indent="0">
              <a:spcBef>
                <a:spcPts val="1800"/>
              </a:spcBef>
              <a:spcAft>
                <a:spcPts val="1800"/>
              </a:spcAft>
              <a:buNone/>
            </a:pPr>
            <a:r>
              <a:rPr lang="en-US" sz="2400" b="1" dirty="0"/>
              <a:t>10. Many states will also need to adopt </a:t>
            </a:r>
            <a:r>
              <a:rPr lang="en-US" sz="2400" b="1" dirty="0">
                <a:highlight>
                  <a:srgbClr val="FFFF00"/>
                </a:highlight>
              </a:rPr>
              <a:t>more detailed partnership information reporting rules and forms</a:t>
            </a:r>
            <a:r>
              <a:rPr lang="en-US" sz="2400" b="1" dirty="0"/>
              <a:t> to ensure partners have necessary information to source their distributive share.</a:t>
            </a:r>
          </a:p>
        </p:txBody>
      </p:sp>
      <p:sp>
        <p:nvSpPr>
          <p:cNvPr id="4" name="Slide Number Placeholder 3">
            <a:extLst>
              <a:ext uri="{FF2B5EF4-FFF2-40B4-BE49-F238E27FC236}">
                <a16:creationId xmlns:a16="http://schemas.microsoft.com/office/drawing/2014/main" id="{652BD6C0-B432-EE9E-B8FE-4B8B60DBF3F7}"/>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32</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3231194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0472C-A330-B7DE-B8D2-31B782D9C4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9D527D-141E-08A0-ADF6-8DC99EDC88A8}"/>
              </a:ext>
            </a:extLst>
          </p:cNvPr>
          <p:cNvSpPr>
            <a:spLocks noGrp="1"/>
          </p:cNvSpPr>
          <p:nvPr>
            <p:ph type="title"/>
          </p:nvPr>
        </p:nvSpPr>
        <p:spPr/>
        <p:txBody>
          <a:bodyPr>
            <a:normAutofit/>
          </a:bodyPr>
          <a:lstStyle/>
          <a:p>
            <a:pPr lvl="1">
              <a:spcBef>
                <a:spcPts val="1800"/>
              </a:spcBef>
            </a:pPr>
            <a:r>
              <a:rPr lang="en-US" sz="3400" b="1" dirty="0">
                <a:solidFill>
                  <a:schemeClr val="accent1">
                    <a:lumMod val="75000"/>
                  </a:schemeClr>
                </a:solidFill>
                <a:latin typeface="+mj-lt"/>
              </a:rPr>
              <a:t>“ALIGNING” WITH SPECIAL RULES FOR QIPS</a:t>
            </a:r>
          </a:p>
        </p:txBody>
      </p:sp>
      <p:sp>
        <p:nvSpPr>
          <p:cNvPr id="3" name="Content Placeholder 2">
            <a:extLst>
              <a:ext uri="{FF2B5EF4-FFF2-40B4-BE49-F238E27FC236}">
                <a16:creationId xmlns:a16="http://schemas.microsoft.com/office/drawing/2014/main" id="{97D6727B-A6D1-0BE5-2A3E-22DF1DEC841E}"/>
              </a:ext>
            </a:extLst>
          </p:cNvPr>
          <p:cNvSpPr>
            <a:spLocks noGrp="1"/>
          </p:cNvSpPr>
          <p:nvPr>
            <p:ph idx="1"/>
          </p:nvPr>
        </p:nvSpPr>
        <p:spPr/>
        <p:txBody>
          <a:bodyPr anchor="t">
            <a:normAutofit fontScale="92500"/>
          </a:bodyPr>
          <a:lstStyle/>
          <a:p>
            <a:pPr>
              <a:spcAft>
                <a:spcPts val="1800"/>
              </a:spcAft>
            </a:pPr>
            <a:r>
              <a:rPr lang="en-US" sz="3200" b="1" dirty="0"/>
              <a:t>The special rules for qualified investment partnerships were drafted to apply a “look-through” approach in certain circumstances.</a:t>
            </a:r>
          </a:p>
          <a:p>
            <a:pPr>
              <a:spcAft>
                <a:spcPts val="1800"/>
              </a:spcAft>
            </a:pPr>
            <a:r>
              <a:rPr lang="en-US" sz="3200" b="1" dirty="0"/>
              <a:t>The rules may not address fully how non-qualifying partners (active partners and corporate partners) will source their income.</a:t>
            </a:r>
          </a:p>
          <a:p>
            <a:pPr>
              <a:spcAft>
                <a:spcPts val="1800"/>
              </a:spcAft>
            </a:pPr>
            <a:r>
              <a:rPr lang="en-US" sz="3200" b="1" dirty="0"/>
              <a:t>The rules may also not address how administrative expenses of the investment partnership are sourced. </a:t>
            </a:r>
            <a:endParaRPr lang="en-US" sz="2400" b="1" dirty="0"/>
          </a:p>
        </p:txBody>
      </p:sp>
      <p:sp>
        <p:nvSpPr>
          <p:cNvPr id="4" name="Slide Number Placeholder 3">
            <a:extLst>
              <a:ext uri="{FF2B5EF4-FFF2-40B4-BE49-F238E27FC236}">
                <a16:creationId xmlns:a16="http://schemas.microsoft.com/office/drawing/2014/main" id="{C6DD176D-A469-D9D8-75EA-43ED938B86C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5880075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09F719-F2E9-7E70-AE99-3B9B3E2497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BA50E7-71D2-C42E-C5EC-304CD0AED512}"/>
              </a:ext>
            </a:extLst>
          </p:cNvPr>
          <p:cNvSpPr>
            <a:spLocks noGrp="1"/>
          </p:cNvSpPr>
          <p:nvPr>
            <p:ph type="title"/>
          </p:nvPr>
        </p:nvSpPr>
        <p:spPr>
          <a:xfrm>
            <a:off x="581192" y="702156"/>
            <a:ext cx="11029616" cy="1188720"/>
          </a:xfrm>
        </p:spPr>
        <p:txBody>
          <a:bodyPr>
            <a:normAutofit/>
          </a:bodyPr>
          <a:lstStyle/>
          <a:p>
            <a:pPr lvl="1">
              <a:spcBef>
                <a:spcPts val="1800"/>
              </a:spcBef>
            </a:pPr>
            <a:r>
              <a:rPr kumimoji="0" lang="en-US" sz="3600" b="1" i="0" u="none" strike="noStrike" kern="0" cap="none" spc="0" normalizeH="0" baseline="0" noProof="0" dirty="0">
                <a:ln>
                  <a:noFill/>
                </a:ln>
                <a:effectLst/>
                <a:uLnTx/>
                <a:uFillTx/>
                <a:latin typeface="Franklin Gothic Demi" panose="020B0502020104020203"/>
              </a:rPr>
              <a:t>DRAFTING MODEL RULES</a:t>
            </a:r>
            <a:endParaRPr lang="en-US" sz="3600" b="1" dirty="0"/>
          </a:p>
        </p:txBody>
      </p:sp>
      <p:sp>
        <p:nvSpPr>
          <p:cNvPr id="4" name="Slide Number Placeholder 3">
            <a:extLst>
              <a:ext uri="{FF2B5EF4-FFF2-40B4-BE49-F238E27FC236}">
                <a16:creationId xmlns:a16="http://schemas.microsoft.com/office/drawing/2014/main" id="{A107D5AD-AFC7-7088-BB77-CE67CED734AA}"/>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34</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graphicFrame>
        <p:nvGraphicFramePr>
          <p:cNvPr id="6" name="Content Placeholder 2">
            <a:extLst>
              <a:ext uri="{FF2B5EF4-FFF2-40B4-BE49-F238E27FC236}">
                <a16:creationId xmlns:a16="http://schemas.microsoft.com/office/drawing/2014/main" id="{C8A310EF-6F7D-5733-FE37-1AA1DD615925}"/>
              </a:ext>
            </a:extLst>
          </p:cNvPr>
          <p:cNvGraphicFramePr>
            <a:graphicFrameLocks noGrp="1"/>
          </p:cNvGraphicFramePr>
          <p:nvPr>
            <p:ph idx="1"/>
            <p:extLst>
              <p:ext uri="{D42A27DB-BD31-4B8C-83A1-F6EECF244321}">
                <p14:modId xmlns:p14="http://schemas.microsoft.com/office/powerpoint/2010/main" val="1311425355"/>
              </p:ext>
            </p:extLst>
          </p:nvPr>
        </p:nvGraphicFramePr>
        <p:xfrm>
          <a:off x="581025" y="2341563"/>
          <a:ext cx="11029950" cy="3814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96270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47427-9665-8912-B0CC-CF2FCD864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69669-27A7-1BE7-CE79-9C08B9E4F91A}"/>
              </a:ext>
            </a:extLst>
          </p:cNvPr>
          <p:cNvSpPr>
            <a:spLocks noGrp="1"/>
          </p:cNvSpPr>
          <p:nvPr>
            <p:ph type="title"/>
          </p:nvPr>
        </p:nvSpPr>
        <p:spPr>
          <a:xfrm>
            <a:off x="581192" y="558320"/>
            <a:ext cx="11029616" cy="807667"/>
          </a:xfrm>
        </p:spPr>
        <p:txBody>
          <a:bodyPr>
            <a:normAutofit/>
          </a:bodyPr>
          <a:lstStyle/>
          <a:p>
            <a:pPr lvl="1">
              <a:spcBef>
                <a:spcPts val="1800"/>
              </a:spcBef>
            </a:pPr>
            <a:r>
              <a:rPr lang="en-US" sz="3400" b="1" dirty="0">
                <a:solidFill>
                  <a:schemeClr val="accent1">
                    <a:lumMod val="75000"/>
                  </a:schemeClr>
                </a:solidFill>
                <a:latin typeface="+mj-lt"/>
              </a:rPr>
              <a:t>Drafting Steps</a:t>
            </a:r>
          </a:p>
        </p:txBody>
      </p:sp>
      <p:sp>
        <p:nvSpPr>
          <p:cNvPr id="3" name="Content Placeholder 2">
            <a:extLst>
              <a:ext uri="{FF2B5EF4-FFF2-40B4-BE49-F238E27FC236}">
                <a16:creationId xmlns:a16="http://schemas.microsoft.com/office/drawing/2014/main" id="{A7584FD5-2BDB-AE01-F662-59A59413A5AF}"/>
              </a:ext>
            </a:extLst>
          </p:cNvPr>
          <p:cNvSpPr>
            <a:spLocks noGrp="1"/>
          </p:cNvSpPr>
          <p:nvPr>
            <p:ph idx="1"/>
          </p:nvPr>
        </p:nvSpPr>
        <p:spPr>
          <a:xfrm>
            <a:off x="581192" y="1597572"/>
            <a:ext cx="11029615" cy="4826341"/>
          </a:xfrm>
        </p:spPr>
        <p:txBody>
          <a:bodyPr anchor="t">
            <a:normAutofit/>
          </a:bodyPr>
          <a:lstStyle/>
          <a:p>
            <a:pPr marL="571500" indent="-571500">
              <a:spcAft>
                <a:spcPts val="1800"/>
              </a:spcAft>
              <a:buFont typeface="+mj-lt"/>
              <a:buAutoNum type="romanUcPeriod"/>
            </a:pPr>
            <a:r>
              <a:rPr lang="en-US" sz="2800" b="1" dirty="0"/>
              <a:t>Rule for use of terms – Use will be consistent with Subchapter K and state law of partnerships unless otherwise clearly indicated. Will also refer to model rules for sourcing.</a:t>
            </a:r>
          </a:p>
          <a:p>
            <a:pPr marL="571500" indent="-571500">
              <a:spcAft>
                <a:spcPts val="1800"/>
              </a:spcAft>
              <a:buFont typeface="+mj-lt"/>
              <a:buAutoNum type="romanUcPeriod"/>
            </a:pPr>
            <a:r>
              <a:rPr lang="en-US" sz="2800" b="1" dirty="0"/>
              <a:t>Rule for attribution – The attribution of the character of items under IRC 702 will also apply where the character of items determines or contributes to the determination of state tax effects—including sourcing. </a:t>
            </a:r>
            <a:endParaRPr lang="en-US" sz="2000" b="1" dirty="0"/>
          </a:p>
        </p:txBody>
      </p:sp>
      <p:sp>
        <p:nvSpPr>
          <p:cNvPr id="4" name="Slide Number Placeholder 3">
            <a:extLst>
              <a:ext uri="{FF2B5EF4-FFF2-40B4-BE49-F238E27FC236}">
                <a16:creationId xmlns:a16="http://schemas.microsoft.com/office/drawing/2014/main" id="{2EDD2323-2DA1-09D4-03AB-D2C415F915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15632639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00023-0912-465D-BBFB-62F0E4126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5FDC8-2AD4-798C-86B2-1BD978C6AB7F}"/>
              </a:ext>
            </a:extLst>
          </p:cNvPr>
          <p:cNvSpPr>
            <a:spLocks noGrp="1"/>
          </p:cNvSpPr>
          <p:nvPr>
            <p:ph type="title"/>
          </p:nvPr>
        </p:nvSpPr>
        <p:spPr>
          <a:xfrm>
            <a:off x="581192" y="558320"/>
            <a:ext cx="11029616" cy="807667"/>
          </a:xfrm>
        </p:spPr>
        <p:txBody>
          <a:bodyPr>
            <a:normAutofit/>
          </a:bodyPr>
          <a:lstStyle/>
          <a:p>
            <a:pPr lvl="1">
              <a:spcBef>
                <a:spcPts val="1800"/>
              </a:spcBef>
            </a:pPr>
            <a:r>
              <a:rPr lang="en-US" sz="3400" b="1" dirty="0">
                <a:solidFill>
                  <a:schemeClr val="accent1">
                    <a:lumMod val="75000"/>
                  </a:schemeClr>
                </a:solidFill>
                <a:latin typeface="+mj-lt"/>
              </a:rPr>
              <a:t>Drafting Steps (cont’d)</a:t>
            </a:r>
          </a:p>
        </p:txBody>
      </p:sp>
      <p:sp>
        <p:nvSpPr>
          <p:cNvPr id="3" name="Content Placeholder 2">
            <a:extLst>
              <a:ext uri="{FF2B5EF4-FFF2-40B4-BE49-F238E27FC236}">
                <a16:creationId xmlns:a16="http://schemas.microsoft.com/office/drawing/2014/main" id="{644391DB-500B-5B26-8BBF-E3B30B32FCBD}"/>
              </a:ext>
            </a:extLst>
          </p:cNvPr>
          <p:cNvSpPr>
            <a:spLocks noGrp="1"/>
          </p:cNvSpPr>
          <p:nvPr>
            <p:ph idx="1"/>
          </p:nvPr>
        </p:nvSpPr>
        <p:spPr>
          <a:xfrm>
            <a:off x="581192" y="1597572"/>
            <a:ext cx="11192992" cy="4826341"/>
          </a:xfrm>
        </p:spPr>
        <p:txBody>
          <a:bodyPr anchor="t">
            <a:normAutofit/>
          </a:bodyPr>
          <a:lstStyle/>
          <a:p>
            <a:pPr marL="571500" indent="-571500">
              <a:spcBef>
                <a:spcPts val="0"/>
              </a:spcBef>
              <a:buFont typeface="+mj-lt"/>
              <a:buAutoNum type="romanUcPeriod" startAt="3"/>
            </a:pPr>
            <a:r>
              <a:rPr lang="en-US" sz="2800" b="1" dirty="0"/>
              <a:t>Framework: Sourcing of distributive share and guaranteed payments for services.</a:t>
            </a:r>
          </a:p>
          <a:p>
            <a:pPr marL="781200" lvl="1" indent="-457200">
              <a:spcBef>
                <a:spcPts val="0"/>
              </a:spcBef>
              <a:buFont typeface="+mj-lt"/>
              <a:buAutoNum type="alphaLcParenR"/>
            </a:pPr>
            <a:r>
              <a:rPr lang="en-US" sz="2400" b="1" dirty="0"/>
              <a:t>Partnership level – </a:t>
            </a:r>
          </a:p>
          <a:p>
            <a:pPr marL="1051200" lvl="2" indent="-457200">
              <a:spcBef>
                <a:spcPts val="0"/>
              </a:spcBef>
              <a:buFont typeface="+mj-lt"/>
              <a:buAutoNum type="arabicParenR"/>
            </a:pPr>
            <a:r>
              <a:rPr lang="en-US" sz="2400" b="1" dirty="0"/>
              <a:t>Determine apportionable and non-apportionable items</a:t>
            </a:r>
          </a:p>
          <a:p>
            <a:pPr marL="1051200" lvl="2" indent="-457200">
              <a:spcBef>
                <a:spcPts val="0"/>
              </a:spcBef>
              <a:buFont typeface="+mj-lt"/>
              <a:buAutoNum type="arabicParenR"/>
            </a:pPr>
            <a:r>
              <a:rPr lang="en-US" sz="2400" b="1" dirty="0"/>
              <a:t>Apply rules of assignment (UDITPA rules of allocation) to the non-apportionable items</a:t>
            </a:r>
          </a:p>
          <a:p>
            <a:pPr marL="1051200" lvl="2" indent="-457200">
              <a:spcBef>
                <a:spcPts val="0"/>
              </a:spcBef>
              <a:buFont typeface="+mj-lt"/>
              <a:buAutoNum type="arabicParenR"/>
            </a:pPr>
            <a:r>
              <a:rPr lang="en-US" sz="2400" b="1" dirty="0"/>
              <a:t>Determine apportionment factors and source apportionable income</a:t>
            </a:r>
          </a:p>
          <a:p>
            <a:pPr marL="1051200" lvl="2" indent="-457200">
              <a:spcBef>
                <a:spcPts val="0"/>
              </a:spcBef>
              <a:buFont typeface="+mj-lt"/>
              <a:buAutoNum type="arabicParenR"/>
            </a:pPr>
            <a:r>
              <a:rPr lang="en-US" sz="2400" b="1" dirty="0"/>
              <a:t>Attribute source of partnership income determined at the partnership level to the partners  (using results of 2 and 3) – exception where blended apportionment is applied to apportionable income</a:t>
            </a:r>
          </a:p>
          <a:p>
            <a:pPr marL="1051200" lvl="2" indent="-457200">
              <a:spcAft>
                <a:spcPts val="1800"/>
              </a:spcAft>
              <a:buFont typeface="+mj-lt"/>
              <a:buAutoNum type="arabicParenR"/>
            </a:pPr>
            <a:endParaRPr lang="en-US" sz="2000" b="1" dirty="0"/>
          </a:p>
          <a:p>
            <a:pPr marL="781200" lvl="1" indent="-457200">
              <a:spcAft>
                <a:spcPts val="1800"/>
              </a:spcAft>
              <a:buFont typeface="+mj-lt"/>
              <a:buAutoNum type="alphaLcParenR"/>
            </a:pPr>
            <a:endParaRPr lang="en-US" sz="2100" b="1" dirty="0"/>
          </a:p>
          <a:p>
            <a:pPr lvl="1">
              <a:spcAft>
                <a:spcPts val="1800"/>
              </a:spcAft>
            </a:pPr>
            <a:endParaRPr lang="en-US" sz="2100" b="1" dirty="0"/>
          </a:p>
          <a:p>
            <a:pPr lvl="1">
              <a:spcAft>
                <a:spcPts val="1800"/>
              </a:spcAft>
            </a:pPr>
            <a:endParaRPr lang="en-US" sz="2100" b="1" dirty="0"/>
          </a:p>
        </p:txBody>
      </p:sp>
      <p:sp>
        <p:nvSpPr>
          <p:cNvPr id="4" name="Slide Number Placeholder 3">
            <a:extLst>
              <a:ext uri="{FF2B5EF4-FFF2-40B4-BE49-F238E27FC236}">
                <a16:creationId xmlns:a16="http://schemas.microsoft.com/office/drawing/2014/main" id="{9D3EBD5E-EE69-2290-A253-89DE33BD2D6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4627550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4C347-416F-4FFC-5233-40B0D0D72B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D6BFB-FD2F-FA28-25B8-8009A8B998DB}"/>
              </a:ext>
            </a:extLst>
          </p:cNvPr>
          <p:cNvSpPr>
            <a:spLocks noGrp="1"/>
          </p:cNvSpPr>
          <p:nvPr>
            <p:ph type="title"/>
          </p:nvPr>
        </p:nvSpPr>
        <p:spPr>
          <a:xfrm>
            <a:off x="581192" y="558320"/>
            <a:ext cx="11029616" cy="807667"/>
          </a:xfrm>
        </p:spPr>
        <p:txBody>
          <a:bodyPr>
            <a:normAutofit/>
          </a:bodyPr>
          <a:lstStyle/>
          <a:p>
            <a:pPr lvl="1">
              <a:spcBef>
                <a:spcPts val="1800"/>
              </a:spcBef>
            </a:pPr>
            <a:r>
              <a:rPr lang="en-US" sz="3400" b="1" dirty="0">
                <a:solidFill>
                  <a:schemeClr val="accent1">
                    <a:lumMod val="75000"/>
                  </a:schemeClr>
                </a:solidFill>
                <a:latin typeface="+mj-lt"/>
              </a:rPr>
              <a:t>Drafting Steps (cont’d)</a:t>
            </a:r>
          </a:p>
        </p:txBody>
      </p:sp>
      <p:sp>
        <p:nvSpPr>
          <p:cNvPr id="3" name="Content Placeholder 2">
            <a:extLst>
              <a:ext uri="{FF2B5EF4-FFF2-40B4-BE49-F238E27FC236}">
                <a16:creationId xmlns:a16="http://schemas.microsoft.com/office/drawing/2014/main" id="{B5EB5F4C-0A2E-FEE9-A807-E7A9A3B9571E}"/>
              </a:ext>
            </a:extLst>
          </p:cNvPr>
          <p:cNvSpPr>
            <a:spLocks noGrp="1"/>
          </p:cNvSpPr>
          <p:nvPr>
            <p:ph idx="1"/>
          </p:nvPr>
        </p:nvSpPr>
        <p:spPr>
          <a:xfrm>
            <a:off x="581192" y="1597572"/>
            <a:ext cx="11192992" cy="4826341"/>
          </a:xfrm>
        </p:spPr>
        <p:txBody>
          <a:bodyPr anchor="t">
            <a:normAutofit/>
          </a:bodyPr>
          <a:lstStyle/>
          <a:p>
            <a:pPr marL="1051200" lvl="2" indent="-457200">
              <a:spcBef>
                <a:spcPts val="0"/>
              </a:spcBef>
              <a:buFont typeface="+mj-lt"/>
              <a:buAutoNum type="arabicParenR" startAt="5"/>
            </a:pPr>
            <a:r>
              <a:rPr lang="en-US" sz="3200" b="1" dirty="0"/>
              <a:t>Blended apportionment –</a:t>
            </a:r>
          </a:p>
          <a:p>
            <a:pPr marL="1393200" lvl="3" indent="-457200">
              <a:spcBef>
                <a:spcPts val="0"/>
              </a:spcBef>
              <a:buFont typeface="+mj-lt"/>
              <a:buAutoNum type="alphaUcPeriod"/>
            </a:pPr>
            <a:r>
              <a:rPr lang="en-US" sz="2800" b="1" dirty="0"/>
              <a:t>Apply when the business or income of the partnership bears a unitary relationship with the partner’s business or income.  </a:t>
            </a:r>
          </a:p>
          <a:p>
            <a:pPr marL="1393200" lvl="3" indent="-457200">
              <a:spcBef>
                <a:spcPts val="0"/>
              </a:spcBef>
              <a:buFont typeface="+mj-lt"/>
              <a:buAutoNum type="alphaUcPeriod"/>
            </a:pPr>
            <a:r>
              <a:rPr lang="en-US" sz="2800" b="1" dirty="0"/>
              <a:t>Use absolute value of the distributive share of items (including guaranteed payments) allocated to the partner to determine the partner’s ratio of the factors and eliminate the share of related-party transactions from the receipts factor. </a:t>
            </a:r>
            <a:endParaRPr lang="en-US" sz="2400" b="1" dirty="0"/>
          </a:p>
          <a:p>
            <a:pPr marL="1051200" lvl="2" indent="-457200">
              <a:spcAft>
                <a:spcPts val="1800"/>
              </a:spcAft>
              <a:buFont typeface="+mj-lt"/>
              <a:buAutoNum type="arabicParenR" startAt="5"/>
            </a:pPr>
            <a:endParaRPr lang="en-US" sz="2000" b="1" dirty="0"/>
          </a:p>
          <a:p>
            <a:pPr marL="781200" lvl="1" indent="-457200">
              <a:spcAft>
                <a:spcPts val="1800"/>
              </a:spcAft>
              <a:buFont typeface="+mj-lt"/>
              <a:buAutoNum type="alphaLcParenR"/>
            </a:pPr>
            <a:endParaRPr lang="en-US" sz="2100" b="1" dirty="0"/>
          </a:p>
          <a:p>
            <a:pPr lvl="1">
              <a:spcAft>
                <a:spcPts val="1800"/>
              </a:spcAft>
            </a:pPr>
            <a:endParaRPr lang="en-US" sz="2100" b="1" dirty="0"/>
          </a:p>
          <a:p>
            <a:pPr lvl="1">
              <a:spcAft>
                <a:spcPts val="1800"/>
              </a:spcAft>
            </a:pPr>
            <a:endParaRPr lang="en-US" sz="2100" b="1" dirty="0"/>
          </a:p>
        </p:txBody>
      </p:sp>
      <p:sp>
        <p:nvSpPr>
          <p:cNvPr id="4" name="Slide Number Placeholder 3">
            <a:extLst>
              <a:ext uri="{FF2B5EF4-FFF2-40B4-BE49-F238E27FC236}">
                <a16:creationId xmlns:a16="http://schemas.microsoft.com/office/drawing/2014/main" id="{91FAFECD-8155-278E-12E2-F2637DC9AD9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879211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7CD29-D6F8-D3B1-1E0E-46208DC85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1F02B3-73D8-035C-99D0-252898042695}"/>
              </a:ext>
            </a:extLst>
          </p:cNvPr>
          <p:cNvSpPr>
            <a:spLocks noGrp="1"/>
          </p:cNvSpPr>
          <p:nvPr>
            <p:ph type="title"/>
          </p:nvPr>
        </p:nvSpPr>
        <p:spPr>
          <a:xfrm>
            <a:off x="581192" y="558320"/>
            <a:ext cx="11029616" cy="807667"/>
          </a:xfrm>
        </p:spPr>
        <p:txBody>
          <a:bodyPr>
            <a:normAutofit/>
          </a:bodyPr>
          <a:lstStyle/>
          <a:p>
            <a:pPr lvl="1">
              <a:spcBef>
                <a:spcPts val="1800"/>
              </a:spcBef>
            </a:pPr>
            <a:r>
              <a:rPr lang="en-US" sz="3400" b="1" dirty="0">
                <a:solidFill>
                  <a:schemeClr val="accent1">
                    <a:lumMod val="75000"/>
                  </a:schemeClr>
                </a:solidFill>
                <a:latin typeface="+mj-lt"/>
              </a:rPr>
              <a:t>Drafting Steps (cont’d)</a:t>
            </a:r>
          </a:p>
        </p:txBody>
      </p:sp>
      <p:sp>
        <p:nvSpPr>
          <p:cNvPr id="3" name="Content Placeholder 2">
            <a:extLst>
              <a:ext uri="{FF2B5EF4-FFF2-40B4-BE49-F238E27FC236}">
                <a16:creationId xmlns:a16="http://schemas.microsoft.com/office/drawing/2014/main" id="{F18B4EB7-EDD4-A530-2361-67976744E21D}"/>
              </a:ext>
            </a:extLst>
          </p:cNvPr>
          <p:cNvSpPr>
            <a:spLocks noGrp="1"/>
          </p:cNvSpPr>
          <p:nvPr>
            <p:ph idx="1"/>
          </p:nvPr>
        </p:nvSpPr>
        <p:spPr>
          <a:xfrm>
            <a:off x="581192" y="1597572"/>
            <a:ext cx="11029615" cy="4826341"/>
          </a:xfrm>
        </p:spPr>
        <p:txBody>
          <a:bodyPr anchor="t">
            <a:normAutofit lnSpcReduction="10000"/>
          </a:bodyPr>
          <a:lstStyle/>
          <a:p>
            <a:pPr marL="571500" indent="-571500">
              <a:spcBef>
                <a:spcPts val="0"/>
              </a:spcBef>
              <a:buFont typeface="+mj-lt"/>
              <a:buAutoNum type="romanUcPeriod" startAt="3"/>
            </a:pPr>
            <a:r>
              <a:rPr lang="en-US" sz="2800" b="1" dirty="0"/>
              <a:t>Framework: Sourcing of distributive share and guaranteed payments for services.</a:t>
            </a:r>
          </a:p>
          <a:p>
            <a:pPr marL="781200" lvl="1" indent="-457200">
              <a:spcBef>
                <a:spcPts val="0"/>
              </a:spcBef>
              <a:buFont typeface="+mj-lt"/>
              <a:buAutoNum type="alphaLcParenR" startAt="2"/>
            </a:pPr>
            <a:r>
              <a:rPr lang="en-US" sz="2400" b="1" dirty="0"/>
              <a:t>Limitations or special rules –</a:t>
            </a:r>
          </a:p>
          <a:p>
            <a:pPr marL="1051200" lvl="2" indent="-457200">
              <a:spcBef>
                <a:spcPts val="0"/>
              </a:spcBef>
              <a:buFont typeface="+mj-lt"/>
              <a:buAutoNum type="arabicParenR"/>
            </a:pPr>
            <a:r>
              <a:rPr lang="en-US" sz="2400" b="1" dirty="0"/>
              <a:t>Clarify that federal anti-abuse rules apply where the effect is on state tax, including sourcing, rather than on the federal tax</a:t>
            </a:r>
          </a:p>
          <a:p>
            <a:pPr marL="1051200" lvl="2" indent="-457200">
              <a:spcBef>
                <a:spcPts val="0"/>
              </a:spcBef>
              <a:buFont typeface="+mj-lt"/>
              <a:buAutoNum type="arabicParenR"/>
            </a:pPr>
            <a:r>
              <a:rPr lang="en-US" sz="2400" b="1" dirty="0"/>
              <a:t>Special rules for sourcing of built-in gains (losses) in some circumstances</a:t>
            </a:r>
          </a:p>
          <a:p>
            <a:pPr marL="1051200" lvl="2" indent="-457200">
              <a:spcBef>
                <a:spcPts val="0"/>
              </a:spcBef>
              <a:buFont typeface="+mj-lt"/>
              <a:buAutoNum type="arabicParenR"/>
            </a:pPr>
            <a:r>
              <a:rPr lang="en-US" sz="2400" b="1" dirty="0"/>
              <a:t>Review of model add-back rule and its application to partnerships</a:t>
            </a:r>
          </a:p>
          <a:p>
            <a:pPr marL="1051200" lvl="2" indent="-457200">
              <a:spcBef>
                <a:spcPts val="0"/>
              </a:spcBef>
              <a:buFont typeface="+mj-lt"/>
              <a:buAutoNum type="arabicParenR"/>
            </a:pPr>
            <a:r>
              <a:rPr lang="en-US" sz="2400" b="1" dirty="0"/>
              <a:t>Special rules necessary for investment partnerships</a:t>
            </a:r>
          </a:p>
          <a:p>
            <a:pPr marL="1393200" lvl="3" indent="-457200">
              <a:spcBef>
                <a:spcPts val="0"/>
              </a:spcBef>
              <a:buFont typeface="+mj-lt"/>
              <a:buAutoNum type="alphaUcPeriod"/>
            </a:pPr>
            <a:r>
              <a:rPr lang="en-US" sz="2200" b="1" dirty="0"/>
              <a:t>Address the application of the sourcing rules to non-active partners</a:t>
            </a:r>
          </a:p>
          <a:p>
            <a:pPr marL="1393200" lvl="3" indent="-457200">
              <a:spcBef>
                <a:spcPts val="0"/>
              </a:spcBef>
              <a:buFont typeface="+mj-lt"/>
              <a:buAutoNum type="alphaUcPeriod"/>
            </a:pPr>
            <a:r>
              <a:rPr lang="en-US" sz="2200" b="1" dirty="0"/>
              <a:t>Address the application of sourcing rules to the non-investment income and expense of the partnership</a:t>
            </a:r>
          </a:p>
          <a:p>
            <a:pPr marL="1393200" lvl="3" indent="-457200">
              <a:spcBef>
                <a:spcPts val="0"/>
              </a:spcBef>
              <a:buFont typeface="+mj-lt"/>
              <a:buAutoNum type="alphaUcPeriod"/>
            </a:pPr>
            <a:r>
              <a:rPr lang="en-US" sz="2200" b="1" dirty="0"/>
              <a:t>Address the application of sourcing rules to active/managing partners</a:t>
            </a:r>
          </a:p>
          <a:p>
            <a:pPr marL="781200" lvl="1" indent="-457200">
              <a:spcBef>
                <a:spcPts val="0"/>
              </a:spcBef>
              <a:buFont typeface="+mj-lt"/>
              <a:buAutoNum type="alphaLcParenR" startAt="2"/>
            </a:pPr>
            <a:endParaRPr lang="en-US" sz="2100" b="1" dirty="0"/>
          </a:p>
          <a:p>
            <a:pPr marL="1051200" lvl="2" indent="-457200">
              <a:spcAft>
                <a:spcPts val="1800"/>
              </a:spcAft>
              <a:buFont typeface="+mj-lt"/>
              <a:buAutoNum type="arabicParenR"/>
            </a:pPr>
            <a:endParaRPr lang="en-US" sz="2000" b="1" dirty="0"/>
          </a:p>
          <a:p>
            <a:pPr marL="1051200" lvl="2" indent="-457200">
              <a:spcAft>
                <a:spcPts val="1800"/>
              </a:spcAft>
              <a:buFont typeface="+mj-lt"/>
              <a:buAutoNum type="arabicParenR"/>
            </a:pPr>
            <a:endParaRPr lang="en-US" sz="2000" b="1" dirty="0"/>
          </a:p>
          <a:p>
            <a:pPr marL="781200" lvl="1" indent="-457200">
              <a:spcAft>
                <a:spcPts val="1800"/>
              </a:spcAft>
              <a:buFont typeface="+mj-lt"/>
              <a:buAutoNum type="alphaLcParenR" startAt="2"/>
            </a:pPr>
            <a:endParaRPr lang="en-US" sz="2100" b="1" dirty="0"/>
          </a:p>
          <a:p>
            <a:pPr lvl="1">
              <a:spcAft>
                <a:spcPts val="1800"/>
              </a:spcAft>
            </a:pPr>
            <a:endParaRPr lang="en-US" sz="2100" b="1" dirty="0"/>
          </a:p>
          <a:p>
            <a:pPr lvl="1">
              <a:spcAft>
                <a:spcPts val="1800"/>
              </a:spcAft>
            </a:pPr>
            <a:endParaRPr lang="en-US" sz="2100" b="1" dirty="0"/>
          </a:p>
        </p:txBody>
      </p:sp>
      <p:sp>
        <p:nvSpPr>
          <p:cNvPr id="4" name="Slide Number Placeholder 3">
            <a:extLst>
              <a:ext uri="{FF2B5EF4-FFF2-40B4-BE49-F238E27FC236}">
                <a16:creationId xmlns:a16="http://schemas.microsoft.com/office/drawing/2014/main" id="{9E4BCB72-99EF-A999-137E-4C03EF4AB3F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3672349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14D36-AF37-12F7-AB62-B138149C01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8BE117-CF28-819F-8A9D-11252F19012F}"/>
              </a:ext>
            </a:extLst>
          </p:cNvPr>
          <p:cNvSpPr>
            <a:spLocks noGrp="1"/>
          </p:cNvSpPr>
          <p:nvPr>
            <p:ph type="title"/>
          </p:nvPr>
        </p:nvSpPr>
        <p:spPr>
          <a:xfrm>
            <a:off x="581192" y="558320"/>
            <a:ext cx="11029616" cy="807667"/>
          </a:xfrm>
        </p:spPr>
        <p:txBody>
          <a:bodyPr>
            <a:normAutofit/>
          </a:bodyPr>
          <a:lstStyle/>
          <a:p>
            <a:pPr lvl="1" algn="ctr">
              <a:spcBef>
                <a:spcPts val="1800"/>
              </a:spcBef>
            </a:pPr>
            <a:r>
              <a:rPr kumimoji="0" lang="en-US" sz="4000" b="1" i="0" u="none" strike="noStrike" kern="0" cap="none" spc="0" normalizeH="0" baseline="0" noProof="0" dirty="0">
                <a:ln>
                  <a:noFill/>
                </a:ln>
                <a:solidFill>
                  <a:srgbClr val="A5300F">
                    <a:lumMod val="75000"/>
                  </a:srgbClr>
                </a:solidFill>
                <a:effectLst/>
                <a:uLnTx/>
                <a:uFillTx/>
                <a:latin typeface="Franklin Gothic Demi" panose="020B0502020104020203"/>
              </a:rPr>
              <a:t>Public Comments</a:t>
            </a:r>
            <a:endParaRPr lang="en-US" sz="4400" b="1" dirty="0"/>
          </a:p>
        </p:txBody>
      </p:sp>
      <p:sp>
        <p:nvSpPr>
          <p:cNvPr id="3" name="Content Placeholder 2">
            <a:extLst>
              <a:ext uri="{FF2B5EF4-FFF2-40B4-BE49-F238E27FC236}">
                <a16:creationId xmlns:a16="http://schemas.microsoft.com/office/drawing/2014/main" id="{A5BF00BE-99FB-247D-4DB9-9F6508AB9304}"/>
              </a:ext>
            </a:extLst>
          </p:cNvPr>
          <p:cNvSpPr>
            <a:spLocks noGrp="1"/>
          </p:cNvSpPr>
          <p:nvPr>
            <p:ph idx="1"/>
          </p:nvPr>
        </p:nvSpPr>
        <p:spPr>
          <a:xfrm>
            <a:off x="1809750" y="1613044"/>
            <a:ext cx="8220075" cy="4810870"/>
          </a:xfrm>
        </p:spPr>
        <p:txBody>
          <a:bodyPr anchor="t">
            <a:normAutofit/>
          </a:bodyPr>
          <a:lstStyle/>
          <a:p>
            <a:pPr>
              <a:lnSpc>
                <a:spcPct val="100000"/>
              </a:lnSpc>
              <a:spcBef>
                <a:spcPts val="1800"/>
              </a:spcBef>
              <a:spcAft>
                <a:spcPts val="1800"/>
              </a:spcAft>
            </a:pPr>
            <a:r>
              <a:rPr lang="en-US" sz="3200" b="1" dirty="0"/>
              <a:t>We recently received written comments from the Energy Infrastructure Council (EIC) – posted on the partnership project page.</a:t>
            </a:r>
          </a:p>
          <a:p>
            <a:pPr>
              <a:lnSpc>
                <a:spcPct val="100000"/>
              </a:lnSpc>
              <a:spcBef>
                <a:spcPts val="1800"/>
              </a:spcBef>
              <a:spcAft>
                <a:spcPts val="1800"/>
              </a:spcAft>
            </a:pPr>
            <a:r>
              <a:rPr lang="en-US" sz="3200" b="1" dirty="0"/>
              <a:t>The work group will be discussing these comments and any other input at its next meeting on December 17. </a:t>
            </a:r>
          </a:p>
        </p:txBody>
      </p:sp>
      <p:sp>
        <p:nvSpPr>
          <p:cNvPr id="4" name="Slide Number Placeholder 3">
            <a:extLst>
              <a:ext uri="{FF2B5EF4-FFF2-40B4-BE49-F238E27FC236}">
                <a16:creationId xmlns:a16="http://schemas.microsoft.com/office/drawing/2014/main" id="{FE9091E0-18B2-A83D-F85E-9D02D2404D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98EE3D-8CD1-4C3F-BD1C-C98C9596463C}" type="slidenum">
              <a:rPr kumimoji="0" lang="en-US" sz="900" b="0" i="0" u="none" strike="noStrike" kern="1200" cap="none" spc="0" normalizeH="0" baseline="0" noProof="0" smtClean="0">
                <a:ln>
                  <a:noFill/>
                </a:ln>
                <a:solidFill>
                  <a:prstClr val="black">
                    <a:lumMod val="75000"/>
                    <a:lumOff val="25000"/>
                  </a:prstClr>
                </a:solidFill>
                <a:effectLst/>
                <a:uLnTx/>
                <a:uFillTx/>
                <a:latin typeface="Franklin Gothic Book" panose="020B05020201040202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900" b="0" i="0" u="none" strike="noStrike" kern="1200" cap="none" spc="0" normalizeH="0" baseline="0" noProof="0" dirty="0">
              <a:ln>
                <a:noFill/>
              </a:ln>
              <a:solidFill>
                <a:prstClr val="black">
                  <a:lumMod val="75000"/>
                  <a:lumOff val="25000"/>
                </a:prstClr>
              </a:solidFill>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3373552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8B4390-CB32-1E17-AAF2-63A666A41DD8}"/>
              </a:ext>
            </a:extLst>
          </p:cNvPr>
          <p:cNvSpPr>
            <a:spLocks noGrp="1"/>
          </p:cNvSpPr>
          <p:nvPr>
            <p:ph type="title"/>
          </p:nvPr>
        </p:nvSpPr>
        <p:spPr>
          <a:xfrm>
            <a:off x="1202573" y="1113764"/>
            <a:ext cx="2761750" cy="4624327"/>
          </a:xfrm>
        </p:spPr>
        <p:txBody>
          <a:bodyPr anchor="ctr">
            <a:normAutofit/>
          </a:bodyPr>
          <a:lstStyle/>
          <a:p>
            <a:r>
              <a:rPr lang="en-US" dirty="0">
                <a:solidFill>
                  <a:srgbClr val="FFFFFF"/>
                </a:solidFill>
              </a:rPr>
              <a:t>Overall Goals</a:t>
            </a:r>
          </a:p>
        </p:txBody>
      </p:sp>
      <p:sp>
        <p:nvSpPr>
          <p:cNvPr id="5" name="Content Placeholder 4">
            <a:extLst>
              <a:ext uri="{FF2B5EF4-FFF2-40B4-BE49-F238E27FC236}">
                <a16:creationId xmlns:a16="http://schemas.microsoft.com/office/drawing/2014/main" id="{3A0C1E1D-1D05-3AEB-4974-2C0E6EA02778}"/>
              </a:ext>
            </a:extLst>
          </p:cNvPr>
          <p:cNvSpPr>
            <a:spLocks noGrp="1"/>
          </p:cNvSpPr>
          <p:nvPr>
            <p:ph idx="1"/>
          </p:nvPr>
        </p:nvSpPr>
        <p:spPr>
          <a:xfrm>
            <a:off x="4780722" y="485678"/>
            <a:ext cx="7176051" cy="5938236"/>
          </a:xfrm>
        </p:spPr>
        <p:txBody>
          <a:bodyPr anchor="ctr">
            <a:normAutofit/>
          </a:bodyPr>
          <a:lstStyle/>
          <a:p>
            <a:pPr>
              <a:spcBef>
                <a:spcPts val="2400"/>
              </a:spcBef>
            </a:pPr>
            <a:r>
              <a:rPr lang="en-US" sz="3200" b="1" dirty="0"/>
              <a:t>Equity in sourcing of business income of partnerships, proprietorships, and corporations.</a:t>
            </a:r>
          </a:p>
          <a:p>
            <a:pPr>
              <a:spcBef>
                <a:spcPts val="2400"/>
              </a:spcBef>
            </a:pPr>
            <a:r>
              <a:rPr lang="en-US" sz="3200" b="1" dirty="0"/>
              <a:t>This means sourcing to location of income generating activities.</a:t>
            </a:r>
          </a:p>
          <a:p>
            <a:pPr>
              <a:spcBef>
                <a:spcPts val="2400"/>
              </a:spcBef>
            </a:pPr>
            <a:r>
              <a:rPr lang="en-US" sz="3200" b="1" dirty="0"/>
              <a:t>Avoidance of the use of partnerships to shift income and other abuse.</a:t>
            </a:r>
          </a:p>
          <a:p>
            <a:pPr marL="0" indent="0">
              <a:buNone/>
            </a:pPr>
            <a:endParaRPr lang="en-US" dirty="0"/>
          </a:p>
        </p:txBody>
      </p:sp>
      <p:sp>
        <p:nvSpPr>
          <p:cNvPr id="4" name="Slide Number Placeholder 3">
            <a:extLst>
              <a:ext uri="{FF2B5EF4-FFF2-40B4-BE49-F238E27FC236}">
                <a16:creationId xmlns:a16="http://schemas.microsoft.com/office/drawing/2014/main" id="{871F580B-5C44-6011-2F9C-DCD6D2BBCBC3}"/>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4</a:t>
            </a:fld>
            <a:endParaRPr lang="en-US"/>
          </a:p>
        </p:txBody>
      </p:sp>
    </p:spTree>
    <p:extLst>
      <p:ext uri="{BB962C8B-B14F-4D97-AF65-F5344CB8AC3E}">
        <p14:creationId xmlns:p14="http://schemas.microsoft.com/office/powerpoint/2010/main" val="2916085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CEB2F-43AF-0E82-27C9-D46DEF393797}"/>
              </a:ext>
            </a:extLst>
          </p:cNvPr>
          <p:cNvSpPr>
            <a:spLocks noGrp="1"/>
          </p:cNvSpPr>
          <p:nvPr>
            <p:ph type="title"/>
          </p:nvPr>
        </p:nvSpPr>
        <p:spPr>
          <a:xfrm>
            <a:off x="581193" y="2393951"/>
            <a:ext cx="11029615" cy="1639570"/>
          </a:xfrm>
        </p:spPr>
        <p:txBody>
          <a:bodyPr>
            <a:normAutofit fontScale="90000"/>
          </a:bodyPr>
          <a:lstStyle/>
          <a:p>
            <a:pPr algn="ctr"/>
            <a:r>
              <a:rPr lang="en-US" dirty="0"/>
              <a:t>Does the Committee Have questions or </a:t>
            </a:r>
            <a:br>
              <a:rPr lang="en-US" dirty="0"/>
            </a:br>
            <a:r>
              <a:rPr lang="en-US" dirty="0"/>
              <a:t>are there any concerns about proceeding </a:t>
            </a:r>
            <a:br>
              <a:rPr lang="en-US" dirty="0"/>
            </a:br>
            <a:r>
              <a:rPr lang="en-US" dirty="0"/>
              <a:t>to draft model rules? </a:t>
            </a:r>
          </a:p>
        </p:txBody>
      </p:sp>
      <p:sp>
        <p:nvSpPr>
          <p:cNvPr id="4" name="Slide Number Placeholder 3">
            <a:extLst>
              <a:ext uri="{FF2B5EF4-FFF2-40B4-BE49-F238E27FC236}">
                <a16:creationId xmlns:a16="http://schemas.microsoft.com/office/drawing/2014/main" id="{1394F76E-CC8D-6BC1-1F46-0D7CEEC4498C}"/>
              </a:ext>
            </a:extLst>
          </p:cNvPr>
          <p:cNvSpPr>
            <a:spLocks noGrp="1"/>
          </p:cNvSpPr>
          <p:nvPr>
            <p:ph type="sldNum" sz="quarter" idx="12"/>
          </p:nvPr>
        </p:nvSpPr>
        <p:spPr/>
        <p:txBody>
          <a:bodyPr/>
          <a:lstStyle/>
          <a:p>
            <a:fld id="{3A98EE3D-8CD1-4C3F-BD1C-C98C9596463C}" type="slidenum">
              <a:rPr lang="en-US" smtClean="0"/>
              <a:t>40</a:t>
            </a:fld>
            <a:endParaRPr lang="en-US" dirty="0"/>
          </a:p>
        </p:txBody>
      </p:sp>
    </p:spTree>
    <p:extLst>
      <p:ext uri="{BB962C8B-B14F-4D97-AF65-F5344CB8AC3E}">
        <p14:creationId xmlns:p14="http://schemas.microsoft.com/office/powerpoint/2010/main" val="1891529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98000"/>
                <a:satMod val="110000"/>
                <a:lumMod val="86000"/>
              </a:schemeClr>
            </a:gs>
          </a:gsLst>
          <a:path path="circle">
            <a:fillToRect l="50000" t="50000" r="100000" b="100000"/>
          </a:path>
        </a:gradFill>
        <a:effectLst/>
      </p:bgPr>
    </p:bg>
    <p:spTree>
      <p:nvGrpSpPr>
        <p:cNvPr id="1" name="">
          <a:extLst>
            <a:ext uri="{FF2B5EF4-FFF2-40B4-BE49-F238E27FC236}">
              <a16:creationId xmlns:a16="http://schemas.microsoft.com/office/drawing/2014/main" id="{44C77A90-DA53-CB1F-C5CF-50747B3CA7A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9C81326-336C-D728-4A81-4A93C7709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CA2702D-FB49-EBD4-0A1F-C279C83FFC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F5BC59-BA53-221D-7922-97C15DF208E6}"/>
              </a:ext>
            </a:extLst>
          </p:cNvPr>
          <p:cNvSpPr>
            <a:spLocks noGrp="1"/>
          </p:cNvSpPr>
          <p:nvPr>
            <p:ph type="title"/>
          </p:nvPr>
        </p:nvSpPr>
        <p:spPr>
          <a:xfrm>
            <a:off x="1202573" y="1113764"/>
            <a:ext cx="2761750" cy="4624327"/>
          </a:xfrm>
        </p:spPr>
        <p:txBody>
          <a:bodyPr anchor="ctr">
            <a:normAutofit/>
          </a:bodyPr>
          <a:lstStyle/>
          <a:p>
            <a:r>
              <a:rPr lang="en-US" dirty="0">
                <a:solidFill>
                  <a:srgbClr val="FFFFFF"/>
                </a:solidFill>
              </a:rPr>
              <a:t>Overall Goals</a:t>
            </a:r>
          </a:p>
        </p:txBody>
      </p:sp>
      <p:sp>
        <p:nvSpPr>
          <p:cNvPr id="5" name="Content Placeholder 4">
            <a:extLst>
              <a:ext uri="{FF2B5EF4-FFF2-40B4-BE49-F238E27FC236}">
                <a16:creationId xmlns:a16="http://schemas.microsoft.com/office/drawing/2014/main" id="{5C63C7A9-F8D6-E877-A0B6-DCE559F161DA}"/>
              </a:ext>
            </a:extLst>
          </p:cNvPr>
          <p:cNvSpPr>
            <a:spLocks noGrp="1"/>
          </p:cNvSpPr>
          <p:nvPr>
            <p:ph idx="1"/>
          </p:nvPr>
        </p:nvSpPr>
        <p:spPr>
          <a:xfrm>
            <a:off x="4780722" y="485678"/>
            <a:ext cx="7176051" cy="5938236"/>
          </a:xfrm>
        </p:spPr>
        <p:txBody>
          <a:bodyPr anchor="ctr">
            <a:normAutofit/>
          </a:bodyPr>
          <a:lstStyle/>
          <a:p>
            <a:pPr>
              <a:spcBef>
                <a:spcPts val="2400"/>
              </a:spcBef>
            </a:pPr>
            <a:r>
              <a:rPr lang="en-US" sz="3200" b="1" dirty="0"/>
              <a:t>Equity in sourcing of business income of partnerships, proprietorships, and corporations.</a:t>
            </a:r>
          </a:p>
          <a:p>
            <a:pPr>
              <a:spcBef>
                <a:spcPts val="2400"/>
              </a:spcBef>
            </a:pPr>
            <a:r>
              <a:rPr lang="en-US" sz="3200" b="1" dirty="0"/>
              <a:t>This means sourcing to location of income generating activities.</a:t>
            </a:r>
          </a:p>
          <a:p>
            <a:pPr>
              <a:spcBef>
                <a:spcPts val="2400"/>
              </a:spcBef>
            </a:pPr>
            <a:r>
              <a:rPr lang="en-US" sz="3200" b="1" dirty="0">
                <a:highlight>
                  <a:srgbClr val="FFFF00"/>
                </a:highlight>
              </a:rPr>
              <a:t>Avoidance of the use of partnerships to shift income and other abuse.</a:t>
            </a:r>
          </a:p>
          <a:p>
            <a:pPr marL="0" indent="0">
              <a:buNone/>
            </a:pPr>
            <a:endParaRPr lang="en-US" dirty="0"/>
          </a:p>
        </p:txBody>
      </p:sp>
      <p:sp>
        <p:nvSpPr>
          <p:cNvPr id="4" name="Slide Number Placeholder 3">
            <a:extLst>
              <a:ext uri="{FF2B5EF4-FFF2-40B4-BE49-F238E27FC236}">
                <a16:creationId xmlns:a16="http://schemas.microsoft.com/office/drawing/2014/main" id="{0421278D-282D-3CA6-BEB1-435A260A971E}"/>
              </a:ext>
            </a:extLst>
          </p:cNvPr>
          <p:cNvSpPr>
            <a:spLocks noGrp="1"/>
          </p:cNvSpPr>
          <p:nvPr>
            <p:ph type="sldNum" sz="quarter" idx="12"/>
          </p:nvPr>
        </p:nvSpPr>
        <p:spPr>
          <a:xfrm>
            <a:off x="10558300" y="6423914"/>
            <a:ext cx="1052510" cy="365125"/>
          </a:xfrm>
        </p:spPr>
        <p:txBody>
          <a:bodyPr>
            <a:normAutofit/>
          </a:bodyPr>
          <a:lstStyle/>
          <a:p>
            <a:pPr>
              <a:spcAft>
                <a:spcPts val="600"/>
              </a:spcAft>
            </a:pPr>
            <a:fld id="{3A98EE3D-8CD1-4C3F-BD1C-C98C9596463C}" type="slidenum">
              <a:rPr lang="en-US" smtClean="0"/>
              <a:pPr>
                <a:spcAft>
                  <a:spcPts val="600"/>
                </a:spcAft>
              </a:pPr>
              <a:t>5</a:t>
            </a:fld>
            <a:endParaRPr lang="en-US"/>
          </a:p>
        </p:txBody>
      </p:sp>
      <p:sp>
        <p:nvSpPr>
          <p:cNvPr id="3" name="TextBox 2">
            <a:extLst>
              <a:ext uri="{FF2B5EF4-FFF2-40B4-BE49-F238E27FC236}">
                <a16:creationId xmlns:a16="http://schemas.microsoft.com/office/drawing/2014/main" id="{362B9874-AEFB-2534-F15F-4E999E22378B}"/>
              </a:ext>
            </a:extLst>
          </p:cNvPr>
          <p:cNvSpPr txBox="1"/>
          <p:nvPr/>
        </p:nvSpPr>
        <p:spPr>
          <a:xfrm>
            <a:off x="1104900" y="333375"/>
            <a:ext cx="3305175" cy="2031325"/>
          </a:xfrm>
          <a:prstGeom prst="rect">
            <a:avLst/>
          </a:prstGeom>
          <a:solidFill>
            <a:schemeClr val="bg1"/>
          </a:solidFill>
        </p:spPr>
        <p:txBody>
          <a:bodyPr wrap="square" rtlCol="0">
            <a:spAutoFit/>
          </a:bodyPr>
          <a:lstStyle/>
          <a:p>
            <a:r>
              <a:rPr lang="en-US" b="1" dirty="0">
                <a:solidFill>
                  <a:srgbClr val="A80000"/>
                </a:solidFill>
              </a:rPr>
              <a:t>What is true for Subchapter K will be true for state sourcing rules—there will need to be exceptions for cases involving clear tax-avoidance as well as clear application of the federal anti-abuse rules to state issues.</a:t>
            </a:r>
          </a:p>
        </p:txBody>
      </p:sp>
      <p:cxnSp>
        <p:nvCxnSpPr>
          <p:cNvPr id="7" name="Straight Arrow Connector 6">
            <a:extLst>
              <a:ext uri="{FF2B5EF4-FFF2-40B4-BE49-F238E27FC236}">
                <a16:creationId xmlns:a16="http://schemas.microsoft.com/office/drawing/2014/main" id="{6C3C8E3E-7609-5B92-CBED-024E3C113C9C}"/>
              </a:ext>
            </a:extLst>
          </p:cNvPr>
          <p:cNvCxnSpPr/>
          <p:nvPr/>
        </p:nvCxnSpPr>
        <p:spPr>
          <a:xfrm>
            <a:off x="2895600" y="2364700"/>
            <a:ext cx="2324100" cy="1959650"/>
          </a:xfrm>
          <a:prstGeom prst="straightConnector1">
            <a:avLst/>
          </a:prstGeom>
          <a:ln w="57150">
            <a:tailEnd type="triangle"/>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564803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E58120-062E-8BB1-89F1-8270775182A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BD42067-2AD4-4A75-9FCB-8859CBBE9B5E}"/>
              </a:ext>
            </a:extLst>
          </p:cNvPr>
          <p:cNvSpPr>
            <a:spLocks noGrp="1"/>
          </p:cNvSpPr>
          <p:nvPr>
            <p:ph type="title"/>
          </p:nvPr>
        </p:nvSpPr>
        <p:spPr>
          <a:xfrm>
            <a:off x="876981" y="1037967"/>
            <a:ext cx="2853008" cy="4709131"/>
          </a:xfrm>
        </p:spPr>
        <p:txBody>
          <a:bodyPr anchor="ctr">
            <a:normAutofit/>
          </a:bodyPr>
          <a:lstStyle/>
          <a:p>
            <a:r>
              <a:rPr lang="en-US" sz="2200">
                <a:solidFill>
                  <a:srgbClr val="FFFEFF"/>
                </a:solidFill>
              </a:rPr>
              <a:t>Recommendations:</a:t>
            </a:r>
          </a:p>
        </p:txBody>
      </p:sp>
      <p:sp>
        <p:nvSpPr>
          <p:cNvPr id="3" name="Content Placeholder 2">
            <a:extLst>
              <a:ext uri="{FF2B5EF4-FFF2-40B4-BE49-F238E27FC236}">
                <a16:creationId xmlns:a16="http://schemas.microsoft.com/office/drawing/2014/main" id="{41D099CC-EBBE-036C-7384-DA44DEAE056E}"/>
              </a:ext>
            </a:extLst>
          </p:cNvPr>
          <p:cNvSpPr>
            <a:spLocks noGrp="1"/>
          </p:cNvSpPr>
          <p:nvPr>
            <p:ph idx="1"/>
          </p:nvPr>
        </p:nvSpPr>
        <p:spPr>
          <a:xfrm>
            <a:off x="4534935" y="1037968"/>
            <a:ext cx="6725899" cy="4820832"/>
          </a:xfrm>
        </p:spPr>
        <p:txBody>
          <a:bodyPr anchor="ctr">
            <a:normAutofit/>
          </a:bodyPr>
          <a:lstStyle/>
          <a:p>
            <a:pPr marL="838350" lvl="1" indent="-514350">
              <a:spcBef>
                <a:spcPts val="1800"/>
              </a:spcBef>
              <a:spcAft>
                <a:spcPts val="1800"/>
              </a:spcAft>
              <a:buAutoNum type="arabicPeriod"/>
            </a:pPr>
            <a:r>
              <a:rPr lang="en-US" sz="3200" b="1" dirty="0"/>
              <a:t>Use </a:t>
            </a:r>
            <a:r>
              <a:rPr lang="en-US" sz="3200" b="1" dirty="0">
                <a:highlight>
                  <a:srgbClr val="FFFF00"/>
                </a:highlight>
              </a:rPr>
              <a:t>terms </a:t>
            </a:r>
            <a:r>
              <a:rPr lang="en-US" sz="3200" b="1" dirty="0"/>
              <a:t>consistently with partnership law and Subchapter K and define other important terms to avoid ambiguity. </a:t>
            </a:r>
            <a:br>
              <a:rPr lang="en-US" sz="3200" b="1" dirty="0"/>
            </a:br>
            <a:br>
              <a:rPr lang="en-US" sz="3200" b="1" dirty="0"/>
            </a:br>
            <a:r>
              <a:rPr lang="en-US" sz="2000" b="1" dirty="0"/>
              <a:t>(See subsection I.B., C. and D.) </a:t>
            </a:r>
            <a:endParaRPr lang="en-US" sz="3200" b="1" dirty="0"/>
          </a:p>
        </p:txBody>
      </p:sp>
      <p:sp>
        <p:nvSpPr>
          <p:cNvPr id="4" name="Slide Number Placeholder 3">
            <a:extLst>
              <a:ext uri="{FF2B5EF4-FFF2-40B4-BE49-F238E27FC236}">
                <a16:creationId xmlns:a16="http://schemas.microsoft.com/office/drawing/2014/main" id="{87242CEB-E229-0F9A-9C42-E143EE7DA611}"/>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6</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2951502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46509-513C-7C06-E417-1A5A6573FC90}"/>
              </a:ext>
            </a:extLst>
          </p:cNvPr>
          <p:cNvSpPr>
            <a:spLocks noGrp="1"/>
          </p:cNvSpPr>
          <p:nvPr>
            <p:ph type="title"/>
          </p:nvPr>
        </p:nvSpPr>
        <p:spPr/>
        <p:txBody>
          <a:bodyPr/>
          <a:lstStyle/>
          <a:p>
            <a:r>
              <a:rPr lang="en-US" dirty="0"/>
              <a:t>Some basic Examples:</a:t>
            </a:r>
          </a:p>
        </p:txBody>
      </p:sp>
      <p:sp>
        <p:nvSpPr>
          <p:cNvPr id="3" name="Content Placeholder 2">
            <a:extLst>
              <a:ext uri="{FF2B5EF4-FFF2-40B4-BE49-F238E27FC236}">
                <a16:creationId xmlns:a16="http://schemas.microsoft.com/office/drawing/2014/main" id="{BDD40E33-237E-36F6-1BF1-39FA1895DAC8}"/>
              </a:ext>
            </a:extLst>
          </p:cNvPr>
          <p:cNvSpPr>
            <a:spLocks noGrp="1"/>
          </p:cNvSpPr>
          <p:nvPr>
            <p:ph idx="1"/>
          </p:nvPr>
        </p:nvSpPr>
        <p:spPr/>
        <p:txBody>
          <a:bodyPr>
            <a:normAutofit/>
          </a:bodyPr>
          <a:lstStyle/>
          <a:p>
            <a:pPr marL="305435" indent="-305435">
              <a:spcBef>
                <a:spcPts val="2400"/>
              </a:spcBef>
            </a:pPr>
            <a:r>
              <a:rPr lang="en-US" sz="2600" b="1" dirty="0"/>
              <a:t>“Distributions” and “distributive shares” are two very different things. </a:t>
            </a:r>
            <a:endParaRPr lang="en-US"/>
          </a:p>
          <a:p>
            <a:pPr marL="305435" indent="-305435">
              <a:spcBef>
                <a:spcPts val="2400"/>
              </a:spcBef>
            </a:pPr>
            <a:r>
              <a:rPr lang="en-US" sz="2600" b="1" dirty="0"/>
              <a:t>“Allocate” can mean different things depending on context –</a:t>
            </a:r>
          </a:p>
          <a:p>
            <a:pPr marL="629920" lvl="1" indent="-305435">
              <a:spcBef>
                <a:spcPts val="600"/>
              </a:spcBef>
            </a:pPr>
            <a:r>
              <a:rPr lang="en-US" sz="2400" b="1" dirty="0"/>
              <a:t>State tax systems = using rules of assignment to source income or items.</a:t>
            </a:r>
          </a:p>
          <a:p>
            <a:pPr marL="629920" lvl="1" indent="-305435">
              <a:spcBef>
                <a:spcPts val="600"/>
              </a:spcBef>
            </a:pPr>
            <a:r>
              <a:rPr lang="en-US" sz="2400" b="1" dirty="0"/>
              <a:t>Federal pass-through system = determining a partner’s share of items.</a:t>
            </a:r>
          </a:p>
          <a:p>
            <a:pPr marL="305435" indent="-305435">
              <a:spcBef>
                <a:spcPts val="2400"/>
              </a:spcBef>
            </a:pPr>
            <a:r>
              <a:rPr lang="en-US" sz="2600" b="1" dirty="0"/>
              <a:t>“Partnership income” is a very generalized term that may not be specific enough. (“Partnership items” may be more useful.) </a:t>
            </a:r>
            <a:endParaRPr lang="en-US" b="1" dirty="0"/>
          </a:p>
        </p:txBody>
      </p:sp>
      <p:sp>
        <p:nvSpPr>
          <p:cNvPr id="4" name="Slide Number Placeholder 3">
            <a:extLst>
              <a:ext uri="{FF2B5EF4-FFF2-40B4-BE49-F238E27FC236}">
                <a16:creationId xmlns:a16="http://schemas.microsoft.com/office/drawing/2014/main" id="{2E916EED-4FD7-8519-4DEA-E75E6F47998E}"/>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3015070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32CD1A-8F23-D26C-26CD-1C6141CACD1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16">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35F1FC7-9B90-0D00-B69E-25691ED71BB3}"/>
              </a:ext>
            </a:extLst>
          </p:cNvPr>
          <p:cNvSpPr>
            <a:spLocks noGrp="1"/>
          </p:cNvSpPr>
          <p:nvPr>
            <p:ph type="title"/>
          </p:nvPr>
        </p:nvSpPr>
        <p:spPr>
          <a:xfrm>
            <a:off x="834648" y="1143800"/>
            <a:ext cx="2937675" cy="4709131"/>
          </a:xfrm>
        </p:spPr>
        <p:txBody>
          <a:bodyPr anchor="ctr">
            <a:normAutofit/>
          </a:bodyPr>
          <a:lstStyle/>
          <a:p>
            <a:r>
              <a:rPr lang="en-US" sz="2200">
                <a:solidFill>
                  <a:srgbClr val="FFFEFF"/>
                </a:solidFill>
              </a:rPr>
              <a:t>Recommendations:</a:t>
            </a:r>
          </a:p>
        </p:txBody>
      </p:sp>
      <p:sp>
        <p:nvSpPr>
          <p:cNvPr id="3" name="Content Placeholder 2">
            <a:extLst>
              <a:ext uri="{FF2B5EF4-FFF2-40B4-BE49-F238E27FC236}">
                <a16:creationId xmlns:a16="http://schemas.microsoft.com/office/drawing/2014/main" id="{21898E7F-4CC1-2CC0-292B-9EA5F4CD87AE}"/>
              </a:ext>
            </a:extLst>
          </p:cNvPr>
          <p:cNvSpPr>
            <a:spLocks noGrp="1"/>
          </p:cNvSpPr>
          <p:nvPr>
            <p:ph idx="1"/>
          </p:nvPr>
        </p:nvSpPr>
        <p:spPr>
          <a:xfrm>
            <a:off x="4534935" y="1037968"/>
            <a:ext cx="6725899" cy="4820832"/>
          </a:xfrm>
        </p:spPr>
        <p:txBody>
          <a:bodyPr anchor="ctr">
            <a:normAutofit/>
          </a:bodyPr>
          <a:lstStyle/>
          <a:p>
            <a:pPr marL="324000" lvl="1" indent="0">
              <a:spcBef>
                <a:spcPts val="1800"/>
              </a:spcBef>
              <a:spcAft>
                <a:spcPts val="1800"/>
              </a:spcAft>
              <a:buNone/>
            </a:pPr>
            <a:r>
              <a:rPr lang="en-US" sz="3600" b="1" dirty="0"/>
              <a:t>2. Recognize how the </a:t>
            </a:r>
            <a:r>
              <a:rPr lang="en-US" sz="3600" b="1" dirty="0">
                <a:highlight>
                  <a:srgbClr val="FFFF00"/>
                </a:highlight>
              </a:rPr>
              <a:t>attribution principle</a:t>
            </a:r>
            <a:r>
              <a:rPr lang="en-US" sz="3600" b="1" dirty="0"/>
              <a:t> may affect application of state tax rules.</a:t>
            </a:r>
            <a:br>
              <a:rPr lang="en-US" sz="3600" b="1" dirty="0"/>
            </a:br>
            <a:br>
              <a:rPr lang="en-US" sz="3600" b="1" dirty="0"/>
            </a:br>
            <a:r>
              <a:rPr lang="en-US" sz="2000" b="1" dirty="0"/>
              <a:t>(See subsection I.F.)</a:t>
            </a:r>
            <a:endParaRPr lang="en-US" sz="3600" b="1" dirty="0"/>
          </a:p>
        </p:txBody>
      </p:sp>
      <p:sp>
        <p:nvSpPr>
          <p:cNvPr id="4" name="Slide Number Placeholder 3">
            <a:extLst>
              <a:ext uri="{FF2B5EF4-FFF2-40B4-BE49-F238E27FC236}">
                <a16:creationId xmlns:a16="http://schemas.microsoft.com/office/drawing/2014/main" id="{C6576E28-5A85-0F56-7F85-C74BDAF76795}"/>
              </a:ext>
            </a:extLst>
          </p:cNvPr>
          <p:cNvSpPr>
            <a:spLocks noGrp="1"/>
          </p:cNvSpPr>
          <p:nvPr>
            <p:ph type="sldNum" sz="quarter" idx="12"/>
          </p:nvPr>
        </p:nvSpPr>
        <p:spPr>
          <a:xfrm>
            <a:off x="10558300" y="6423914"/>
            <a:ext cx="105251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3A98EE3D-8CD1-4C3F-BD1C-C98C9596463C}" type="slidenum">
              <a:rPr kumimoji="0" lang="en-US" b="0" i="0" u="none" strike="noStrike" kern="1200" cap="none" spc="0" normalizeH="0" baseline="0" noProof="0" smtClean="0">
                <a:ln>
                  <a:noFill/>
                </a:ln>
                <a:effectLst/>
                <a:uLnTx/>
                <a:uFillTx/>
                <a:latin typeface="Franklin Gothic Book" panose="020B0502020104020203"/>
                <a:ea typeface="+mn-ea"/>
                <a:cs typeface="+mn-cs"/>
              </a:rPr>
              <a:pPr marL="0" marR="0" lvl="0" indent="0" defTabSz="914400" rtl="0" eaLnBrk="1" fontAlgn="auto" latinLnBrk="0" hangingPunct="1">
                <a:spcBef>
                  <a:spcPts val="0"/>
                </a:spcBef>
                <a:spcAft>
                  <a:spcPts val="600"/>
                </a:spcAft>
                <a:buClrTx/>
                <a:buSzTx/>
                <a:buFontTx/>
                <a:buNone/>
                <a:tabLst/>
                <a:defRPr/>
              </a:pPr>
              <a:t>8</a:t>
            </a:fld>
            <a:endParaRPr kumimoji="0" lang="en-US" b="0" i="0" u="none" strike="noStrike" kern="1200" cap="none" spc="0" normalizeH="0" baseline="0" noProof="0">
              <a:ln>
                <a:noFill/>
              </a:ln>
              <a:effectLst/>
              <a:uLnTx/>
              <a:uFillTx/>
              <a:latin typeface="Franklin Gothic Book" panose="020B0502020104020203"/>
              <a:ea typeface="+mn-ea"/>
              <a:cs typeface="+mn-cs"/>
            </a:endParaRPr>
          </a:p>
        </p:txBody>
      </p:sp>
    </p:spTree>
    <p:extLst>
      <p:ext uri="{BB962C8B-B14F-4D97-AF65-F5344CB8AC3E}">
        <p14:creationId xmlns:p14="http://schemas.microsoft.com/office/powerpoint/2010/main" val="408220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CEC2-6E56-AFDC-BE7F-6A41AC6EB293}"/>
              </a:ext>
            </a:extLst>
          </p:cNvPr>
          <p:cNvSpPr>
            <a:spLocks noGrp="1"/>
          </p:cNvSpPr>
          <p:nvPr>
            <p:ph type="title"/>
          </p:nvPr>
        </p:nvSpPr>
        <p:spPr/>
        <p:txBody>
          <a:bodyPr/>
          <a:lstStyle/>
          <a:p>
            <a:r>
              <a:rPr lang="en-US" dirty="0"/>
              <a:t>Attribution principle</a:t>
            </a:r>
          </a:p>
        </p:txBody>
      </p:sp>
      <p:sp>
        <p:nvSpPr>
          <p:cNvPr id="3" name="Content Placeholder 2">
            <a:extLst>
              <a:ext uri="{FF2B5EF4-FFF2-40B4-BE49-F238E27FC236}">
                <a16:creationId xmlns:a16="http://schemas.microsoft.com/office/drawing/2014/main" id="{B31742BC-1C3D-D950-50D4-C5C6222F4E48}"/>
              </a:ext>
            </a:extLst>
          </p:cNvPr>
          <p:cNvSpPr>
            <a:spLocks noGrp="1"/>
          </p:cNvSpPr>
          <p:nvPr>
            <p:ph idx="1"/>
          </p:nvPr>
        </p:nvSpPr>
        <p:spPr/>
        <p:txBody>
          <a:bodyPr>
            <a:normAutofit/>
          </a:bodyPr>
          <a:lstStyle/>
          <a:p>
            <a:pPr marL="0" indent="0">
              <a:buNone/>
            </a:pPr>
            <a:r>
              <a:rPr lang="en-US" sz="2800" b="1" dirty="0"/>
              <a:t>IRC 702(b):</a:t>
            </a:r>
          </a:p>
          <a:p>
            <a:pPr marL="324000" lvl="1" indent="0">
              <a:buNone/>
            </a:pPr>
            <a:r>
              <a:rPr lang="en-US" sz="2400" b="1" dirty="0"/>
              <a:t>The </a:t>
            </a:r>
            <a:r>
              <a:rPr lang="en-US" sz="2400" b="1" dirty="0">
                <a:highlight>
                  <a:srgbClr val="FFFF00"/>
                </a:highlight>
              </a:rPr>
              <a:t>character</a:t>
            </a:r>
            <a:r>
              <a:rPr lang="en-US" sz="2400" b="1" dirty="0"/>
              <a:t> of </a:t>
            </a:r>
            <a:r>
              <a:rPr lang="en-US" sz="2400" b="1" dirty="0">
                <a:highlight>
                  <a:srgbClr val="FFFF00"/>
                </a:highlight>
              </a:rPr>
              <a:t>any item</a:t>
            </a:r>
            <a:r>
              <a:rPr lang="en-US" sz="2400" b="1" dirty="0"/>
              <a:t> of income, gain, loss, deduction, or credit included in </a:t>
            </a:r>
            <a:br>
              <a:rPr lang="en-US" sz="2400" b="1" dirty="0"/>
            </a:br>
            <a:r>
              <a:rPr lang="en-US" sz="2400" b="1" dirty="0"/>
              <a:t>a partner’s distributive share under paragraphs (1) through (7) of subsection </a:t>
            </a:r>
            <a:br>
              <a:rPr lang="en-US" sz="2400" b="1" dirty="0"/>
            </a:br>
            <a:r>
              <a:rPr lang="en-US" sz="2400" b="1" dirty="0"/>
              <a:t>(a) </a:t>
            </a:r>
            <a:r>
              <a:rPr lang="en-US" sz="2400" b="1" dirty="0">
                <a:highlight>
                  <a:srgbClr val="FFFF00"/>
                </a:highlight>
              </a:rPr>
              <a:t>shall be determined as if such item were realized directly from the source</a:t>
            </a:r>
            <a:r>
              <a:rPr lang="en-US" sz="2400" b="1" dirty="0"/>
              <a:t> </a:t>
            </a:r>
            <a:br>
              <a:rPr lang="en-US" sz="2400" b="1" dirty="0"/>
            </a:br>
            <a:r>
              <a:rPr lang="en-US" sz="2400" b="1" dirty="0"/>
              <a:t>from which realized by the partnership, or incurred in the same manner as incurred by the partnership.</a:t>
            </a:r>
          </a:p>
          <a:p>
            <a:pPr marL="0" indent="0">
              <a:buNone/>
            </a:pPr>
            <a:endParaRPr lang="en-US" sz="2800" b="1" dirty="0"/>
          </a:p>
          <a:p>
            <a:pPr marL="0" indent="0">
              <a:buNone/>
            </a:pPr>
            <a:r>
              <a:rPr lang="en-US" sz="2800" b="1" dirty="0"/>
              <a:t>Items referenced in (a) are basically any items whose tax character will affect the application of the substantive tax rules to that partner. </a:t>
            </a:r>
          </a:p>
        </p:txBody>
      </p:sp>
      <p:sp>
        <p:nvSpPr>
          <p:cNvPr id="4" name="Slide Number Placeholder 3">
            <a:extLst>
              <a:ext uri="{FF2B5EF4-FFF2-40B4-BE49-F238E27FC236}">
                <a16:creationId xmlns:a16="http://schemas.microsoft.com/office/drawing/2014/main" id="{695A493E-9D29-892A-DDF5-BBB3F3BAC9A8}"/>
              </a:ext>
            </a:extLst>
          </p:cNvPr>
          <p:cNvSpPr>
            <a:spLocks noGrp="1"/>
          </p:cNvSpPr>
          <p:nvPr>
            <p:ph type="sldNum" sz="quarter" idx="12"/>
          </p:nvPr>
        </p:nvSpPr>
        <p:spPr/>
        <p:txBody>
          <a:bodyPr/>
          <a:lstStyle/>
          <a:p>
            <a:fld id="{3A98EE3D-8CD1-4C3F-BD1C-C98C9596463C}" type="slidenum">
              <a:rPr lang="en-US" smtClean="0"/>
              <a:t>9</a:t>
            </a:fld>
            <a:endParaRPr lang="en-US" dirty="0"/>
          </a:p>
        </p:txBody>
      </p:sp>
    </p:spTree>
    <p:extLst>
      <p:ext uri="{BB962C8B-B14F-4D97-AF65-F5344CB8AC3E}">
        <p14:creationId xmlns:p14="http://schemas.microsoft.com/office/powerpoint/2010/main" val="21833907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SLIDO_APP_VERSION" val="1.6.1.4122"/>
  <p:tag name="SLIDO_PRESENTATION_ID" val="00000000-0000-0000-0000-000000000000"/>
  <p:tag name="SLIDO_EVENT_UUID" val="c9e85ef8-db47-4d02-acd6-4cbb29329715"/>
  <p:tag name="SLIDO_EVENT_SECTION_UUID" val="b14ba6aa-754f-4ff1-a67f-91bb0f3146d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1_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{A0F34DF7-2C7D-45DD-8C44-89A48ADF5BAD}tf33552983_win32</Template>
  <TotalTime>628</TotalTime>
  <Words>2491</Words>
  <Application>Microsoft Office PowerPoint</Application>
  <PresentationFormat>Widescreen</PresentationFormat>
  <Paragraphs>228</Paragraphs>
  <Slides>40</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40</vt:i4>
      </vt:variant>
    </vt:vector>
  </HeadingPairs>
  <TitlesOfParts>
    <vt:vector size="48" baseType="lpstr">
      <vt:lpstr>Arial</vt:lpstr>
      <vt:lpstr>Calibri</vt:lpstr>
      <vt:lpstr>Franklin Gothic Book</vt:lpstr>
      <vt:lpstr>Franklin Gothic Demi</vt:lpstr>
      <vt:lpstr>Gill Sans MT</vt:lpstr>
      <vt:lpstr>Wingdings 2</vt:lpstr>
      <vt:lpstr>DividendVTI</vt:lpstr>
      <vt:lpstr>1_DividendVTI</vt:lpstr>
      <vt:lpstr>      State Taxation of Partnerships –  Status Report</vt:lpstr>
      <vt:lpstr>NOTE:  This presentation sets out information from the work group’s discussions, white paper draft, and multistate research, which are on the project webpage here: partnership project webpage. This information is presented to the Uniformity Committee for consideration and discussion. All input is welcomed.  *Our multistate research should not be relied on as tax advice. For specific questions, please contact your state department of revenue and/or tax advisor. </vt:lpstr>
      <vt:lpstr>Project status update</vt:lpstr>
      <vt:lpstr>Overall Goals</vt:lpstr>
      <vt:lpstr>Overall Goals</vt:lpstr>
      <vt:lpstr>Recommendations:</vt:lpstr>
      <vt:lpstr>Some basic Examples:</vt:lpstr>
      <vt:lpstr>Recommendations:</vt:lpstr>
      <vt:lpstr>Attribution principle</vt:lpstr>
      <vt:lpstr>How the passthrough system works</vt:lpstr>
      <vt:lpstr>Prime Examples:</vt:lpstr>
      <vt:lpstr>Recommendations:</vt:lpstr>
      <vt:lpstr>Simple framework Example:</vt:lpstr>
      <vt:lpstr>Recommendations:</vt:lpstr>
      <vt:lpstr>Simple Framework Example (cont’d):</vt:lpstr>
      <vt:lpstr>Recommendations:</vt:lpstr>
      <vt:lpstr>Simple framework Example (Cont’d):</vt:lpstr>
      <vt:lpstr>Recommendations:</vt:lpstr>
      <vt:lpstr>Simple Example (Cont’d):</vt:lpstr>
      <vt:lpstr>Recommendations:</vt:lpstr>
      <vt:lpstr>Simple Example – No Blending (cont’d):</vt:lpstr>
      <vt:lpstr>Recommendations:</vt:lpstr>
      <vt:lpstr>What is blending?</vt:lpstr>
      <vt:lpstr>The problem with Blending</vt:lpstr>
      <vt:lpstr>Simple Blending Example:</vt:lpstr>
      <vt:lpstr>Simple Blending Example:</vt:lpstr>
      <vt:lpstr>Blending Example:</vt:lpstr>
      <vt:lpstr>More on Blending</vt:lpstr>
      <vt:lpstr>Recommendations:</vt:lpstr>
      <vt:lpstr>What is a Sufficient Unitary Relationship?</vt:lpstr>
      <vt:lpstr>Recommendations:</vt:lpstr>
      <vt:lpstr>Recommendations:</vt:lpstr>
      <vt:lpstr>“ALIGNING” WITH SPECIAL RULES FOR QIPS</vt:lpstr>
      <vt:lpstr>DRAFTING MODEL RULES</vt:lpstr>
      <vt:lpstr>Drafting Steps</vt:lpstr>
      <vt:lpstr>Drafting Steps (cont’d)</vt:lpstr>
      <vt:lpstr>Drafting Steps (cont’d)</vt:lpstr>
      <vt:lpstr>Drafting Steps (cont’d)</vt:lpstr>
      <vt:lpstr>Public Comments</vt:lpstr>
      <vt:lpstr>Does the Committee Have questions or  are there any concerns about proceeding  to draft model rules?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Helen Hecht</dc:creator>
  <cp:lastModifiedBy>Helen Hecht</cp:lastModifiedBy>
  <cp:revision>14</cp:revision>
  <dcterms:created xsi:type="dcterms:W3CDTF">2025-04-18T17:41:32Z</dcterms:created>
  <dcterms:modified xsi:type="dcterms:W3CDTF">2025-11-12T17:24:24Z</dcterms:modified>
</cp:coreProperties>
</file>