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45"/>
  </p:notesMasterIdLst>
  <p:sldIdLst>
    <p:sldId id="259" r:id="rId8"/>
    <p:sldId id="260" r:id="rId9"/>
    <p:sldId id="334" r:id="rId10"/>
    <p:sldId id="345" r:id="rId11"/>
    <p:sldId id="344" r:id="rId12"/>
    <p:sldId id="339" r:id="rId13"/>
    <p:sldId id="336" r:id="rId14"/>
    <p:sldId id="340" r:id="rId15"/>
    <p:sldId id="341" r:id="rId16"/>
    <p:sldId id="342" r:id="rId17"/>
    <p:sldId id="338" r:id="rId18"/>
    <p:sldId id="343" r:id="rId19"/>
    <p:sldId id="329" r:id="rId20"/>
    <p:sldId id="349" r:id="rId21"/>
    <p:sldId id="376" r:id="rId22"/>
    <p:sldId id="377" r:id="rId23"/>
    <p:sldId id="379" r:id="rId24"/>
    <p:sldId id="375" r:id="rId25"/>
    <p:sldId id="333" r:id="rId26"/>
    <p:sldId id="366" r:id="rId27"/>
    <p:sldId id="347" r:id="rId28"/>
    <p:sldId id="353" r:id="rId29"/>
    <p:sldId id="356" r:id="rId30"/>
    <p:sldId id="355" r:id="rId31"/>
    <p:sldId id="354" r:id="rId32"/>
    <p:sldId id="352" r:id="rId33"/>
    <p:sldId id="351" r:id="rId34"/>
    <p:sldId id="357" r:id="rId35"/>
    <p:sldId id="358" r:id="rId36"/>
    <p:sldId id="359" r:id="rId37"/>
    <p:sldId id="360" r:id="rId38"/>
    <p:sldId id="378" r:id="rId39"/>
    <p:sldId id="380" r:id="rId40"/>
    <p:sldId id="363" r:id="rId41"/>
    <p:sldId id="364" r:id="rId42"/>
    <p:sldId id="361" r:id="rId43"/>
    <p:sldId id="257" r:id="rId44"/>
  </p:sldIdLst>
  <p:sldSz cx="12192000" cy="6858000"/>
  <p:notesSz cx="6954838" cy="9240838"/>
  <p:embeddedFontLst>
    <p:embeddedFont>
      <p:font typeface="Algerian" panose="04020705040A02060702" pitchFamily="82" charset="0"/>
      <p:regular r:id="rId46"/>
    </p:embeddedFont>
    <p:embeddedFont>
      <p:font typeface="French Script MT" panose="03020402040607040605" pitchFamily="66" charset="0"/>
      <p:regular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Interstate" panose="020B060402020202020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C81"/>
    <a:srgbClr val="3FE17D"/>
    <a:srgbClr val="4D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6F054-09CE-46CD-966B-F2CA570D73CB}" v="38" dt="2025-11-14T17:41:54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9104" autoAdjust="0"/>
  </p:normalViewPr>
  <p:slideViewPr>
    <p:cSldViewPr snapToGrid="0">
      <p:cViewPr varScale="1">
        <p:scale>
          <a:sx n="45" d="100"/>
          <a:sy n="45" d="100"/>
        </p:scale>
        <p:origin x="54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7.fntdata"/><Relationship Id="rId60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17:13:52.65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7976 0 4915,'-39'17'781,"8"-11"-222,0-2 0,0-1 0,0-2 0,-33-2 1,-6 0 609,-813-1 7109,117-1-4112,8 13-3334,69 33-832,528-22 0,1 7 0,-190 59 0,221-47 0,-495 145 0,-10-45 0,535-124 0,-509 106 0,543-103 0,2 3 0,0 3 0,1 2 0,2 3 0,1 2 0,2 3 0,-64 51 0,30-10 0,4 4 0,-99 117 0,131-130 0,4 2 0,2 2 0,-74 148 0,51-52 0,-67 231 0,-67 381 0,160-581 0,-93 490 0,121-492 0,13 312 0,8-288 0,-5 350 0,5 409 0,7-781 0,9-1 0,78 347 0,-59-409 0,5-2 0,6-1 0,6-3 0,6-3 0,4-2 0,7-3 0,124 160 0,-131-205 0,3-4 0,109 90 0,-95-88 0,-5-4 0,3-4 0,3-2 0,2-5 0,161 84 0,-130-93 0,2-5 0,2-5 0,1-5 0,2-5 0,163 17 0,262-18 0,-331-24 0,1377 9 0,-1091-15 0,-422 0-322,1-3 0,-1-4 0,0-3 0,-1-4 0,111-36-1,664-254-5345,-772 274 5025,32-14-633,-1-6-1,-3-4 0,199-133 1,-234 133 524,-3-4 0,-2-3 0,-3-2 0,-3-4 0,103-139 0,-116 132 712,-4-1 0,-2-2 0,60-149 0,47-235 40,-100 254 0,55-229 0,-32-8 0,-47-116 0,-19 253 0,-5 165 0,-5 0 0,-7 1 0,-35-201 0,-70-207 0,-10-58 0,-37-81 0,80 377 0,-109-415 0,106 446 0,56 215 35,-2 1-1,-3 2 1,-46-69 0,24 42-15,10 22-30,-75-90 0,-15-21-9,-144-194-17,220 306 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F7BE960E-A6EA-43A9-9D9C-E22FD399C7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4C165D8-176C-4DD0-8BAB-C99A3752D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07DA6-AB4A-8E22-6BA9-AA7636D65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64B889-2F2D-877B-3663-D182DD59C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F221F-EF07-2014-6912-4E20F0759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07B62-2A2B-C60E-612F-A0D731FEB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0D3DE-34C1-0D36-AFE9-A6006F11A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E5727C-DB41-60E5-0D18-2F39BE5C4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BA78E-831D-50EC-83B8-655AE19BA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70B6-E0EA-48A5-BEE1-38B84584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7665E-0B67-3305-A5FF-7F335665B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4AAEA-32DB-18F8-7584-26E9B5F1D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573EE-81A2-4A53-8AE4-4E2A65BC8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0B5E5-9D56-81E6-63AF-89BF7136C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3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7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1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74E9A-3B78-36C7-3247-D4915CFBA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6791E-2D9B-E2F2-8663-0B19AF4CC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9061C-6480-B24C-EDA4-C12728E11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67C5A-3665-135E-23C5-2F624EF1A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44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1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4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3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BC2E-D6A2-406D-24F5-1B078FA8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299E7-E47F-4A2A-6AD7-0841A2268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FCF55-7F5F-B12C-65B1-5624BE9EA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786C4-6A62-C137-8EAD-067503795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F5FFB-373F-C54A-70BC-E913F302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91674-9879-D25A-DD84-3163DE5E5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14C7A-FAB4-477E-D4F6-04F383D28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0C0D-DFB0-FE0D-19B1-9D2B03A60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165D8-176C-4DD0-8BAB-C99A3752D7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7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39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54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13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54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5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53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58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8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0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17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6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8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03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66A3-8937-4BDF-8BD2-19D0591D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0E8D-DD8F-42BC-A642-84ACC347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168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61E-83FB-4EEF-81A6-2D1753A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E82-139E-4A8D-B732-BE11D4BA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12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5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456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208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49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B31D-579D-4231-9E0F-0E6DF17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90E8B-FB0A-4771-99F3-8B8AF38B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32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9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664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20F3-832B-4999-87C6-5C475279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B4F8-0AE1-4DEC-B560-8C58ADBB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45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3E2-ADD7-4B8B-BB14-E7CD904B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259A5-20C1-4E27-B850-498599C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782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40A7-B7AB-444D-A129-F8780FBD5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8754E-3931-4675-9ACF-88A81C798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D227-CCC0-4D24-AC8D-0C5A74C9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0804-A1AA-4B19-B2BC-8505719C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28A75-2A92-49BA-A3A1-EC446533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0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5E08-31C4-486D-BB02-554AA7D2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5E18-6889-4B3A-B649-CD7F835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DD359-A631-4D39-9CA3-93447FF2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F034-0DC8-4EAC-95BD-E1A02B8E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3920-8DA7-4CF2-9D9D-716662F0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2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DEC2-3859-4275-8270-1D3DB3A7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2FA95-1666-47DB-B624-DC14901B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FE85-7E32-4CAC-9FD8-E3E65327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83AA-6559-4672-B2C7-B28E8A1E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9DC5-4552-4D95-B106-10C7D1F7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9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51D2-D1D4-4811-B717-45958A4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FC4E-92D0-4710-8058-866D3B865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77C36-31A7-4B29-9C99-CAE9BBB7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40366-3889-400A-842D-7E9C1C5D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B1C0-462E-4FF4-8C1E-7AB82288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0FE71-CA4C-4DBC-BFCB-507EB7CB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80E8-1D26-4BBC-A498-79397B17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440F-5139-4EF1-8C50-8C3326AB3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63595-B952-4959-BA9D-B5E4A8B96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243EA-BAD6-4E76-8821-A51C16D42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DD976-E2E1-44DA-B14B-0D595AA18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1B277-CF17-4D0A-BF21-FD4E741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35CFD-726D-4234-A548-B7BFDD4F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7258B-A5A6-4BCD-8B59-4274D16F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F5D1-68B7-428B-A532-9EA0346E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7C2C8-B80A-4111-89A9-B0708268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323B4-500D-455E-B5F4-ACFB17E0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724EA-406C-4CBA-987C-F877DB70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E906-171D-4C1E-8723-5E2CB65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2E29-7DBD-44DE-A6BD-00973FB9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5F76-2E61-48D4-9CCF-A6B5E326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83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98DAA-7D2F-4089-9BAB-F91345A3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6113F-1A45-4DB4-A8E1-EDDE3930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091E-34FC-4FCC-A87C-075CEE56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7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D55C-7B11-48FF-A0AB-4ABC82D6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8486-893A-463C-AC60-47107D36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3F1C0-F5E8-45B2-8E0C-03FAC51D0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54291-3EC6-43AA-957F-533AE192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2EE73-B66E-4FF2-89D7-6981123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E12B-032D-48D6-B331-A03984E3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8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9F10-26AF-49CE-8482-36A5077A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9BF6A-20DC-4E6F-9552-78195C6C5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19D9-042F-4BB3-ABAC-09D4701FF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84BEB-DE36-4B6C-90FD-C65667B3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28D59-6724-4A10-8317-2ACD9962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E6C5C-ACB5-4A5A-B823-730BF8A6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9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2F4A-5C92-4126-9F03-F5BE20E1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83CF4-3712-491B-8175-6910D2112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7E78-4449-4429-A36D-1D42B961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84F5-D51C-4504-811D-80DC3B6C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3878-C193-4AD8-B404-0F892497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4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79418-A295-44F9-A191-AC7994805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3F172-B316-4675-9C78-2362530C4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8660-2403-4D45-8956-2F824A0D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74F3-66F6-4726-BA7A-262809A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FA8B-68C8-456B-A149-A1657D8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654-DED3-4FF3-B21F-079510E8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FBDF-CC63-4209-A964-2CEC527A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B7-8052-41AF-BD45-99FEA855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79F3-D699-411F-AEC9-454B85367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7E407-60D6-40B4-8D34-A3A044ED8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9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3203-A30C-4CD7-B401-48C9FEE1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5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E92-AB08-4A73-99EC-6E38B37A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496-46AE-45D3-A19D-EC686F12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6BD9D-6E2F-4301-B6AF-C42238718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72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E286-2D02-428E-A3FA-C787968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0279-3419-4AE0-AE73-44E431E12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30DDD-1757-42B1-80BD-A2BBD9BA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FC861-041D-4BBE-9E14-9B034960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4EA9-0C7A-45E1-9C46-8EA466D5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69FEB-53F2-4C70-A525-00E0C7D39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1830-241D-485E-8FE1-AA6120D2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5685-00DF-4B61-8F3A-41338C88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DC2A-4E1D-402D-8685-71357BDDC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6591-70B0-422E-A219-D6195F0A631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196A-4AFC-4048-A0E2-EAF1F8DBD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0F07C-DCB7-4DEF-A65D-347D1BA3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8346-141C-465B-AE53-8B5BB147EB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EA1C9-60A4-4C98-812B-9D39F26F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778F-E521-4DED-B7B1-530A9680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3564"/>
            <a:ext cx="9144000" cy="287319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accent1"/>
                </a:solidFill>
                <a:latin typeface="Interstate"/>
              </a:rPr>
              <a:t>The Effects of IRS Enforcement on State Tax Revenues</a:t>
            </a:r>
            <a:br>
              <a:rPr lang="en-US" sz="3000" b="1" dirty="0">
                <a:latin typeface="Interstate" pitchFamily="50" charset="0"/>
              </a:rPr>
            </a:br>
            <a:br>
              <a:rPr lang="en-US" sz="3000" b="1" dirty="0">
                <a:latin typeface="Interstate" pitchFamily="50" charset="0"/>
              </a:rPr>
            </a:br>
            <a:r>
              <a:rPr lang="en-US" sz="2700" b="1" dirty="0">
                <a:solidFill>
                  <a:schemeClr val="accent1"/>
                </a:solidFill>
                <a:latin typeface="Interstate"/>
              </a:rPr>
              <a:t>Presented at the Multistate Tax Commission's </a:t>
            </a:r>
            <a:br>
              <a:rPr lang="en-US" sz="2700" b="1" dirty="0">
                <a:solidFill>
                  <a:schemeClr val="accent1"/>
                </a:solidFill>
                <a:latin typeface="Interstate"/>
              </a:rPr>
            </a:br>
            <a:r>
              <a:rPr lang="en-US" sz="2700" b="1" dirty="0">
                <a:solidFill>
                  <a:schemeClr val="accent1"/>
                </a:solidFill>
                <a:latin typeface="Interstate"/>
              </a:rPr>
              <a:t>Fall Meeting of the Uniformity Committee</a:t>
            </a:r>
            <a:br>
              <a:rPr lang="en-US" sz="2200" b="1" dirty="0">
                <a:latin typeface="Interstate" pitchFamily="50" charset="0"/>
              </a:rPr>
            </a:br>
            <a:br>
              <a:rPr lang="en-US" sz="1900" b="1" dirty="0">
                <a:latin typeface="Interstate" pitchFamily="50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Interstate"/>
              </a:rPr>
              <a:t>New Orleans, LA</a:t>
            </a:r>
            <a:br>
              <a:rPr lang="en-US" sz="2000" b="1" dirty="0">
                <a:latin typeface="Interstate" pitchFamily="50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Interstate"/>
              </a:rPr>
              <a:t>November 18,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57CF1-173D-4F69-9577-7F87C5D2B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46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Interstate" pitchFamily="50" charset="0"/>
              </a:rPr>
              <a:t>Carl Davis</a:t>
            </a:r>
          </a:p>
          <a:p>
            <a:r>
              <a:rPr lang="en-US">
                <a:latin typeface="Interstate" pitchFamily="50" charset="0"/>
              </a:rPr>
              <a:t>Research Director</a:t>
            </a:r>
          </a:p>
          <a:p>
            <a:r>
              <a:rPr lang="en-US">
                <a:latin typeface="Interstate" pitchFamily="50" charset="0"/>
              </a:rPr>
              <a:t>Institute on Taxation and Economic Policy</a:t>
            </a:r>
          </a:p>
          <a:p>
            <a:r>
              <a:rPr lang="en-US">
                <a:latin typeface="Interstate" pitchFamily="50" charset="0"/>
              </a:rPr>
              <a:t>carl@itep.org</a:t>
            </a:r>
          </a:p>
        </p:txBody>
      </p:sp>
    </p:spTree>
    <p:extLst>
      <p:ext uri="{BB962C8B-B14F-4D97-AF65-F5344CB8AC3E}">
        <p14:creationId xmlns:p14="http://schemas.microsoft.com/office/powerpoint/2010/main" val="342475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E1003-C376-38F1-97CD-3AD79F17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54ED-38CE-7670-078B-84086CBF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FF0000"/>
                </a:highlight>
              </a:rPr>
              <a:t>Act 4: </a:t>
            </a:r>
            <a:r>
              <a:rPr lang="en-US" b="1" dirty="0"/>
              <a:t>Trump reverses course</a:t>
            </a:r>
            <a:br>
              <a:rPr lang="en-US" b="1" dirty="0"/>
            </a:br>
            <a:r>
              <a:rPr lang="en-US" sz="2400" b="1" dirty="0"/>
              <a:t>Share of IRS-collected revenue spent on tax law enforcement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BBED6C-147D-AD7A-3B9C-C7F1023D1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7" y="1986532"/>
            <a:ext cx="11715345" cy="33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03615-6C15-083E-F8F0-E1A676AA6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4A51-CAA0-A45D-EBAB-2F38023E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Auditors stretched increasingly thin</a:t>
            </a:r>
            <a:br>
              <a:rPr lang="en-US" b="1" dirty="0"/>
            </a:br>
            <a:r>
              <a:rPr lang="en-US" sz="2400" b="1" dirty="0"/>
              <a:t>Returns filed per revenue agent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D8D24B-585B-921C-63BB-D1B0119D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48" y="1782134"/>
            <a:ext cx="10881318" cy="41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B58C3-3F4D-4EA8-63E1-E92DAFB99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1FBE-F45F-ABEA-EDAE-8F367709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Federal policy shift brings massive change to trajectory of IRS enforcement budget</a:t>
            </a:r>
            <a:br>
              <a:rPr lang="en-US" b="1" dirty="0"/>
            </a:br>
            <a:r>
              <a:rPr lang="en-US" sz="2400" b="1" dirty="0"/>
              <a:t>IRS enforcement budget, inflation-adjusted 2026 dollars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59A2E-3F18-8050-6212-3121296E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6787"/>
            <a:ext cx="10515601" cy="39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3407D-91EC-7424-98A2-4C9FF9A0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7E67-7F04-DADB-15F7-51C0D941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1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IRS funding impacts on federal tax collections: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53E4298-0DAF-4573-9B75-8FA982AF4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1128"/>
            <a:ext cx="5099079" cy="1740855"/>
          </a:xfrm>
          <a:solidFill>
            <a:schemeClr val="bg2">
              <a:lumMod val="90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00" b="1" dirty="0"/>
          </a:p>
          <a:p>
            <a:pPr marL="0" indent="0" algn="ctr">
              <a:buNone/>
            </a:pPr>
            <a:r>
              <a:rPr lang="en-US" sz="4800" b="1" dirty="0" err="1"/>
              <a:t>Nonfiling</a:t>
            </a:r>
            <a:r>
              <a:rPr lang="en-US" sz="4800" b="1" dirty="0"/>
              <a:t> Enforcement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FF0234-3893-1E1C-2004-23B0D9E3644B}"/>
              </a:ext>
            </a:extLst>
          </p:cNvPr>
          <p:cNvSpPr txBox="1">
            <a:spLocks/>
          </p:cNvSpPr>
          <p:nvPr/>
        </p:nvSpPr>
        <p:spPr>
          <a:xfrm>
            <a:off x="838200" y="3706023"/>
            <a:ext cx="5099079" cy="174085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Underreporting Enforcement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EC392DB-90C0-A71C-8B84-20F139469833}"/>
              </a:ext>
            </a:extLst>
          </p:cNvPr>
          <p:cNvSpPr txBox="1">
            <a:spLocks/>
          </p:cNvSpPr>
          <p:nvPr/>
        </p:nvSpPr>
        <p:spPr>
          <a:xfrm>
            <a:off x="6254719" y="1621127"/>
            <a:ext cx="5099079" cy="174085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Underpayment Enforcement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8D8B7D9-9745-E536-0EDF-BEA67461E110}"/>
              </a:ext>
            </a:extLst>
          </p:cNvPr>
          <p:cNvSpPr txBox="1">
            <a:spLocks/>
          </p:cNvSpPr>
          <p:nvPr/>
        </p:nvSpPr>
        <p:spPr>
          <a:xfrm>
            <a:off x="6254719" y="3706022"/>
            <a:ext cx="5099079" cy="174085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Taxpayer     Services</a:t>
            </a:r>
          </a:p>
        </p:txBody>
      </p:sp>
    </p:spTree>
    <p:extLst>
      <p:ext uri="{BB962C8B-B14F-4D97-AF65-F5344CB8AC3E}">
        <p14:creationId xmlns:p14="http://schemas.microsoft.com/office/powerpoint/2010/main" val="14334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0214C-1032-7604-C9B0-A8F9C41B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6FCE-B7E2-5DD6-3BD7-359861A1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1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IRS funding impacts on </a:t>
            </a:r>
            <a:r>
              <a:rPr lang="en-US" b="1" u="sng" dirty="0"/>
              <a:t>state</a:t>
            </a:r>
            <a:r>
              <a:rPr lang="en-US" b="1" dirty="0"/>
              <a:t> tax collections: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42BF84B-5554-1684-84AC-2D7BC725E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1128"/>
            <a:ext cx="5099079" cy="1740855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00" b="1" dirty="0"/>
          </a:p>
          <a:p>
            <a:pPr marL="0" indent="0" algn="ctr">
              <a:buNone/>
            </a:pPr>
            <a:r>
              <a:rPr lang="en-US" sz="4800" b="1" dirty="0" err="1"/>
              <a:t>Nonfiling</a:t>
            </a:r>
            <a:r>
              <a:rPr lang="en-US" sz="4800" b="1" dirty="0"/>
              <a:t> Enforcement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6715DFD-5909-53BC-6966-F8D3E9BD1153}"/>
              </a:ext>
            </a:extLst>
          </p:cNvPr>
          <p:cNvSpPr txBox="1">
            <a:spLocks/>
          </p:cNvSpPr>
          <p:nvPr/>
        </p:nvSpPr>
        <p:spPr>
          <a:xfrm>
            <a:off x="838200" y="3706023"/>
            <a:ext cx="5099079" cy="1740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Underreporting Enforcement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8BCC7F3-E750-BCED-3C0F-5FB1C061EC5D}"/>
              </a:ext>
            </a:extLst>
          </p:cNvPr>
          <p:cNvSpPr txBox="1">
            <a:spLocks/>
          </p:cNvSpPr>
          <p:nvPr/>
        </p:nvSpPr>
        <p:spPr>
          <a:xfrm>
            <a:off x="6254719" y="1621127"/>
            <a:ext cx="5099079" cy="174085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Underpayment Enforcement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95734F5-7D99-3C42-B92A-DE5C75450696}"/>
              </a:ext>
            </a:extLst>
          </p:cNvPr>
          <p:cNvSpPr txBox="1">
            <a:spLocks/>
          </p:cNvSpPr>
          <p:nvPr/>
        </p:nvSpPr>
        <p:spPr>
          <a:xfrm>
            <a:off x="6254719" y="3706022"/>
            <a:ext cx="5099079" cy="1740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Taxpayer     Services*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6CDA0-8D12-654B-5CE5-476F09CABEB2}"/>
              </a:ext>
            </a:extLst>
          </p:cNvPr>
          <p:cNvSpPr txBox="1"/>
          <p:nvPr/>
        </p:nvSpPr>
        <p:spPr>
          <a:xfrm>
            <a:off x="838200" y="5575474"/>
            <a:ext cx="3922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* Not a focus in today’s remarks</a:t>
            </a:r>
          </a:p>
        </p:txBody>
      </p:sp>
    </p:spTree>
    <p:extLst>
      <p:ext uri="{BB962C8B-B14F-4D97-AF65-F5344CB8AC3E}">
        <p14:creationId xmlns:p14="http://schemas.microsoft.com/office/powerpoint/2010/main" val="428197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B710C-1B24-EF4F-ED69-8FF69EAD3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66BA-18A0-A533-0EBB-5BAB9320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42"/>
            <a:ext cx="10515600" cy="1325563"/>
          </a:xfrm>
        </p:spPr>
        <p:txBody>
          <a:bodyPr/>
          <a:lstStyle/>
          <a:p>
            <a:r>
              <a:rPr lang="en-US" b="1" dirty="0"/>
              <a:t>Audits yield a high return on investment (ROI)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4B3B7-2072-A629-2D82-B82E0F02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01" y="1527851"/>
            <a:ext cx="10865796" cy="4074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176B8C-EDF9-4195-C58F-550389D534F4}"/>
              </a:ext>
            </a:extLst>
          </p:cNvPr>
          <p:cNvSpPr/>
          <p:nvPr/>
        </p:nvSpPr>
        <p:spPr>
          <a:xfrm>
            <a:off x="340468" y="5175115"/>
            <a:ext cx="11566187" cy="64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0ADF2-39F9-72EA-4372-36C136962254}"/>
              </a:ext>
            </a:extLst>
          </p:cNvPr>
          <p:cNvSpPr/>
          <p:nvPr/>
        </p:nvSpPr>
        <p:spPr>
          <a:xfrm>
            <a:off x="4815191" y="2140085"/>
            <a:ext cx="7243864" cy="2373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127DB-EF11-0D1B-C188-0602F5F09A8D}"/>
              </a:ext>
            </a:extLst>
          </p:cNvPr>
          <p:cNvSpPr/>
          <p:nvPr/>
        </p:nvSpPr>
        <p:spPr>
          <a:xfrm>
            <a:off x="9095361" y="1341906"/>
            <a:ext cx="2607013" cy="26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E97EE-B9E0-4F9D-F584-082F8EC75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9ACA-D7C0-2A70-07A0-1936750E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42"/>
            <a:ext cx="10515600" cy="1325563"/>
          </a:xfrm>
        </p:spPr>
        <p:txBody>
          <a:bodyPr/>
          <a:lstStyle/>
          <a:p>
            <a:r>
              <a:rPr lang="en-US" b="1" dirty="0"/>
              <a:t>Audits yield a high return on investment (ROI)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3FD8B-5D16-6E74-8B3C-5C66308D0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01" y="1527851"/>
            <a:ext cx="10865796" cy="4074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8D33B5-6E47-8977-B408-BF5594B34BAE}"/>
              </a:ext>
            </a:extLst>
          </p:cNvPr>
          <p:cNvSpPr/>
          <p:nvPr/>
        </p:nvSpPr>
        <p:spPr>
          <a:xfrm>
            <a:off x="340468" y="5408579"/>
            <a:ext cx="11566187" cy="408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7678-EAE4-EB13-6852-E7B688F9273E}"/>
              </a:ext>
            </a:extLst>
          </p:cNvPr>
          <p:cNvSpPr/>
          <p:nvPr/>
        </p:nvSpPr>
        <p:spPr>
          <a:xfrm>
            <a:off x="9095361" y="1341906"/>
            <a:ext cx="2607013" cy="3181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8EA8E-B3FC-7D2D-01ED-430A4BD7A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22CC75-8AE6-6040-F6C9-0A674AB536F3}"/>
              </a:ext>
            </a:extLst>
          </p:cNvPr>
          <p:cNvSpPr/>
          <p:nvPr/>
        </p:nvSpPr>
        <p:spPr>
          <a:xfrm>
            <a:off x="340468" y="5408579"/>
            <a:ext cx="11566187" cy="408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F764D-7EEF-1CD0-3DCC-B72225CAE6C4}"/>
              </a:ext>
            </a:extLst>
          </p:cNvPr>
          <p:cNvSpPr/>
          <p:nvPr/>
        </p:nvSpPr>
        <p:spPr>
          <a:xfrm>
            <a:off x="9095361" y="1341906"/>
            <a:ext cx="2607013" cy="3181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23826C-32CD-4F0A-C4F2-A9104350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35" y="297167"/>
            <a:ext cx="8983329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CEDA-F818-65D9-0183-DF8F93D5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FA76-7548-426C-ACD5-A6D4F89F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42"/>
            <a:ext cx="10515600" cy="1325563"/>
          </a:xfrm>
        </p:spPr>
        <p:txBody>
          <a:bodyPr/>
          <a:lstStyle/>
          <a:p>
            <a:r>
              <a:rPr lang="en-US" b="1" dirty="0"/>
              <a:t>Audits yield a high return on investment (ROI)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31C8D-479C-41AA-8BB2-6B1A8541B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12" y="1482253"/>
            <a:ext cx="11092775" cy="4159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834CC4-AF26-110C-711B-06053AA27C22}"/>
                  </a:ext>
                </a:extLst>
              </p14:cNvPr>
              <p14:cNvContentPartPr/>
              <p14:nvPr/>
            </p14:nvContentPartPr>
            <p14:xfrm>
              <a:off x="8889350" y="1089237"/>
              <a:ext cx="3171600" cy="3483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834CC4-AF26-110C-711B-06053AA27C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6710" y="1026237"/>
                <a:ext cx="3297240" cy="36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37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6057-FC0D-6716-1144-2BA9659D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IRS enforcement cuts have been widely publicized: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3064-04C5-700E-46A5-C17FE48C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296" y="1474133"/>
            <a:ext cx="8985504" cy="4351338"/>
          </a:xfrm>
        </p:spPr>
        <p:txBody>
          <a:bodyPr>
            <a:normAutofit/>
          </a:bodyPr>
          <a:lstStyle/>
          <a:p>
            <a:r>
              <a:rPr lang="en-US" sz="2600" b="1" i="1" dirty="0">
                <a:latin typeface="Georgia" panose="02040502050405020303" pitchFamily="18" charset="0"/>
              </a:rPr>
              <a:t>IRS Retreats From Some Audits as Agency Slashes Workforce</a:t>
            </a:r>
          </a:p>
          <a:p>
            <a:endParaRPr lang="en-US" sz="2000" b="1" i="1" dirty="0">
              <a:latin typeface="Georgia" panose="02040502050405020303" pitchFamily="18" charset="0"/>
            </a:endParaRPr>
          </a:p>
          <a:p>
            <a:r>
              <a:rPr lang="en-US" sz="2600" b="1" i="1" dirty="0">
                <a:latin typeface="Georgia" panose="02040502050405020303" pitchFamily="18" charset="0"/>
              </a:rPr>
              <a:t>IRS faces massive cuts as audit rates plunge</a:t>
            </a:r>
          </a:p>
          <a:p>
            <a:endParaRPr lang="en-US" sz="200" b="1" i="1" dirty="0">
              <a:latin typeface="Georgia" panose="02040502050405020303" pitchFamily="18" charset="0"/>
            </a:endParaRPr>
          </a:p>
          <a:p>
            <a:endParaRPr lang="en-US" sz="1500" b="1" i="1" dirty="0">
              <a:latin typeface="Georgia" panose="02040502050405020303" pitchFamily="18" charset="0"/>
            </a:endParaRPr>
          </a:p>
          <a:p>
            <a:r>
              <a:rPr lang="en-US" sz="2600" b="1" i="1" dirty="0">
                <a:latin typeface="Georgia" panose="02040502050405020303" pitchFamily="18" charset="0"/>
              </a:rPr>
              <a:t>IRS cutting its workforce by 25%, eliminating agency's civil rights office</a:t>
            </a:r>
          </a:p>
          <a:p>
            <a:endParaRPr lang="en-US" sz="1000" b="1" i="1" dirty="0">
              <a:latin typeface="Georgia" panose="02040502050405020303" pitchFamily="18" charset="0"/>
            </a:endParaRPr>
          </a:p>
          <a:p>
            <a:r>
              <a:rPr lang="en-US" sz="26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Stalled Audits and a Skeleton Staff: Inside Trump’s War on the I.R.S.</a:t>
            </a:r>
            <a:endParaRPr lang="en-US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Picture 12" descr="A logo for a news channel&#10;&#10;AI-generated content may be incorrect.">
            <a:extLst>
              <a:ext uri="{FF2B5EF4-FFF2-40B4-BE49-F238E27FC236}">
                <a16:creationId xmlns:a16="http://schemas.microsoft.com/office/drawing/2014/main" id="{8AC3AD15-347D-B38D-5C3B-8CE56461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2" y="3649802"/>
            <a:ext cx="846874" cy="84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B175B6-8760-AC25-D38B-9861C5754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6" y="5073151"/>
            <a:ext cx="1762125" cy="238125"/>
          </a:xfrm>
          <a:prstGeom prst="rect">
            <a:avLst/>
          </a:prstGeom>
        </p:spPr>
      </p:pic>
      <p:pic>
        <p:nvPicPr>
          <p:cNvPr id="17" name="Picture 16" descr="A red and black logo&#10;&#10;AI-generated content may be incorrect.">
            <a:extLst>
              <a:ext uri="{FF2B5EF4-FFF2-40B4-BE49-F238E27FC236}">
                <a16:creationId xmlns:a16="http://schemas.microsoft.com/office/drawing/2014/main" id="{EDEEEED5-DD94-FCA6-46E5-FBDC23C3C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3" y="2608010"/>
            <a:ext cx="1155693" cy="5501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6FAA0B-A668-25D1-62B8-5BE5C8B31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29" y="1419779"/>
            <a:ext cx="1337702" cy="8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34BE33-5193-5A71-2560-89557017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About ITEP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492C-7176-F4CF-7214-DDC4D39AC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145" y="2133070"/>
            <a:ext cx="6366144" cy="3555175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en-US" sz="2200" b="1" i="0" u="none" strike="noStrike" dirty="0">
                <a:effectLst/>
              </a:rPr>
              <a:t>The Institute on Taxation and Economic Policy (ITEP) </a:t>
            </a:r>
            <a:r>
              <a:rPr lang="en-US" sz="2200" b="0" i="0" dirty="0">
                <a:effectLst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</a:rPr>
              <a:t>Non-profit, non-partisan</a:t>
            </a:r>
          </a:p>
          <a:p>
            <a:pPr fontAlgn="base"/>
            <a:r>
              <a:rPr lang="en-US" sz="2200" dirty="0"/>
              <a:t>Federal, state, and local tax policy issues​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dirty="0"/>
              <a:t>R</a:t>
            </a:r>
            <a:r>
              <a:rPr lang="en-US" sz="2200" b="0" i="0" u="none" strike="noStrike" dirty="0">
                <a:effectLst/>
              </a:rPr>
              <a:t>esearch and data focused</a:t>
            </a:r>
            <a:r>
              <a:rPr lang="en-US" sz="2200" b="0" i="0" dirty="0">
                <a:effectLst/>
              </a:rPr>
              <a:t>​</a:t>
            </a:r>
            <a:endParaRPr lang="en-US" sz="2200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dirty="0"/>
              <a:t>ITEP Microsimulation Tax Model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E15B398-B06E-B64C-D87C-E33F5A4ED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09" y="2290314"/>
            <a:ext cx="4800596" cy="22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8BD61-0CF3-CFE5-EA98-970CD41B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68" y="276157"/>
            <a:ext cx="8478263" cy="56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A967-89C4-5859-282B-75010835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98319-0323-6E9A-DC3D-744072ADA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21394-0F4B-F9EF-0089-FE8A7932373E}"/>
              </a:ext>
            </a:extLst>
          </p:cNvPr>
          <p:cNvSpPr/>
          <p:nvPr/>
        </p:nvSpPr>
        <p:spPr>
          <a:xfrm>
            <a:off x="945823" y="1791093"/>
            <a:ext cx="10407977" cy="390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01D98-978A-2553-8B3A-6791DD22A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E64B-03A1-CDBA-3817-18BBBDE2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2E37C-E84A-5F17-6DB5-74F8C070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331F70-B364-83BB-1D93-713D49D78F39}"/>
              </a:ext>
            </a:extLst>
          </p:cNvPr>
          <p:cNvSpPr/>
          <p:nvPr/>
        </p:nvSpPr>
        <p:spPr>
          <a:xfrm>
            <a:off x="892011" y="2205871"/>
            <a:ext cx="10407977" cy="349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9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33C5F-C891-39D7-8722-D68B9491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18FE5-A2E4-0B1F-4D07-398F660A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3306-CFB0-130C-3F8B-C41BBD1D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2FE5B-541B-7991-9A51-2BD752474628}"/>
              </a:ext>
            </a:extLst>
          </p:cNvPr>
          <p:cNvSpPr/>
          <p:nvPr/>
        </p:nvSpPr>
        <p:spPr>
          <a:xfrm>
            <a:off x="892011" y="2673161"/>
            <a:ext cx="10407977" cy="302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BEE12-6ACD-3946-60D5-5D3E3AF2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8E92-4461-2764-8B8C-0B4587A7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7830-505A-8FA1-2354-A9FEE36D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00736-12FC-0B94-1116-3FF221B81799}"/>
              </a:ext>
            </a:extLst>
          </p:cNvPr>
          <p:cNvSpPr/>
          <p:nvPr/>
        </p:nvSpPr>
        <p:spPr>
          <a:xfrm>
            <a:off x="892011" y="3157979"/>
            <a:ext cx="10407977" cy="2540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0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A7D9-3240-6556-1FA6-D6ED07460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C3E2-3EB3-EE74-0341-FF5C2EAE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BB24-18FE-4EA9-3B4E-51409F7D8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78BB2-C16A-4F7E-C743-AC4421852968}"/>
              </a:ext>
            </a:extLst>
          </p:cNvPr>
          <p:cNvSpPr/>
          <p:nvPr/>
        </p:nvSpPr>
        <p:spPr>
          <a:xfrm>
            <a:off x="892011" y="3582185"/>
            <a:ext cx="10407977" cy="2116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4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ED60-D056-7B72-5F62-51B17E777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968F-AF8C-498A-3257-C6330112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8D3C-2D7F-8906-7D2D-E5933FD6F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3E7B5-301A-E8BF-04A2-68157844114A}"/>
              </a:ext>
            </a:extLst>
          </p:cNvPr>
          <p:cNvSpPr/>
          <p:nvPr/>
        </p:nvSpPr>
        <p:spPr>
          <a:xfrm>
            <a:off x="892011" y="3987537"/>
            <a:ext cx="10407977" cy="1711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4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56A64-9EBB-3159-1972-DA1F153A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CC77-8400-12A1-C785-80CD3438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E912-7775-6B69-3E17-07AF78DB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C1F85-CF9D-3807-91B0-1359EBF30FA2}"/>
              </a:ext>
            </a:extLst>
          </p:cNvPr>
          <p:cNvSpPr/>
          <p:nvPr/>
        </p:nvSpPr>
        <p:spPr>
          <a:xfrm>
            <a:off x="892011" y="4373373"/>
            <a:ext cx="10407977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8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3D1C-08C5-C3F3-8A49-124782C7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3A8B-E09C-6869-A3EA-48B90933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6525-4A25-F1C3-0910-90FBF8819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7568F-6BAF-B74F-3772-A479E181043B}"/>
              </a:ext>
            </a:extLst>
          </p:cNvPr>
          <p:cNvSpPr/>
          <p:nvPr/>
        </p:nvSpPr>
        <p:spPr>
          <a:xfrm>
            <a:off x="892011" y="4788816"/>
            <a:ext cx="10407977" cy="91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B84B1-C92E-67C4-71B0-8244DAA05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8508-9FF0-5B20-7769-B3B520F4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/>
          <a:lstStyle/>
          <a:p>
            <a:r>
              <a:rPr lang="en-US" b="1" dirty="0"/>
              <a:t>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83DD-3ED3-CEF5-6BFC-1EB1E94A4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$4 billion </a:t>
            </a:r>
            <a:r>
              <a:rPr lang="en-US" dirty="0"/>
              <a:t>enforcement cut…</a:t>
            </a:r>
          </a:p>
          <a:p>
            <a:pPr algn="ctr"/>
            <a:r>
              <a:rPr lang="en-US" b="1" dirty="0"/>
              <a:t>If 71% </a:t>
            </a:r>
            <a:r>
              <a:rPr lang="en-US" dirty="0"/>
              <a:t>of that comes out of audits, then…</a:t>
            </a:r>
          </a:p>
          <a:p>
            <a:pPr algn="ctr"/>
            <a:r>
              <a:rPr lang="en-US" dirty="0"/>
              <a:t>That’s a </a:t>
            </a:r>
            <a:r>
              <a:rPr lang="en-US" b="1" dirty="0"/>
              <a:t>$2.84 billion </a:t>
            </a:r>
            <a:r>
              <a:rPr lang="en-US" dirty="0"/>
              <a:t>cut to audits.</a:t>
            </a:r>
          </a:p>
          <a:p>
            <a:pPr algn="ctr"/>
            <a:r>
              <a:rPr lang="en-US" dirty="0"/>
              <a:t>If those audits yield a </a:t>
            </a:r>
            <a:r>
              <a:rPr lang="en-US" b="1" dirty="0"/>
              <a:t>5:1 ROI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That’s </a:t>
            </a:r>
            <a:r>
              <a:rPr lang="en-US" b="1" dirty="0"/>
              <a:t>$14.2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If the indirect effect is </a:t>
            </a:r>
            <a:r>
              <a:rPr lang="en-US" b="1" dirty="0"/>
              <a:t>3 times </a:t>
            </a:r>
            <a:r>
              <a:rPr lang="en-US" dirty="0"/>
              <a:t>the direct effect…</a:t>
            </a:r>
          </a:p>
          <a:p>
            <a:pPr algn="ctr"/>
            <a:r>
              <a:rPr lang="en-US" dirty="0"/>
              <a:t>That’s another </a:t>
            </a:r>
            <a:r>
              <a:rPr lang="en-US" b="1" dirty="0"/>
              <a:t>$42.6 billion </a:t>
            </a:r>
            <a:r>
              <a:rPr lang="en-US" dirty="0"/>
              <a:t>in lost federal revenue.</a:t>
            </a:r>
          </a:p>
          <a:p>
            <a:pPr algn="ctr"/>
            <a:r>
              <a:rPr lang="en-US" dirty="0"/>
              <a:t>For a total federal revenue loss of $14.2B direct + $42.6B indirect </a:t>
            </a:r>
            <a:r>
              <a:rPr lang="en-US" b="1" dirty="0"/>
              <a:t>=</a:t>
            </a:r>
          </a:p>
          <a:p>
            <a:pPr marL="0" indent="0" algn="ctr">
              <a:buNone/>
            </a:pPr>
            <a:r>
              <a:rPr lang="en-US" sz="5000" b="1" dirty="0">
                <a:highlight>
                  <a:srgbClr val="00FF00"/>
                </a:highlight>
              </a:rPr>
              <a:t>$56.8 Billion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3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69CF3-DC8E-119A-4E62-27A19EF7A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61BC76-26DB-D355-0035-1E701935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8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This work starts from a simple premise: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C0E4-2A02-88C6-997B-57ABB550C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494" y="1651412"/>
            <a:ext cx="10371306" cy="4319620"/>
          </a:xfrm>
        </p:spPr>
        <p:txBody>
          <a:bodyPr>
            <a:normAutofit/>
          </a:bodyPr>
          <a:lstStyle/>
          <a:p>
            <a:pPr marL="0" indent="0" algn="ctr" rtl="0" fontAlgn="base">
              <a:buNone/>
            </a:pPr>
            <a:r>
              <a:rPr lang="en-US" sz="3000" b="1" i="0" u="none" strike="noStrike" dirty="0">
                <a:effectLst/>
              </a:rPr>
              <a:t>Less IRS funding</a:t>
            </a:r>
          </a:p>
          <a:p>
            <a:pPr marL="0" indent="0" algn="ctr" rtl="0" fontAlgn="base">
              <a:buNone/>
            </a:pPr>
            <a:endParaRPr lang="en-US" sz="3000" b="1" dirty="0"/>
          </a:p>
          <a:p>
            <a:pPr marL="0" indent="0" algn="ctr" rtl="0" fontAlgn="base">
              <a:buNone/>
            </a:pPr>
            <a:r>
              <a:rPr lang="en-US" sz="3000" b="1" dirty="0"/>
              <a:t>Lower compliance with the tax law</a:t>
            </a:r>
          </a:p>
          <a:p>
            <a:pPr marL="0" indent="0" algn="ctr" rtl="0" fontAlgn="base">
              <a:buNone/>
            </a:pPr>
            <a:endParaRPr lang="en-US" sz="3000" b="1" dirty="0"/>
          </a:p>
          <a:p>
            <a:pPr marL="0" indent="0" algn="ctr" rtl="0" fontAlgn="base">
              <a:buNone/>
            </a:pPr>
            <a:r>
              <a:rPr lang="en-US" sz="3000" b="1" dirty="0"/>
              <a:t>Smaller federal tax base</a:t>
            </a:r>
          </a:p>
          <a:p>
            <a:pPr marL="0" indent="0" algn="ctr" rtl="0" fontAlgn="base">
              <a:buNone/>
            </a:pPr>
            <a:endParaRPr lang="en-US" sz="3000" b="1" dirty="0"/>
          </a:p>
          <a:p>
            <a:pPr marL="0" indent="0" algn="ctr" rtl="0" fontAlgn="base">
              <a:buNone/>
            </a:pPr>
            <a:r>
              <a:rPr lang="en-US" sz="3000" b="1" dirty="0"/>
              <a:t>Smaller state tax bases (and less tax revenue)</a:t>
            </a:r>
            <a:endParaRPr lang="en-US" sz="3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119A998-A5AC-91CE-1C93-9A54931BEBDD}"/>
              </a:ext>
            </a:extLst>
          </p:cNvPr>
          <p:cNvSpPr/>
          <p:nvPr/>
        </p:nvSpPr>
        <p:spPr>
          <a:xfrm>
            <a:off x="5934130" y="2181531"/>
            <a:ext cx="323739" cy="5983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1F04225-A14E-8780-C383-A26EDFBE5BEC}"/>
              </a:ext>
            </a:extLst>
          </p:cNvPr>
          <p:cNvSpPr/>
          <p:nvPr/>
        </p:nvSpPr>
        <p:spPr>
          <a:xfrm>
            <a:off x="5934130" y="3212893"/>
            <a:ext cx="323739" cy="5983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5E8344F-8778-174C-27C2-BBEC26C89879}"/>
              </a:ext>
            </a:extLst>
          </p:cNvPr>
          <p:cNvSpPr/>
          <p:nvPr/>
        </p:nvSpPr>
        <p:spPr>
          <a:xfrm>
            <a:off x="5934129" y="4292797"/>
            <a:ext cx="323739" cy="5983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3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C9CA-0010-E7B5-EF38-36515AE0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much this matters to each </a:t>
            </a:r>
            <a:br>
              <a:rPr lang="en-US" b="1" dirty="0"/>
            </a:br>
            <a:r>
              <a:rPr lang="en-US" b="1" dirty="0"/>
              <a:t>state depends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D117D-7493-53FB-6A89-941E9C14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kind of noncompliance IRS is finding.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Character of state economy / potential tax base.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tax laws.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10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DE23-3B30-2554-80F6-50063E8F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95" y="1608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Enforcement dollars raised from examinations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2F931-78C2-8FF9-EB2D-F149413D47D4}"/>
              </a:ext>
            </a:extLst>
          </p:cNvPr>
          <p:cNvSpPr txBox="1"/>
          <p:nvPr/>
        </p:nvSpPr>
        <p:spPr>
          <a:xfrm>
            <a:off x="855595" y="5573948"/>
            <a:ext cx="10010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Source: </a:t>
            </a:r>
            <a:r>
              <a:rPr lang="en-US" dirty="0"/>
              <a:t>Preliminary analysis of IRS data by the Institute on Taxation and Economic Policy. Not for citation.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27371-7FF9-6CE0-6158-29B2B9A29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01" y="1507418"/>
            <a:ext cx="9325787" cy="39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70C4F-06CC-7B92-D9AC-49BD4F39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DDA9-3ADF-79BC-5603-CC162F3F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1621" cy="5228279"/>
          </a:xfrm>
        </p:spPr>
        <p:txBody>
          <a:bodyPr>
            <a:noAutofit/>
          </a:bodyPr>
          <a:lstStyle/>
          <a:p>
            <a:r>
              <a:rPr lang="en-US" sz="3600" b="1" dirty="0"/>
              <a:t>What kinds of audits could the IRA have funded?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B23BBD-D8B3-D3AD-5632-FC822FFE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43" y="365125"/>
            <a:ext cx="6029467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6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A4A9-D144-3730-0948-DA9EEB88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11CB-F852-65EC-E134-6ED95916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1621" cy="5228279"/>
          </a:xfrm>
        </p:spPr>
        <p:txBody>
          <a:bodyPr>
            <a:noAutofit/>
          </a:bodyPr>
          <a:lstStyle/>
          <a:p>
            <a:r>
              <a:rPr lang="en-US" sz="3600" b="1" dirty="0"/>
              <a:t>High-income (and business) audits uncover different issues than other audits.</a:t>
            </a:r>
            <a:br>
              <a:rPr lang="en-US" sz="3600" b="1" dirty="0"/>
            </a:br>
            <a:r>
              <a:rPr lang="en-US" sz="3600" b="1" dirty="0"/>
              <a:t>For example: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AC638-1E1D-DCFB-812A-088CC94C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09" y="262647"/>
            <a:ext cx="6558093" cy="57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65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CA20D-BB68-084C-36E0-F7F90518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75" y="829111"/>
            <a:ext cx="10449450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6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1783-AFEE-8A7D-CBBB-6028A961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Preliminary results from </a:t>
            </a:r>
            <a:r>
              <a:rPr lang="en-US" b="1" u="sng" dirty="0"/>
              <a:t>generic</a:t>
            </a:r>
            <a:r>
              <a:rPr lang="en-US" b="1" dirty="0"/>
              <a:t> $4 billion enforcement cut (not for citation):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B40E-58B0-0B57-326B-AF3F87D1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59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600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>
                <a:highlight>
                  <a:srgbClr val="00FF00"/>
                </a:highlight>
              </a:rPr>
              <a:t>$12.7 billion</a:t>
            </a:r>
            <a:r>
              <a:rPr lang="en-US" dirty="0"/>
              <a:t> loss to state and local revenue</a:t>
            </a:r>
          </a:p>
          <a:p>
            <a:endParaRPr lang="en-US" dirty="0"/>
          </a:p>
          <a:p>
            <a:r>
              <a:rPr lang="en-US" dirty="0"/>
              <a:t>This suggests that:</a:t>
            </a:r>
          </a:p>
          <a:p>
            <a:pPr lvl="1"/>
            <a:r>
              <a:rPr lang="en-US" dirty="0"/>
              <a:t>States lose </a:t>
            </a:r>
            <a:r>
              <a:rPr lang="en-US" dirty="0">
                <a:highlight>
                  <a:srgbClr val="00FF00"/>
                </a:highlight>
              </a:rPr>
              <a:t>22 cents</a:t>
            </a:r>
            <a:r>
              <a:rPr lang="en-US" dirty="0"/>
              <a:t> for every $1 the federal government loses</a:t>
            </a:r>
          </a:p>
          <a:p>
            <a:pPr lvl="1"/>
            <a:r>
              <a:rPr lang="en-US" dirty="0"/>
              <a:t>States lose </a:t>
            </a:r>
            <a:r>
              <a:rPr lang="en-US" dirty="0">
                <a:highlight>
                  <a:srgbClr val="00FF00"/>
                </a:highlight>
              </a:rPr>
              <a:t>roughly $3</a:t>
            </a:r>
            <a:r>
              <a:rPr lang="en-US" dirty="0"/>
              <a:t> for every $1 cut from federal enforcement budget</a:t>
            </a:r>
          </a:p>
        </p:txBody>
      </p:sp>
    </p:spTree>
    <p:extLst>
      <p:ext uri="{BB962C8B-B14F-4D97-AF65-F5344CB8AC3E}">
        <p14:creationId xmlns:p14="http://schemas.microsoft.com/office/powerpoint/2010/main" val="1612468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065C-B75E-378E-4048-A01363EC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left to do before publishing estimates: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A254-DEE5-DB9F-BC99-2271F371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disentangling IRA vs. non-IRA enforcement cuts</a:t>
            </a:r>
          </a:p>
          <a:p>
            <a:r>
              <a:rPr lang="en-US" dirty="0"/>
              <a:t>Refine timing considerations (some effects occur with lag)</a:t>
            </a:r>
          </a:p>
          <a:p>
            <a:r>
              <a:rPr lang="en-US" dirty="0"/>
              <a:t>Add analysis of taxpayer services</a:t>
            </a:r>
          </a:p>
          <a:p>
            <a:r>
              <a:rPr lang="en-US" dirty="0"/>
              <a:t>Refine application of state tax parameters</a:t>
            </a:r>
          </a:p>
        </p:txBody>
      </p:sp>
    </p:spTree>
    <p:extLst>
      <p:ext uri="{BB962C8B-B14F-4D97-AF65-F5344CB8AC3E}">
        <p14:creationId xmlns:p14="http://schemas.microsoft.com/office/powerpoint/2010/main" val="4209092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6E63D-7363-47D1-AA01-201E608C9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00" y="1496089"/>
            <a:ext cx="6673599" cy="31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CA49-94F9-74A3-8827-8E448E78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CC15744-F7CC-ED69-36E5-0ABAB251C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815" y="348507"/>
            <a:ext cx="5433359" cy="5571525"/>
          </a:xfrm>
          <a:solidFill>
            <a:srgbClr val="64BC81"/>
          </a:solidFill>
          <a:ln w="76200"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100" b="1" dirty="0"/>
          </a:p>
          <a:p>
            <a:pPr marL="0" indent="0" algn="ctr">
              <a:buNone/>
            </a:pPr>
            <a:endParaRPr lang="en-US" sz="500" b="1" dirty="0"/>
          </a:p>
          <a:p>
            <a:pPr marL="0" indent="0" algn="ctr">
              <a:buNone/>
            </a:pPr>
            <a:r>
              <a:rPr lang="en-US" sz="4800" b="1" dirty="0"/>
              <a:t>What I can offer today:</a:t>
            </a:r>
          </a:p>
          <a:p>
            <a:pPr marL="0" indent="0" algn="ctr">
              <a:buNone/>
            </a:pPr>
            <a:endParaRPr lang="en-US" sz="1900" b="1" dirty="0"/>
          </a:p>
          <a:p>
            <a:pPr algn="ctr"/>
            <a:r>
              <a:rPr lang="en-US" sz="3200" b="1" dirty="0"/>
              <a:t>Overview of the issue</a:t>
            </a:r>
          </a:p>
          <a:p>
            <a:pPr algn="ctr"/>
            <a:endParaRPr lang="en-US" sz="2200" b="1" dirty="0"/>
          </a:p>
          <a:p>
            <a:pPr algn="ctr"/>
            <a:r>
              <a:rPr lang="en-US" sz="3200" b="1" dirty="0"/>
              <a:t>Framework for thinking about what matters to states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A reason to sign up for ITEP’s email list</a:t>
            </a:r>
          </a:p>
          <a:p>
            <a:pPr algn="ctr"/>
            <a:endParaRPr lang="en-US" sz="3500" b="1" dirty="0"/>
          </a:p>
          <a:p>
            <a:pPr algn="ctr"/>
            <a:endParaRPr lang="en-US" sz="4800" b="1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A94AB28-CFB4-D167-714A-D0C73B9EA948}"/>
              </a:ext>
            </a:extLst>
          </p:cNvPr>
          <p:cNvSpPr txBox="1">
            <a:spLocks/>
          </p:cNvSpPr>
          <p:nvPr/>
        </p:nvSpPr>
        <p:spPr>
          <a:xfrm>
            <a:off x="6193411" y="348507"/>
            <a:ext cx="5508774" cy="55715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100" b="1" dirty="0"/>
              <a:t>What I CAN’T offer today: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7000" b="1" dirty="0"/>
          </a:p>
          <a:p>
            <a:pPr algn="ctr"/>
            <a:r>
              <a:rPr lang="en-US" sz="3200" b="1" dirty="0"/>
              <a:t>Firm estimates of state   revenue at risk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457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6FC55-93BF-505A-94DB-D9B853D3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21" y="163564"/>
            <a:ext cx="10407557" cy="5841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C4CF4-A077-27DF-A658-90C176993A09}"/>
              </a:ext>
            </a:extLst>
          </p:cNvPr>
          <p:cNvSpPr txBox="1"/>
          <p:nvPr/>
        </p:nvSpPr>
        <p:spPr>
          <a:xfrm>
            <a:off x="3115856" y="1758033"/>
            <a:ext cx="5960286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00" b="1" i="1" dirty="0">
              <a:latin typeface="French Script MT" panose="03020402040607040605" pitchFamily="66" charset="0"/>
            </a:endParaRPr>
          </a:p>
          <a:p>
            <a:pPr algn="ctr"/>
            <a:r>
              <a:rPr lang="en-US" sz="4800" b="1" i="1" dirty="0">
                <a:latin typeface="French Script MT" panose="03020402040607040605" pitchFamily="66" charset="0"/>
              </a:rPr>
              <a:t>Presenting:</a:t>
            </a:r>
          </a:p>
          <a:p>
            <a:pPr algn="ctr"/>
            <a:endParaRPr lang="en-US" sz="1400" b="1" dirty="0">
              <a:latin typeface="French Script MT" panose="03020402040607040605" pitchFamily="66" charset="0"/>
            </a:endParaRPr>
          </a:p>
          <a:p>
            <a:pPr algn="ctr"/>
            <a:r>
              <a:rPr lang="en-US" sz="3600" b="1" dirty="0">
                <a:latin typeface="Algerian" panose="04020705040A02060702" pitchFamily="82" charset="0"/>
                <a:cs typeface="Aparajita" panose="020B0502040204020203" pitchFamily="18" charset="0"/>
              </a:rPr>
              <a:t>A History of the </a:t>
            </a:r>
          </a:p>
          <a:p>
            <a:pPr algn="ctr"/>
            <a:r>
              <a:rPr lang="en-US" sz="3600" b="1" dirty="0">
                <a:latin typeface="Algerian" panose="04020705040A02060702" pitchFamily="82" charset="0"/>
                <a:cs typeface="Aparajita" panose="020B0502040204020203" pitchFamily="18" charset="0"/>
              </a:rPr>
              <a:t>IRS Enforcement Budget</a:t>
            </a:r>
          </a:p>
          <a:p>
            <a:pPr algn="ctr"/>
            <a:endParaRPr lang="en-US" sz="2200" b="1" dirty="0">
              <a:latin typeface="Algerian" panose="04020705040A02060702" pitchFamily="82" charset="0"/>
              <a:cs typeface="Aparajita" panose="020B0502040204020203" pitchFamily="18" charset="0"/>
            </a:endParaRPr>
          </a:p>
          <a:p>
            <a:pPr algn="ctr"/>
            <a:r>
              <a:rPr lang="en-US" sz="2200" b="1" dirty="0">
                <a:latin typeface="Algerian" panose="04020705040A02060702" pitchFamily="82" charset="0"/>
                <a:cs typeface="Aparajita" panose="020B0502040204020203" pitchFamily="18" charset="0"/>
              </a:rPr>
              <a:t>In 4 Acts</a:t>
            </a:r>
          </a:p>
        </p:txBody>
      </p:sp>
    </p:spTree>
    <p:extLst>
      <p:ext uri="{BB962C8B-B14F-4D97-AF65-F5344CB8AC3E}">
        <p14:creationId xmlns:p14="http://schemas.microsoft.com/office/powerpoint/2010/main" val="206676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FCBA1-FCB1-0C95-89E8-2D5D66001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57B5-D859-DC59-EBE1-0DC501CA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Act 1: </a:t>
            </a:r>
            <a:r>
              <a:rPr lang="en-US" b="1" dirty="0"/>
              <a:t>IRS enforcement budget in decline</a:t>
            </a:r>
            <a:br>
              <a:rPr lang="en-US" b="1" dirty="0"/>
            </a:br>
            <a:r>
              <a:rPr lang="en-US" sz="2400" b="1" dirty="0"/>
              <a:t>Share of IRS-collected revenue spent on tax law enforcement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BD7B8-DA49-4CD0-C873-4EB7DDA12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24" y="1997731"/>
            <a:ext cx="11680151" cy="3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10698-26CF-FC25-D992-52FAC051D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B904-BC7E-83B5-45CB-37018D88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Chance of Being Audited has Dropped Dramatically for High-Income Filers and Large Companies</a:t>
            </a:r>
            <a:br>
              <a:rPr lang="en-US" b="1" dirty="0"/>
            </a:br>
            <a:r>
              <a:rPr lang="en-US" sz="2400" b="1" dirty="0"/>
              <a:t>Audit coverage rates for select return types, 2010-2020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98D24-E3A2-E588-E904-AC4111C21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3" y="1768167"/>
            <a:ext cx="11083033" cy="42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1F27E-0C7D-7507-B92B-F5E8C3FB9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6D28-47C3-EAEB-28B4-10CECFE3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Act 2: </a:t>
            </a:r>
            <a:r>
              <a:rPr lang="en-US" b="1" dirty="0"/>
              <a:t>Inflation Reduction Act stems the tide</a:t>
            </a:r>
            <a:br>
              <a:rPr lang="en-US" b="1" dirty="0"/>
            </a:br>
            <a:r>
              <a:rPr lang="en-US" sz="2400" b="1" dirty="0"/>
              <a:t>Share of IRS-collected revenue spent on tax law enforcement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3E2FE-31D9-50E3-3480-10854BB5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0" y="1984443"/>
            <a:ext cx="11706939" cy="33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3669-A2E0-4649-8E2C-5F2D1EA48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EC28-2489-0202-66AA-DD666B05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Act 3: </a:t>
            </a:r>
            <a:r>
              <a:rPr lang="en-US" b="1" dirty="0"/>
              <a:t>Biden intends to continue post-IRA trend</a:t>
            </a:r>
            <a:br>
              <a:rPr lang="en-US" b="1" dirty="0"/>
            </a:br>
            <a:r>
              <a:rPr lang="en-US" sz="2400" b="1" dirty="0"/>
              <a:t>Share of IRS-collected revenue spent on tax law enforcement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C2720-88D3-722A-FFDD-7CA31593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96993"/>
            <a:ext cx="11734800" cy="33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9655"/>
      </p:ext>
    </p:extLst>
  </p:cSld>
  <p:clrMapOvr>
    <a:masterClrMapping/>
  </p:clrMapOvr>
</p:sld>
</file>

<file path=ppt/theme/theme1.xml><?xml version="1.0" encoding="utf-8"?>
<a:theme xmlns:a="http://schemas.openxmlformats.org/drawingml/2006/main" name="ITEP PowerPoin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43CC364C-1AFC-45D8-A647-48D2FD9C632D}"/>
    </a:ext>
  </a:extLst>
</a:theme>
</file>

<file path=ppt/theme/theme2.xml><?xml version="1.0" encoding="utf-8"?>
<a:theme xmlns:a="http://schemas.openxmlformats.org/drawingml/2006/main" name="ITEP Simpl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00DDB22D-470D-4B72-92D3-C8D6C6AD6DC1}"/>
    </a:ext>
  </a:extLst>
</a:theme>
</file>

<file path=ppt/theme/theme3.xml><?xml version="1.0" encoding="utf-8"?>
<a:theme xmlns:a="http://schemas.openxmlformats.org/drawingml/2006/main" name="ITEP logo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2E8C5F91-A675-400A-9D4A-09C3AC060D2C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D4F"/>
      </a:accent1>
      <a:accent2>
        <a:srgbClr val="9832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ED6F"/>
      </a:accent6>
      <a:hlink>
        <a:srgbClr val="0F2D4F"/>
      </a:hlink>
      <a:folHlink>
        <a:srgbClr val="983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P PowerPoint Template" id="{3530E3D4-A173-448F-933D-948CB32EC94C}" vid="{839971C0-A669-4106-A32A-663F035A4C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0AD0D1761D544A07CE80857B42B7E" ma:contentTypeVersion="16" ma:contentTypeDescription="Create a new document." ma:contentTypeScope="" ma:versionID="536e62dc9b7f96018e828525f3e78bcb">
  <xsd:schema xmlns:xsd="http://www.w3.org/2001/XMLSchema" xmlns:xs="http://www.w3.org/2001/XMLSchema" xmlns:p="http://schemas.microsoft.com/office/2006/metadata/properties" xmlns:ns2="c89a65bf-bb6b-4595-9d7d-cbcc068130d0" xmlns:ns3="7310de4a-c1ac-4133-8abb-829d413715bc" targetNamespace="http://schemas.microsoft.com/office/2006/metadata/properties" ma:root="true" ma:fieldsID="5e6f16c61d637d9867981c953f6903e7" ns2:_="" ns3:_="">
    <xsd:import namespace="c89a65bf-bb6b-4595-9d7d-cbcc068130d0"/>
    <xsd:import namespace="7310de4a-c1ac-4133-8abb-829d41371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a65bf-bb6b-4595-9d7d-cbcc06813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6dc10a-fa49-49b1-9b86-eca1584c1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0de4a-c1ac-4133-8abb-829d41371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ad9a8e-e1b9-4a43-8df5-f1245192a47b}" ma:internalName="TaxCatchAll" ma:showField="CatchAllData" ma:web="7310de4a-c1ac-4133-8abb-829d41371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9a65bf-bb6b-4595-9d7d-cbcc068130d0">
      <Terms xmlns="http://schemas.microsoft.com/office/infopath/2007/PartnerControls"/>
    </lcf76f155ced4ddcb4097134ff3c332f>
    <TaxCatchAll xmlns="7310de4a-c1ac-4133-8abb-829d413715bc" xsi:nil="true"/>
  </documentManagement>
</p:properties>
</file>

<file path=customXml/itemProps1.xml><?xml version="1.0" encoding="utf-8"?>
<ds:datastoreItem xmlns:ds="http://schemas.openxmlformats.org/officeDocument/2006/customXml" ds:itemID="{CF7E1CEA-71D4-4574-8ECF-36A3B1E95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9a65bf-bb6b-4595-9d7d-cbcc068130d0"/>
    <ds:schemaRef ds:uri="7310de4a-c1ac-4133-8abb-829d41371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BBFD0A-56B9-4100-B845-DC08BC0C7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BDAE38-CB74-45CD-9F89-6453095C19D9}">
  <ds:schemaRefs>
    <ds:schemaRef ds:uri="7310de4a-c1ac-4133-8abb-829d413715bc"/>
    <ds:schemaRef ds:uri="c89a65bf-bb6b-4595-9d7d-cbcc068130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ITEP PowerPoint Template</Template>
  <TotalTime>10681</TotalTime>
  <Words>1385</Words>
  <Application>Microsoft Office PowerPoint</Application>
  <PresentationFormat>Widescreen</PresentationFormat>
  <Paragraphs>207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French Script MT</vt:lpstr>
      <vt:lpstr>Interstate</vt:lpstr>
      <vt:lpstr>Calibri</vt:lpstr>
      <vt:lpstr>Arial</vt:lpstr>
      <vt:lpstr>Georgia</vt:lpstr>
      <vt:lpstr>Algerian</vt:lpstr>
      <vt:lpstr>Calibri Light</vt:lpstr>
      <vt:lpstr>ITEP PowerPoint Theme</vt:lpstr>
      <vt:lpstr>ITEP Simple</vt:lpstr>
      <vt:lpstr>ITEP logo</vt:lpstr>
      <vt:lpstr>Office Theme</vt:lpstr>
      <vt:lpstr>The Effects of IRS Enforcement on State Tax Revenues  Presented at the Multistate Tax Commission's  Fall Meeting of the Uniformity Committee  New Orleans, LA November 18, 2025</vt:lpstr>
      <vt:lpstr>About ITEP</vt:lpstr>
      <vt:lpstr>This work starts from a simple premise:</vt:lpstr>
      <vt:lpstr>PowerPoint Presentation</vt:lpstr>
      <vt:lpstr>PowerPoint Presentation</vt:lpstr>
      <vt:lpstr>Act 1: IRS enforcement budget in decline Share of IRS-collected revenue spent on tax law enforcement</vt:lpstr>
      <vt:lpstr>Chance of Being Audited has Dropped Dramatically for High-Income Filers and Large Companies Audit coverage rates for select return types, 2010-2020</vt:lpstr>
      <vt:lpstr>Act 2: Inflation Reduction Act stems the tide Share of IRS-collected revenue spent on tax law enforcement</vt:lpstr>
      <vt:lpstr>Act 3: Biden intends to continue post-IRA trend Share of IRS-collected revenue spent on tax law enforcement</vt:lpstr>
      <vt:lpstr>Act 4: Trump reverses course Share of IRS-collected revenue spent on tax law enforcement</vt:lpstr>
      <vt:lpstr>Auditors stretched increasingly thin Returns filed per revenue agent</vt:lpstr>
      <vt:lpstr>Federal policy shift brings massive change to trajectory of IRS enforcement budget IRS enforcement budget, inflation-adjusted 2026 dollars</vt:lpstr>
      <vt:lpstr>IRS funding impacts on federal tax collections:</vt:lpstr>
      <vt:lpstr>IRS funding impacts on state tax collections:</vt:lpstr>
      <vt:lpstr>Audits yield a high return on investment (ROI)</vt:lpstr>
      <vt:lpstr>Audits yield a high return on investment (ROI)</vt:lpstr>
      <vt:lpstr>PowerPoint Presentation</vt:lpstr>
      <vt:lpstr>Audits yield a high return on investment (ROI)</vt:lpstr>
      <vt:lpstr>IRS enforcement cuts have been widely publicized:</vt:lpstr>
      <vt:lpstr>PowerPoint Presentation</vt:lpstr>
      <vt:lpstr>An example:</vt:lpstr>
      <vt:lpstr>An example:</vt:lpstr>
      <vt:lpstr>An example:</vt:lpstr>
      <vt:lpstr>An example:</vt:lpstr>
      <vt:lpstr>An example:</vt:lpstr>
      <vt:lpstr>An example:</vt:lpstr>
      <vt:lpstr>An example:</vt:lpstr>
      <vt:lpstr>An example:</vt:lpstr>
      <vt:lpstr>An example:</vt:lpstr>
      <vt:lpstr>How much this matters to each  state depends on…</vt:lpstr>
      <vt:lpstr>Enforcement dollars raised from examinations</vt:lpstr>
      <vt:lpstr>What kinds of audits could the IRA have funded?</vt:lpstr>
      <vt:lpstr>High-income (and business) audits uncover different issues than other audits. For example:</vt:lpstr>
      <vt:lpstr>PowerPoint Presentation</vt:lpstr>
      <vt:lpstr>Preliminary results from generic $4 billion enforcement cut (not for citation):</vt:lpstr>
      <vt:lpstr>Work left to do before publishing estimates: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Welch</dc:creator>
  <cp:lastModifiedBy>Helen Hecht</cp:lastModifiedBy>
  <cp:revision>11</cp:revision>
  <cp:lastPrinted>2024-06-25T01:53:56Z</cp:lastPrinted>
  <dcterms:created xsi:type="dcterms:W3CDTF">2023-09-18T15:39:13Z</dcterms:created>
  <dcterms:modified xsi:type="dcterms:W3CDTF">2025-11-14T18:29:35Z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0x0101004200AD0D1761D544A07CE80857B42B7E</vt:lpwstr>
  </property>
  <property fmtid="{D5CDD505-2E9C-101B-9397-08002B2CF9AE}" pid="3" name="MediaServiceImageTags">
    <vt:lpwstr/>
  </property>
</Properties>
</file>