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sldIdLst>
    <p:sldId id="257" r:id="rId2"/>
    <p:sldId id="261" r:id="rId3"/>
    <p:sldId id="650" r:id="rId4"/>
    <p:sldId id="662" r:id="rId5"/>
    <p:sldId id="654" r:id="rId6"/>
    <p:sldId id="658" r:id="rId7"/>
    <p:sldId id="659" r:id="rId8"/>
    <p:sldId id="660" r:id="rId9"/>
    <p:sldId id="655" r:id="rId10"/>
    <p:sldId id="301" r:id="rId11"/>
    <p:sldId id="298" r:id="rId12"/>
    <p:sldId id="664" r:id="rId13"/>
    <p:sldId id="665" r:id="rId14"/>
    <p:sldId id="666" r:id="rId15"/>
    <p:sldId id="6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F828F-F315-4864-B833-9BACF9795217}" v="7" dt="2025-11-03T23:45:49.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66"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3B5F-3585-4B94-9DAA-B9F99BE4DAEC}"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B066E-B8B0-4486-80AF-776A3BF496A0}" type="slidenum">
              <a:rPr lang="en-US" smtClean="0"/>
              <a:t>‹#›</a:t>
            </a:fld>
            <a:endParaRPr lang="en-US"/>
          </a:p>
        </p:txBody>
      </p:sp>
    </p:spTree>
    <p:extLst>
      <p:ext uri="{BB962C8B-B14F-4D97-AF65-F5344CB8AC3E}">
        <p14:creationId xmlns:p14="http://schemas.microsoft.com/office/powerpoint/2010/main" val="280991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11/3/2025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840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01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11/3/2025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28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7"/>
            <a:ext cx="11029616" cy="774103"/>
          </a:xfrm>
        </p:spPr>
        <p:txBody>
          <a:bodyPr/>
          <a:lstStyle/>
          <a:p>
            <a:r>
              <a:rPr lang="en-US" dirty="0"/>
              <a:t>Click to edit Master title style</a:t>
            </a:r>
          </a:p>
        </p:txBody>
      </p:sp>
      <p:sp>
        <p:nvSpPr>
          <p:cNvPr id="3" name="Content Placeholder 2"/>
          <p:cNvSpPr>
            <a:spLocks noGrp="1"/>
          </p:cNvSpPr>
          <p:nvPr>
            <p:ph idx="1"/>
          </p:nvPr>
        </p:nvSpPr>
        <p:spPr>
          <a:xfrm>
            <a:off x="581192" y="1663546"/>
            <a:ext cx="11029615" cy="449229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11/3/2025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4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11/3/2025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886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258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147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183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711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11/3/2025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2100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11/3/2025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16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712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24026"/>
            <a:ext cx="11029616" cy="426402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11/3/2025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318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b="1"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b="1"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b="1"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486004" y="871870"/>
            <a:ext cx="8492067" cy="4933507"/>
          </a:xfrm>
        </p:spPr>
        <p:txBody>
          <a:bodyPr>
            <a:normAutofit fontScale="90000"/>
          </a:bodyPr>
          <a:lstStyle/>
          <a:p>
            <a:pPr algn="ctr"/>
            <a:br>
              <a:rPr lang="en-US" sz="4400" dirty="0"/>
            </a:br>
            <a:br>
              <a:rPr lang="en-US" sz="4400" dirty="0"/>
            </a:br>
            <a:br>
              <a:rPr lang="en-US" sz="4400" dirty="0"/>
            </a:br>
            <a:br>
              <a:rPr lang="en-US" sz="4400" dirty="0"/>
            </a:br>
            <a:r>
              <a:rPr lang="en-US" sz="4000" dirty="0">
                <a:solidFill>
                  <a:srgbClr val="FFFFFF"/>
                </a:solidFill>
                <a:latin typeface="Arial" panose="020B0604020202020204" pitchFamily="34" charset="0"/>
                <a:cs typeface="Arial" panose="020B0604020202020204" pitchFamily="34" charset="0"/>
              </a:rPr>
              <a:t>Mode Receipts Sourcing</a:t>
            </a:r>
            <a:br>
              <a:rPr lang="en-US" sz="3800" cap="none" dirty="0"/>
            </a:br>
            <a:r>
              <a:rPr lang="en-US" sz="4200" cap="none" dirty="0"/>
              <a:t>Model Receipts Sourcing Regulation </a:t>
            </a:r>
            <a:br>
              <a:rPr lang="en-US" sz="4200" cap="none" dirty="0"/>
            </a:br>
            <a:r>
              <a:rPr lang="en-US" sz="4200" cap="none" dirty="0"/>
              <a:t>Work Group</a:t>
            </a:r>
            <a:br>
              <a:rPr lang="en-US" sz="4200" cap="none" dirty="0"/>
            </a:br>
            <a:br>
              <a:rPr lang="en-US" sz="4200" cap="none" dirty="0"/>
            </a:br>
            <a:r>
              <a:rPr lang="en-US" sz="4000" cap="none" dirty="0">
                <a:solidFill>
                  <a:schemeClr val="accent1"/>
                </a:solidFill>
              </a:rPr>
              <a:t>--Sourcing of Airline Receipts– </a:t>
            </a:r>
            <a:br>
              <a:rPr lang="en-US" sz="4000" cap="none" dirty="0">
                <a:solidFill>
                  <a:schemeClr val="accent1"/>
                </a:solidFill>
              </a:rPr>
            </a:br>
            <a:r>
              <a:rPr lang="en-US" sz="4000" cap="none" dirty="0">
                <a:solidFill>
                  <a:schemeClr val="accent1"/>
                </a:solidFill>
              </a:rPr>
              <a:t>Reg. IV.18.(e) </a:t>
            </a:r>
            <a:br>
              <a:rPr lang="en-US" sz="4200" cap="none" dirty="0">
                <a:solidFill>
                  <a:schemeClr val="accent1"/>
                </a:solidFill>
              </a:rPr>
            </a:br>
            <a:r>
              <a:rPr lang="en-US" sz="4200" cap="none" dirty="0">
                <a:solidFill>
                  <a:schemeClr val="accent1"/>
                </a:solidFill>
              </a:rPr>
              <a:t> </a:t>
            </a:r>
            <a:br>
              <a:rPr lang="en-US" sz="4200" cap="none" dirty="0">
                <a:solidFill>
                  <a:schemeClr val="accent1"/>
                </a:solidFill>
              </a:rPr>
            </a:br>
            <a:r>
              <a:rPr lang="en-US" sz="4200" cap="none" dirty="0">
                <a:solidFill>
                  <a:schemeClr val="accent1"/>
                </a:solidFill>
              </a:rPr>
              <a:t> </a:t>
            </a:r>
            <a:br>
              <a:rPr lang="en-US" sz="4100" cap="none" dirty="0"/>
            </a:br>
            <a:r>
              <a:rPr lang="en-US" sz="2900" cap="none" dirty="0"/>
              <a:t>November 7, 2025 meeting</a:t>
            </a:r>
            <a:endParaRPr lang="en-US" sz="29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23249" y="4325201"/>
            <a:ext cx="2704008" cy="637565"/>
          </a:xfrm>
        </p:spPr>
        <p:txBody>
          <a:bodyPr>
            <a:noAutofit/>
          </a:bodyPr>
          <a:lstStyle/>
          <a:p>
            <a:r>
              <a:rPr lang="en-US" sz="2400" dirty="0"/>
              <a:t> </a:t>
            </a:r>
            <a:endParaRPr lang="en-US" sz="2400" b="1"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52500" y="2906224"/>
            <a:ext cx="2619575" cy="1418977"/>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B9F7-09C4-72F2-6CE3-E94801547C7B}"/>
              </a:ext>
            </a:extLst>
          </p:cNvPr>
          <p:cNvSpPr>
            <a:spLocks noGrp="1"/>
          </p:cNvSpPr>
          <p:nvPr>
            <p:ph type="title"/>
          </p:nvPr>
        </p:nvSpPr>
        <p:spPr>
          <a:xfrm>
            <a:off x="581192" y="815974"/>
            <a:ext cx="11029616" cy="774103"/>
          </a:xfrm>
        </p:spPr>
        <p:txBody>
          <a:bodyPr>
            <a:normAutofit fontScale="90000"/>
          </a:bodyPr>
          <a:lstStyle/>
          <a:p>
            <a:r>
              <a:rPr lang="en-US" b="1" dirty="0">
                <a:solidFill>
                  <a:schemeClr val="accent1"/>
                </a:solidFill>
              </a:rPr>
              <a:t>The regulation’s Current Examples are clarified and new examples are added</a:t>
            </a:r>
          </a:p>
        </p:txBody>
      </p:sp>
      <p:sp>
        <p:nvSpPr>
          <p:cNvPr id="3" name="Content Placeholder 2">
            <a:extLst>
              <a:ext uri="{FF2B5EF4-FFF2-40B4-BE49-F238E27FC236}">
                <a16:creationId xmlns:a16="http://schemas.microsoft.com/office/drawing/2014/main" id="{D0FD7EAB-C653-A498-7089-41B8B55B13E9}"/>
              </a:ext>
            </a:extLst>
          </p:cNvPr>
          <p:cNvSpPr>
            <a:spLocks noGrp="1"/>
          </p:cNvSpPr>
          <p:nvPr>
            <p:ph idx="1"/>
          </p:nvPr>
        </p:nvSpPr>
        <p:spPr>
          <a:xfrm>
            <a:off x="581192" y="1910201"/>
            <a:ext cx="10727274" cy="4351338"/>
          </a:xfrm>
        </p:spPr>
        <p:txBody>
          <a:bodyPr>
            <a:normAutofit fontScale="92500" lnSpcReduction="20000"/>
          </a:bodyPr>
          <a:lstStyle/>
          <a:p>
            <a:r>
              <a:rPr lang="en-US" sz="3000" dirty="0"/>
              <a:t>Current examples are cleaned up, including adding a bit more math to make the equations more intuitive.</a:t>
            </a:r>
          </a:p>
          <a:p>
            <a:pPr marL="0" indent="0">
              <a:buNone/>
            </a:pPr>
            <a:endParaRPr lang="en-US" dirty="0"/>
          </a:p>
          <a:p>
            <a:r>
              <a:rPr lang="en-US" sz="3000" dirty="0"/>
              <a:t>Three new examples are added:</a:t>
            </a:r>
          </a:p>
          <a:p>
            <a:pPr marL="0" indent="0">
              <a:buNone/>
            </a:pPr>
            <a:r>
              <a:rPr lang="en-US" sz="3000" dirty="0"/>
              <a:t>	Ex. 3.  Addresses the sourcing of receipts that are not transportation receipts and also interest income</a:t>
            </a:r>
          </a:p>
          <a:p>
            <a:pPr marL="0" indent="0">
              <a:buNone/>
            </a:pPr>
            <a:r>
              <a:rPr lang="en-US" sz="3000" dirty="0"/>
              <a:t>	Ex. 4. Addresses receipts from the sale of plane tickets pursuant to a codesharing agreement</a:t>
            </a:r>
          </a:p>
          <a:p>
            <a:pPr marL="0" indent="0">
              <a:buNone/>
            </a:pPr>
            <a:r>
              <a:rPr lang="en-US" sz="3000" dirty="0"/>
              <a:t>	Ex. 5.  Addresses receipts from the sale of airline “miles.” </a:t>
            </a:r>
          </a:p>
        </p:txBody>
      </p:sp>
    </p:spTree>
    <p:extLst>
      <p:ext uri="{BB962C8B-B14F-4D97-AF65-F5344CB8AC3E}">
        <p14:creationId xmlns:p14="http://schemas.microsoft.com/office/powerpoint/2010/main" val="27264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BC14-B867-F4F8-862E-D12EFCBF28F5}"/>
              </a:ext>
            </a:extLst>
          </p:cNvPr>
          <p:cNvSpPr>
            <a:spLocks noGrp="1"/>
          </p:cNvSpPr>
          <p:nvPr>
            <p:ph type="title"/>
          </p:nvPr>
        </p:nvSpPr>
        <p:spPr>
          <a:xfrm>
            <a:off x="584791" y="365125"/>
            <a:ext cx="10845209" cy="1325563"/>
          </a:xfrm>
        </p:spPr>
        <p:txBody>
          <a:bodyPr>
            <a:normAutofit fontScale="90000"/>
          </a:bodyPr>
          <a:lstStyle/>
          <a:p>
            <a:r>
              <a:rPr lang="en-US" b="1" dirty="0">
                <a:solidFill>
                  <a:schemeClr val="accent1"/>
                </a:solidFill>
              </a:rPr>
              <a:t>The Draft Revision defines “airline” and provides that certain other taxpayers are covered by the regulation</a:t>
            </a:r>
          </a:p>
        </p:txBody>
      </p:sp>
      <p:sp>
        <p:nvSpPr>
          <p:cNvPr id="3" name="Content Placeholder 2">
            <a:extLst>
              <a:ext uri="{FF2B5EF4-FFF2-40B4-BE49-F238E27FC236}">
                <a16:creationId xmlns:a16="http://schemas.microsoft.com/office/drawing/2014/main" id="{4DF12CDB-ADFB-05E9-95DA-E2030D7D45C4}"/>
              </a:ext>
            </a:extLst>
          </p:cNvPr>
          <p:cNvSpPr>
            <a:spLocks noGrp="1"/>
          </p:cNvSpPr>
          <p:nvPr>
            <p:ph idx="1"/>
          </p:nvPr>
        </p:nvSpPr>
        <p:spPr>
          <a:xfrm>
            <a:off x="712381" y="2541181"/>
            <a:ext cx="10940903" cy="4061638"/>
          </a:xfrm>
        </p:spPr>
        <p:txBody>
          <a:bodyPr>
            <a:normAutofit fontScale="77500" lnSpcReduction="20000"/>
          </a:bodyPr>
          <a:lstStyle/>
          <a:p>
            <a:pPr marL="0" indent="0">
              <a:buNone/>
            </a:pPr>
            <a:r>
              <a:rPr lang="en-US" sz="3200" dirty="0"/>
              <a:t>1</a:t>
            </a:r>
            <a:r>
              <a:rPr lang="en-US" sz="3300" dirty="0"/>
              <a:t>.  </a:t>
            </a:r>
            <a:r>
              <a:rPr lang="en-US" sz="3300" u="sng" dirty="0">
                <a:solidFill>
                  <a:srgbClr val="00B0F0"/>
                </a:solidFill>
              </a:rPr>
              <a:t>Definition of Airline (§ IV.18.(e).2(i)(A))</a:t>
            </a:r>
            <a:r>
              <a:rPr lang="en-US" sz="3300" dirty="0">
                <a:solidFill>
                  <a:srgbClr val="00B0F0"/>
                </a:solidFill>
              </a:rPr>
              <a:t>:</a:t>
            </a:r>
          </a:p>
          <a:p>
            <a:pPr marL="0" indent="0">
              <a:buNone/>
            </a:pPr>
            <a:r>
              <a:rPr lang="en-US" sz="3300" dirty="0"/>
              <a:t>“Airline” means a taxpayer that transports passengers, freight, or packages by air for a charge and that holds an air carrier certificate issued by the Federal Aviation Authority or a foreign air carrier permit issued by the U.S. Department of Transportation.</a:t>
            </a:r>
          </a:p>
          <a:p>
            <a:pPr marL="0" indent="0">
              <a:buNone/>
            </a:pPr>
            <a:endParaRPr lang="en-US" u="sng" dirty="0"/>
          </a:p>
          <a:p>
            <a:pPr marL="0" indent="0">
              <a:buNone/>
            </a:pPr>
            <a:r>
              <a:rPr lang="en-US" sz="3300" dirty="0"/>
              <a:t>2.  </a:t>
            </a:r>
            <a:r>
              <a:rPr lang="en-US" sz="3300" u="sng" dirty="0">
                <a:solidFill>
                  <a:srgbClr val="00B0F0"/>
                </a:solidFill>
              </a:rPr>
              <a:t>Taxpayers other than airlines that would be covered by the regulation</a:t>
            </a:r>
            <a:r>
              <a:rPr lang="en-US" sz="3300" dirty="0">
                <a:solidFill>
                  <a:srgbClr val="00B0F0"/>
                </a:solidFill>
              </a:rPr>
              <a:t>:</a:t>
            </a:r>
          </a:p>
          <a:p>
            <a:pPr marL="0" indent="0">
              <a:buNone/>
            </a:pPr>
            <a:r>
              <a:rPr lang="en-US" sz="3300" dirty="0"/>
              <a:t>With respect to the sourcing of ‘points’ or ‘miles’, other taxpayers that are </a:t>
            </a:r>
            <a:r>
              <a:rPr lang="en-US" sz="3300" i="1" dirty="0"/>
              <a:t>related to </a:t>
            </a:r>
            <a:r>
              <a:rPr lang="en-US" sz="3300" dirty="0"/>
              <a:t>an airline.  Related parties are defined by Reg. IV.17(a)(3)(H).  </a:t>
            </a:r>
          </a:p>
          <a:p>
            <a:pPr marL="0" indent="0">
              <a:buNone/>
            </a:pPr>
            <a:endParaRPr lang="en-US" dirty="0"/>
          </a:p>
          <a:p>
            <a:endParaRPr lang="en-US" dirty="0"/>
          </a:p>
        </p:txBody>
      </p:sp>
    </p:spTree>
    <p:extLst>
      <p:ext uri="{BB962C8B-B14F-4D97-AF65-F5344CB8AC3E}">
        <p14:creationId xmlns:p14="http://schemas.microsoft.com/office/powerpoint/2010/main" val="4418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999E-9D8A-AD48-74CC-3220C4C8249A}"/>
              </a:ext>
            </a:extLst>
          </p:cNvPr>
          <p:cNvSpPr>
            <a:spLocks noGrp="1"/>
          </p:cNvSpPr>
          <p:nvPr>
            <p:ph type="title"/>
          </p:nvPr>
        </p:nvSpPr>
        <p:spPr/>
        <p:txBody>
          <a:bodyPr>
            <a:normAutofit/>
          </a:bodyPr>
          <a:lstStyle/>
          <a:p>
            <a:r>
              <a:rPr lang="en-US" sz="3300" dirty="0">
                <a:solidFill>
                  <a:schemeClr val="accent1"/>
                </a:solidFill>
              </a:rPr>
              <a:t>How does this draft differ from the prior draft?</a:t>
            </a:r>
          </a:p>
        </p:txBody>
      </p:sp>
      <p:sp>
        <p:nvSpPr>
          <p:cNvPr id="3" name="Content Placeholder 2">
            <a:extLst>
              <a:ext uri="{FF2B5EF4-FFF2-40B4-BE49-F238E27FC236}">
                <a16:creationId xmlns:a16="http://schemas.microsoft.com/office/drawing/2014/main" id="{268FF37F-5000-72F1-1DC8-FF685372789C}"/>
              </a:ext>
            </a:extLst>
          </p:cNvPr>
          <p:cNvSpPr>
            <a:spLocks noGrp="1"/>
          </p:cNvSpPr>
          <p:nvPr>
            <p:ph idx="1"/>
          </p:nvPr>
        </p:nvSpPr>
        <p:spPr/>
        <p:txBody>
          <a:bodyPr>
            <a:normAutofit/>
          </a:bodyPr>
          <a:lstStyle/>
          <a:p>
            <a:pPr marL="0" indent="0">
              <a:buNone/>
            </a:pPr>
            <a:r>
              <a:rPr lang="en-US" sz="4000" dirty="0"/>
              <a:t>Four changes  </a:t>
            </a:r>
          </a:p>
        </p:txBody>
      </p:sp>
      <p:sp>
        <p:nvSpPr>
          <p:cNvPr id="4" name="Slide Number Placeholder 3">
            <a:extLst>
              <a:ext uri="{FF2B5EF4-FFF2-40B4-BE49-F238E27FC236}">
                <a16:creationId xmlns:a16="http://schemas.microsoft.com/office/drawing/2014/main" id="{0631B034-0530-F5E3-54FB-17A7E4A6A74C}"/>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Arrow: Right 4">
            <a:extLst>
              <a:ext uri="{FF2B5EF4-FFF2-40B4-BE49-F238E27FC236}">
                <a16:creationId xmlns:a16="http://schemas.microsoft.com/office/drawing/2014/main" id="{C9A90897-84B1-F64A-C170-B4C95645149E}"/>
              </a:ext>
            </a:extLst>
          </p:cNvPr>
          <p:cNvSpPr/>
          <p:nvPr/>
        </p:nvSpPr>
        <p:spPr>
          <a:xfrm>
            <a:off x="5829781" y="370522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3817435-340F-E190-C773-E1292087E59B}"/>
              </a:ext>
            </a:extLst>
          </p:cNvPr>
          <p:cNvSpPr/>
          <p:nvPr/>
        </p:nvSpPr>
        <p:spPr>
          <a:xfrm>
            <a:off x="4352081" y="370777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697D5D3-4661-A086-7D03-74BAE5922AE1}"/>
              </a:ext>
            </a:extLst>
          </p:cNvPr>
          <p:cNvSpPr/>
          <p:nvPr/>
        </p:nvSpPr>
        <p:spPr>
          <a:xfrm>
            <a:off x="7307481" y="370777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59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7178-DB4C-F179-0482-FACE554B8DBA}"/>
              </a:ext>
            </a:extLst>
          </p:cNvPr>
          <p:cNvSpPr>
            <a:spLocks noGrp="1"/>
          </p:cNvSpPr>
          <p:nvPr>
            <p:ph type="title"/>
          </p:nvPr>
        </p:nvSpPr>
        <p:spPr/>
        <p:txBody>
          <a:bodyPr/>
          <a:lstStyle/>
          <a:p>
            <a:r>
              <a:rPr lang="en-US" dirty="0">
                <a:solidFill>
                  <a:schemeClr val="accent1"/>
                </a:solidFill>
              </a:rPr>
              <a:t>Oct. 31, 2025 draft</a:t>
            </a:r>
          </a:p>
        </p:txBody>
      </p:sp>
      <p:sp>
        <p:nvSpPr>
          <p:cNvPr id="3" name="Content Placeholder 2">
            <a:extLst>
              <a:ext uri="{FF2B5EF4-FFF2-40B4-BE49-F238E27FC236}">
                <a16:creationId xmlns:a16="http://schemas.microsoft.com/office/drawing/2014/main" id="{AE1DCED6-7319-FB30-F734-3D9AD29C8069}"/>
              </a:ext>
            </a:extLst>
          </p:cNvPr>
          <p:cNvSpPr>
            <a:spLocks noGrp="1"/>
          </p:cNvSpPr>
          <p:nvPr>
            <p:ph idx="1"/>
          </p:nvPr>
        </p:nvSpPr>
        <p:spPr/>
        <p:txBody>
          <a:bodyPr/>
          <a:lstStyle/>
          <a:p>
            <a:r>
              <a:rPr lang="en-US" dirty="0"/>
              <a:t>A sentence has been added to §IV.18.(e)(1): “’Revenue’ or ‘receipts’ are considered received when they are recognized by the Internal Revenue Code.” </a:t>
            </a:r>
          </a:p>
          <a:p>
            <a:r>
              <a:rPr lang="en-US" dirty="0"/>
              <a:t>This addition does not change the regulation’s substance. </a:t>
            </a:r>
          </a:p>
          <a:p>
            <a:r>
              <a:rPr lang="en-US" dirty="0"/>
              <a:t>This principle is contained in the MTC’s section 17 general apportionment rules and is incorporated by reference in the Airline regulation.</a:t>
            </a:r>
          </a:p>
        </p:txBody>
      </p:sp>
      <p:sp>
        <p:nvSpPr>
          <p:cNvPr id="4" name="Slide Number Placeholder 3">
            <a:extLst>
              <a:ext uri="{FF2B5EF4-FFF2-40B4-BE49-F238E27FC236}">
                <a16:creationId xmlns:a16="http://schemas.microsoft.com/office/drawing/2014/main" id="{D88CD2E0-C3D2-22A4-24C7-BA9AE2B8419B}"/>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60003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4C98-F1C6-DB6C-ECDC-BC8C83A69B61}"/>
              </a:ext>
            </a:extLst>
          </p:cNvPr>
          <p:cNvSpPr>
            <a:spLocks noGrp="1"/>
          </p:cNvSpPr>
          <p:nvPr>
            <p:ph type="title"/>
          </p:nvPr>
        </p:nvSpPr>
        <p:spPr/>
        <p:txBody>
          <a:bodyPr/>
          <a:lstStyle/>
          <a:p>
            <a:r>
              <a:rPr lang="en-US" dirty="0">
                <a:solidFill>
                  <a:schemeClr val="accent1"/>
                </a:solidFill>
              </a:rPr>
              <a:t>Oct. 31, 2025 draft</a:t>
            </a:r>
            <a:endParaRPr lang="en-US" dirty="0"/>
          </a:p>
        </p:txBody>
      </p:sp>
      <p:sp>
        <p:nvSpPr>
          <p:cNvPr id="3" name="Content Placeholder 2">
            <a:extLst>
              <a:ext uri="{FF2B5EF4-FFF2-40B4-BE49-F238E27FC236}">
                <a16:creationId xmlns:a16="http://schemas.microsoft.com/office/drawing/2014/main" id="{86529769-DD5D-179B-CA99-EB95F80F336E}"/>
              </a:ext>
            </a:extLst>
          </p:cNvPr>
          <p:cNvSpPr>
            <a:spLocks noGrp="1"/>
          </p:cNvSpPr>
          <p:nvPr>
            <p:ph idx="1"/>
          </p:nvPr>
        </p:nvSpPr>
        <p:spPr/>
        <p:txBody>
          <a:bodyPr>
            <a:normAutofit/>
          </a:bodyPr>
          <a:lstStyle/>
          <a:p>
            <a:r>
              <a:rPr lang="en-US" dirty="0"/>
              <a:t>The language of the Drafter’s Note in (iv)(B) has been revised. This Note addresses an airline’s “receipts” when it sells a ticket for a flight on an aircraft operated by another airline.  </a:t>
            </a:r>
          </a:p>
          <a:p>
            <a:r>
              <a:rPr lang="en-US" dirty="0"/>
              <a:t>The Note cites the definition of “receipts” contained in Section 17 which in turn references federal income tax law principles, and provides an example.  </a:t>
            </a:r>
          </a:p>
        </p:txBody>
      </p:sp>
      <p:sp>
        <p:nvSpPr>
          <p:cNvPr id="4" name="Slide Number Placeholder 3">
            <a:extLst>
              <a:ext uri="{FF2B5EF4-FFF2-40B4-BE49-F238E27FC236}">
                <a16:creationId xmlns:a16="http://schemas.microsoft.com/office/drawing/2014/main" id="{C0E810DA-3199-42C2-A11A-B0FA41C3127C}"/>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70698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BDFE-9CC5-AA4D-4CD9-CBD74B80CA09}"/>
              </a:ext>
            </a:extLst>
          </p:cNvPr>
          <p:cNvSpPr>
            <a:spLocks noGrp="1"/>
          </p:cNvSpPr>
          <p:nvPr>
            <p:ph type="title"/>
          </p:nvPr>
        </p:nvSpPr>
        <p:spPr/>
        <p:txBody>
          <a:bodyPr/>
          <a:lstStyle/>
          <a:p>
            <a:r>
              <a:rPr lang="en-US" dirty="0">
                <a:solidFill>
                  <a:schemeClr val="accent1"/>
                </a:solidFill>
              </a:rPr>
              <a:t>Oct. 31, 2025 draft</a:t>
            </a:r>
            <a:endParaRPr lang="en-US" dirty="0"/>
          </a:p>
        </p:txBody>
      </p:sp>
      <p:sp>
        <p:nvSpPr>
          <p:cNvPr id="3" name="Content Placeholder 2">
            <a:extLst>
              <a:ext uri="{FF2B5EF4-FFF2-40B4-BE49-F238E27FC236}">
                <a16:creationId xmlns:a16="http://schemas.microsoft.com/office/drawing/2014/main" id="{6AA14D36-A889-14B4-8DE0-CF8C1643BB6E}"/>
              </a:ext>
            </a:extLst>
          </p:cNvPr>
          <p:cNvSpPr>
            <a:spLocks noGrp="1"/>
          </p:cNvSpPr>
          <p:nvPr>
            <p:ph idx="1"/>
          </p:nvPr>
        </p:nvSpPr>
        <p:spPr/>
        <p:txBody>
          <a:bodyPr/>
          <a:lstStyle/>
          <a:p>
            <a:r>
              <a:rPr lang="en-US" dirty="0"/>
              <a:t>Revises the definition of “passenger transportation receipts” in §(2)(i)(L).  The revised language treats all receipts received from the sale of miles as transportation revenue.  </a:t>
            </a:r>
          </a:p>
          <a:p>
            <a:r>
              <a:rPr lang="en-US" dirty="0"/>
              <a:t>Deletes the accompanying Drafter’s Note (since the text speaks for itself).  </a:t>
            </a:r>
          </a:p>
          <a:p>
            <a:r>
              <a:rPr lang="en-US" dirty="0"/>
              <a:t>Simplifies Example 5, which addressing receipts from the sale of miles, to reflect the revised §(2)(i)(L).  </a:t>
            </a:r>
          </a:p>
        </p:txBody>
      </p:sp>
      <p:sp>
        <p:nvSpPr>
          <p:cNvPr id="4" name="Slide Number Placeholder 3">
            <a:extLst>
              <a:ext uri="{FF2B5EF4-FFF2-40B4-BE49-F238E27FC236}">
                <a16:creationId xmlns:a16="http://schemas.microsoft.com/office/drawing/2014/main" id="{283B7DD6-1452-3D90-A515-DDFBC6766E32}"/>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9932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390D58-F9AB-D31B-6933-5A1C99F0BEBB}"/>
              </a:ext>
            </a:extLst>
          </p:cNvPr>
          <p:cNvSpPr>
            <a:spLocks noGrp="1"/>
          </p:cNvSpPr>
          <p:nvPr>
            <p:ph sz="half" idx="1"/>
          </p:nvPr>
        </p:nvSpPr>
        <p:spPr>
          <a:xfrm>
            <a:off x="825742" y="1318438"/>
            <a:ext cx="5194767" cy="3859618"/>
          </a:xfrm>
        </p:spPr>
        <p:txBody>
          <a:bodyPr>
            <a:normAutofit/>
          </a:bodyPr>
          <a:lstStyle/>
          <a:p>
            <a:pPr marL="0" indent="0">
              <a:buNone/>
            </a:pPr>
            <a:endParaRPr lang="en-US" sz="6000" dirty="0"/>
          </a:p>
          <a:p>
            <a:pPr marL="0" indent="0" algn="ctr">
              <a:buNone/>
            </a:pPr>
            <a:r>
              <a:rPr lang="en-US" sz="4800" dirty="0"/>
              <a:t>Other Topics to be considered by the work group?</a:t>
            </a:r>
          </a:p>
        </p:txBody>
      </p:sp>
      <p:pic>
        <p:nvPicPr>
          <p:cNvPr id="21" name="Content Placeholder 20" descr="Paper head with rainbow gears">
            <a:extLst>
              <a:ext uri="{FF2B5EF4-FFF2-40B4-BE49-F238E27FC236}">
                <a16:creationId xmlns:a16="http://schemas.microsoft.com/office/drawing/2014/main" id="{C6857E67-294A-F258-1732-7AE1FB9675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1629" y="1442853"/>
            <a:ext cx="2901478" cy="4351338"/>
          </a:xfrm>
        </p:spPr>
      </p:pic>
    </p:spTree>
    <p:extLst>
      <p:ext uri="{BB962C8B-B14F-4D97-AF65-F5344CB8AC3E}">
        <p14:creationId xmlns:p14="http://schemas.microsoft.com/office/powerpoint/2010/main" val="3542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fontScale="90000"/>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2AD9-8CC6-9A65-5882-E44C2F60AAFE}"/>
              </a:ext>
            </a:extLst>
          </p:cNvPr>
          <p:cNvSpPr>
            <a:spLocks noGrp="1"/>
          </p:cNvSpPr>
          <p:nvPr>
            <p:ph type="title"/>
          </p:nvPr>
        </p:nvSpPr>
        <p:spPr>
          <a:xfrm>
            <a:off x="581192" y="595832"/>
            <a:ext cx="11029616" cy="1052215"/>
          </a:xfrm>
        </p:spPr>
        <p:txBody>
          <a:bodyPr>
            <a:normAutofit/>
          </a:bodyPr>
          <a:lstStyle/>
          <a:p>
            <a:r>
              <a:rPr lang="en-US" dirty="0">
                <a:solidFill>
                  <a:schemeClr val="accent1"/>
                </a:solidFill>
              </a:rPr>
              <a:t>Sales Factor in the current airlines Regulation</a:t>
            </a:r>
            <a:br>
              <a:rPr lang="en-US" dirty="0">
                <a:solidFill>
                  <a:schemeClr val="accent1"/>
                </a:solidFill>
              </a:rPr>
            </a:br>
            <a:r>
              <a:rPr lang="en-US" sz="2400" dirty="0">
                <a:solidFill>
                  <a:schemeClr val="tx1"/>
                </a:solidFill>
              </a:rPr>
              <a:t>using a departures method to source transportation revenue</a:t>
            </a:r>
          </a:p>
        </p:txBody>
      </p:sp>
      <p:pic>
        <p:nvPicPr>
          <p:cNvPr id="6" name="Content Placeholder 5">
            <a:extLst>
              <a:ext uri="{FF2B5EF4-FFF2-40B4-BE49-F238E27FC236}">
                <a16:creationId xmlns:a16="http://schemas.microsoft.com/office/drawing/2014/main" id="{7672C0DC-2B3D-00DC-C066-F38144B89EF4}"/>
              </a:ext>
            </a:extLst>
          </p:cNvPr>
          <p:cNvPicPr>
            <a:picLocks noGrp="1" noChangeAspect="1"/>
          </p:cNvPicPr>
          <p:nvPr>
            <p:ph idx="1"/>
          </p:nvPr>
        </p:nvPicPr>
        <p:blipFill>
          <a:blip r:embed="rId2"/>
          <a:stretch>
            <a:fillRect/>
          </a:stretch>
        </p:blipFill>
        <p:spPr>
          <a:xfrm>
            <a:off x="421703" y="1909747"/>
            <a:ext cx="10763417" cy="1823422"/>
          </a:xfrm>
        </p:spPr>
      </p:pic>
      <p:sp>
        <p:nvSpPr>
          <p:cNvPr id="4" name="Slide Number Placeholder 3">
            <a:extLst>
              <a:ext uri="{FF2B5EF4-FFF2-40B4-BE49-F238E27FC236}">
                <a16:creationId xmlns:a16="http://schemas.microsoft.com/office/drawing/2014/main" id="{71F62B48-2D31-90F3-B510-EF030893FEAA}"/>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10" name="TextBox 9">
            <a:extLst>
              <a:ext uri="{FF2B5EF4-FFF2-40B4-BE49-F238E27FC236}">
                <a16:creationId xmlns:a16="http://schemas.microsoft.com/office/drawing/2014/main" id="{6CF134CE-B19E-1520-F280-E78BE6CECAAC}"/>
              </a:ext>
            </a:extLst>
          </p:cNvPr>
          <p:cNvSpPr txBox="1"/>
          <p:nvPr/>
        </p:nvSpPr>
        <p:spPr>
          <a:xfrm>
            <a:off x="1242237" y="3917248"/>
            <a:ext cx="9707525" cy="2923877"/>
          </a:xfrm>
          <a:prstGeom prst="rect">
            <a:avLst/>
          </a:prstGeom>
          <a:noFill/>
        </p:spPr>
        <p:txBody>
          <a:bodyPr wrap="square">
            <a:spAutoFit/>
          </a:bodyPr>
          <a:lstStyle/>
          <a:p>
            <a:r>
              <a:rPr lang="en-US" sz="2300" dirty="0">
                <a:effectLst/>
                <a:latin typeface="+mj-lt"/>
                <a:ea typeface="Aptos" panose="020B0004020202020204" pitchFamily="34" charset="0"/>
              </a:rPr>
              <a:t>“Transportation revenue” is defined as “revenue earned by transporting passengers, freight and mail as well as revenue earned from liquor sales, pet crate rentals, etc.”</a:t>
            </a:r>
          </a:p>
          <a:p>
            <a:endParaRPr lang="en-US" sz="2300" dirty="0">
              <a:effectLst/>
              <a:latin typeface="+mj-lt"/>
              <a:ea typeface="Aptos" panose="020B0004020202020204" pitchFamily="34" charset="0"/>
            </a:endParaRPr>
          </a:p>
          <a:p>
            <a:r>
              <a:rPr lang="en-US" sz="2300" dirty="0">
                <a:effectLst/>
                <a:latin typeface="+mj-lt"/>
                <a:ea typeface="Aptos" panose="020B0004020202020204" pitchFamily="34" charset="0"/>
              </a:rPr>
              <a:t>The Rule states that “[p]assive income items such as interest, rental income, dividends, etc., will not be included in the denominator nor will the proceeds or net gains or losses from the sale of aircraft be included.”  </a:t>
            </a:r>
          </a:p>
          <a:p>
            <a:endParaRPr lang="en-US" sz="2300" dirty="0">
              <a:latin typeface="+mj-lt"/>
              <a:ea typeface="Aptos" panose="020B0004020202020204" pitchFamily="34" charset="0"/>
            </a:endParaRPr>
          </a:p>
        </p:txBody>
      </p:sp>
    </p:spTree>
    <p:extLst>
      <p:ext uri="{BB962C8B-B14F-4D97-AF65-F5344CB8AC3E}">
        <p14:creationId xmlns:p14="http://schemas.microsoft.com/office/powerpoint/2010/main" val="406718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01D0-F255-B13B-5381-4825C831A4EE}"/>
              </a:ext>
            </a:extLst>
          </p:cNvPr>
          <p:cNvSpPr>
            <a:spLocks noGrp="1"/>
          </p:cNvSpPr>
          <p:nvPr>
            <p:ph type="title"/>
          </p:nvPr>
        </p:nvSpPr>
        <p:spPr>
          <a:xfrm>
            <a:off x="708514" y="1169030"/>
            <a:ext cx="11029616" cy="1224972"/>
          </a:xfrm>
        </p:spPr>
        <p:txBody>
          <a:bodyPr>
            <a:normAutofit/>
          </a:bodyPr>
          <a:lstStyle/>
          <a:p>
            <a:r>
              <a:rPr lang="en-US" dirty="0">
                <a:solidFill>
                  <a:srgbClr val="0070C0"/>
                </a:solidFill>
              </a:rPr>
              <a:t>The draft revision retains the departures method for sourcing airline transportation revenue</a:t>
            </a:r>
          </a:p>
        </p:txBody>
      </p:sp>
      <p:sp>
        <p:nvSpPr>
          <p:cNvPr id="3" name="Content Placeholder 2">
            <a:extLst>
              <a:ext uri="{FF2B5EF4-FFF2-40B4-BE49-F238E27FC236}">
                <a16:creationId xmlns:a16="http://schemas.microsoft.com/office/drawing/2014/main" id="{008C79EE-20FC-7482-8F61-E414FB99194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58AFB6F-6CF1-0C9F-4A2E-CF2CAA548494}"/>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10" name="TextBox 9">
            <a:extLst>
              <a:ext uri="{FF2B5EF4-FFF2-40B4-BE49-F238E27FC236}">
                <a16:creationId xmlns:a16="http://schemas.microsoft.com/office/drawing/2014/main" id="{202F926A-612B-9E3B-4FE0-C8D6C5204C20}"/>
              </a:ext>
            </a:extLst>
          </p:cNvPr>
          <p:cNvSpPr txBox="1"/>
          <p:nvPr/>
        </p:nvSpPr>
        <p:spPr>
          <a:xfrm>
            <a:off x="1892595" y="3023197"/>
            <a:ext cx="7145079" cy="461665"/>
          </a:xfrm>
          <a:prstGeom prst="rect">
            <a:avLst/>
          </a:prstGeom>
          <a:noFill/>
        </p:spPr>
        <p:txBody>
          <a:bodyPr wrap="square" rtlCol="0">
            <a:spAutoFit/>
          </a:bodyPr>
          <a:lstStyle/>
          <a:p>
            <a:r>
              <a:rPr lang="en-US" sz="2400" b="1" dirty="0"/>
              <a:t>Weighted in-state departures</a:t>
            </a:r>
          </a:p>
        </p:txBody>
      </p:sp>
      <p:sp>
        <p:nvSpPr>
          <p:cNvPr id="12" name="TextBox 11">
            <a:extLst>
              <a:ext uri="{FF2B5EF4-FFF2-40B4-BE49-F238E27FC236}">
                <a16:creationId xmlns:a16="http://schemas.microsoft.com/office/drawing/2014/main" id="{CC09A45E-5461-0807-3530-9F5FB888E31C}"/>
              </a:ext>
            </a:extLst>
          </p:cNvPr>
          <p:cNvSpPr txBox="1"/>
          <p:nvPr/>
        </p:nvSpPr>
        <p:spPr>
          <a:xfrm>
            <a:off x="2010052" y="3760685"/>
            <a:ext cx="6506627" cy="461665"/>
          </a:xfrm>
          <a:prstGeom prst="rect">
            <a:avLst/>
          </a:prstGeom>
          <a:noFill/>
        </p:spPr>
        <p:txBody>
          <a:bodyPr wrap="square" rtlCol="0">
            <a:spAutoFit/>
          </a:bodyPr>
          <a:lstStyle/>
          <a:p>
            <a:r>
              <a:rPr lang="en-US" sz="2400" b="1" dirty="0"/>
              <a:t> Weighted total departures</a:t>
            </a:r>
          </a:p>
        </p:txBody>
      </p:sp>
      <p:sp>
        <p:nvSpPr>
          <p:cNvPr id="16" name="TextBox 15">
            <a:extLst>
              <a:ext uri="{FF2B5EF4-FFF2-40B4-BE49-F238E27FC236}">
                <a16:creationId xmlns:a16="http://schemas.microsoft.com/office/drawing/2014/main" id="{8A2EDBEA-827D-EF65-6528-E7B1133A5442}"/>
              </a:ext>
            </a:extLst>
          </p:cNvPr>
          <p:cNvSpPr txBox="1"/>
          <p:nvPr/>
        </p:nvSpPr>
        <p:spPr>
          <a:xfrm>
            <a:off x="1747283" y="3357935"/>
            <a:ext cx="4348716" cy="369332"/>
          </a:xfrm>
          <a:prstGeom prst="rect">
            <a:avLst/>
          </a:prstGeom>
          <a:noFill/>
        </p:spPr>
        <p:txBody>
          <a:bodyPr wrap="square" rtlCol="0">
            <a:spAutoFit/>
          </a:bodyPr>
          <a:lstStyle/>
          <a:p>
            <a:r>
              <a:rPr lang="en-US" b="1" dirty="0"/>
              <a:t>___________________________________</a:t>
            </a:r>
          </a:p>
        </p:txBody>
      </p:sp>
      <p:sp>
        <p:nvSpPr>
          <p:cNvPr id="18" name="TextBox 17">
            <a:extLst>
              <a:ext uri="{FF2B5EF4-FFF2-40B4-BE49-F238E27FC236}">
                <a16:creationId xmlns:a16="http://schemas.microsoft.com/office/drawing/2014/main" id="{07EB5437-DFAC-7EA6-4A9E-8373ACF8ECCE}"/>
              </a:ext>
            </a:extLst>
          </p:cNvPr>
          <p:cNvSpPr txBox="1"/>
          <p:nvPr/>
        </p:nvSpPr>
        <p:spPr>
          <a:xfrm flipH="1">
            <a:off x="6096000" y="3357935"/>
            <a:ext cx="4554279" cy="461665"/>
          </a:xfrm>
          <a:prstGeom prst="rect">
            <a:avLst/>
          </a:prstGeom>
          <a:noFill/>
        </p:spPr>
        <p:txBody>
          <a:bodyPr wrap="square" rtlCol="0">
            <a:spAutoFit/>
          </a:bodyPr>
          <a:lstStyle/>
          <a:p>
            <a:r>
              <a:rPr lang="en-US" b="1" dirty="0"/>
              <a:t>X    </a:t>
            </a:r>
            <a:r>
              <a:rPr lang="en-US" sz="2400" b="1" dirty="0"/>
              <a:t>transportation revenue</a:t>
            </a:r>
          </a:p>
        </p:txBody>
      </p:sp>
    </p:spTree>
    <p:extLst>
      <p:ext uri="{BB962C8B-B14F-4D97-AF65-F5344CB8AC3E}">
        <p14:creationId xmlns:p14="http://schemas.microsoft.com/office/powerpoint/2010/main" val="334530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432E-B115-4B42-646D-BE35B1AA07C0}"/>
              </a:ext>
            </a:extLst>
          </p:cNvPr>
          <p:cNvSpPr>
            <a:spLocks noGrp="1"/>
          </p:cNvSpPr>
          <p:nvPr>
            <p:ph type="title"/>
          </p:nvPr>
        </p:nvSpPr>
        <p:spPr>
          <a:xfrm>
            <a:off x="581191" y="889443"/>
            <a:ext cx="11029616" cy="774103"/>
          </a:xfrm>
        </p:spPr>
        <p:txBody>
          <a:bodyPr>
            <a:normAutofit fontScale="90000"/>
          </a:bodyPr>
          <a:lstStyle/>
          <a:p>
            <a:r>
              <a:rPr lang="en-US" dirty="0">
                <a:solidFill>
                  <a:schemeClr val="accent1"/>
                </a:solidFill>
              </a:rPr>
              <a:t>The DRAFT updates the definition of Transportation Revenue to expressly include receipts from:</a:t>
            </a:r>
          </a:p>
        </p:txBody>
      </p:sp>
      <p:sp>
        <p:nvSpPr>
          <p:cNvPr id="3" name="Content Placeholder 2">
            <a:extLst>
              <a:ext uri="{FF2B5EF4-FFF2-40B4-BE49-F238E27FC236}">
                <a16:creationId xmlns:a16="http://schemas.microsoft.com/office/drawing/2014/main" id="{32AC6A2F-083B-2CDC-B048-E8E8CFC3D372}"/>
              </a:ext>
            </a:extLst>
          </p:cNvPr>
          <p:cNvSpPr>
            <a:spLocks noGrp="1"/>
          </p:cNvSpPr>
          <p:nvPr>
            <p:ph idx="1"/>
          </p:nvPr>
        </p:nvSpPr>
        <p:spPr>
          <a:xfrm>
            <a:off x="581190" y="1931617"/>
            <a:ext cx="11029615" cy="4492297"/>
          </a:xfrm>
        </p:spPr>
        <p:txBody>
          <a:bodyPr>
            <a:normAutofit/>
          </a:bodyPr>
          <a:lstStyle/>
          <a:p>
            <a:r>
              <a:rPr lang="en-US" dirty="0"/>
              <a:t>Selling tickets for travel on unrelated airlines under codeshare, interline, and capacity purchase arrangements.   </a:t>
            </a:r>
          </a:p>
          <a:p>
            <a:r>
              <a:rPr lang="en-US" dirty="0"/>
              <a:t>Selling “points” or “miles” to credit card banks or others </a:t>
            </a:r>
          </a:p>
          <a:p>
            <a:r>
              <a:rPr lang="en-US" dirty="0"/>
              <a:t>Selling or renting property or services to be used or consumed by passengers during flights, such as the sale of </a:t>
            </a:r>
            <a:r>
              <a:rPr lang="en-US" u="sng" dirty="0"/>
              <a:t>food</a:t>
            </a:r>
            <a:r>
              <a:rPr lang="en-US" dirty="0"/>
              <a:t> or liquor, the sale of </a:t>
            </a:r>
            <a:r>
              <a:rPr lang="en-US" u="sng" dirty="0"/>
              <a:t>onflight services such as entertainment and Wi-Fi</a:t>
            </a:r>
            <a:r>
              <a:rPr lang="en-US" dirty="0"/>
              <a:t>, and the rental of pet crates</a:t>
            </a:r>
          </a:p>
          <a:p>
            <a:r>
              <a:rPr lang="en-US" dirty="0"/>
              <a:t>Baggage fees</a:t>
            </a:r>
          </a:p>
        </p:txBody>
      </p:sp>
      <p:sp>
        <p:nvSpPr>
          <p:cNvPr id="4" name="Slide Number Placeholder 3">
            <a:extLst>
              <a:ext uri="{FF2B5EF4-FFF2-40B4-BE49-F238E27FC236}">
                <a16:creationId xmlns:a16="http://schemas.microsoft.com/office/drawing/2014/main" id="{86535E12-DAD1-C766-7F50-D6DDB0F436C1}"/>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89977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2581-82A2-B553-04B0-FC358D1ECD8B}"/>
              </a:ext>
            </a:extLst>
          </p:cNvPr>
          <p:cNvSpPr>
            <a:spLocks noGrp="1"/>
          </p:cNvSpPr>
          <p:nvPr>
            <p:ph type="title"/>
          </p:nvPr>
        </p:nvSpPr>
        <p:spPr>
          <a:xfrm>
            <a:off x="581192" y="888273"/>
            <a:ext cx="11029616" cy="774103"/>
          </a:xfrm>
        </p:spPr>
        <p:txBody>
          <a:bodyPr>
            <a:normAutofit fontScale="90000"/>
          </a:bodyPr>
          <a:lstStyle/>
          <a:p>
            <a:r>
              <a:rPr lang="en-US" dirty="0">
                <a:solidFill>
                  <a:schemeClr val="accent1"/>
                </a:solidFill>
              </a:rPr>
              <a:t>The draft revision clarifies the denominator of the sales factor</a:t>
            </a:r>
          </a:p>
        </p:txBody>
      </p:sp>
      <p:sp>
        <p:nvSpPr>
          <p:cNvPr id="3" name="Content Placeholder 2">
            <a:extLst>
              <a:ext uri="{FF2B5EF4-FFF2-40B4-BE49-F238E27FC236}">
                <a16:creationId xmlns:a16="http://schemas.microsoft.com/office/drawing/2014/main" id="{CB63A972-D24B-48FA-35F3-818A7E4C8FA2}"/>
              </a:ext>
            </a:extLst>
          </p:cNvPr>
          <p:cNvSpPr>
            <a:spLocks noGrp="1"/>
          </p:cNvSpPr>
          <p:nvPr>
            <p:ph idx="1"/>
          </p:nvPr>
        </p:nvSpPr>
        <p:spPr>
          <a:xfrm>
            <a:off x="676886" y="1864355"/>
            <a:ext cx="11029615" cy="4722705"/>
          </a:xfrm>
        </p:spPr>
        <p:txBody>
          <a:bodyPr>
            <a:normAutofit fontScale="85000" lnSpcReduction="20000"/>
          </a:bodyPr>
          <a:lstStyle/>
          <a:p>
            <a:pPr marL="0" indent="0">
              <a:buNone/>
            </a:pPr>
            <a:r>
              <a:rPr lang="en-US" dirty="0"/>
              <a:t> </a:t>
            </a:r>
          </a:p>
          <a:p>
            <a:pPr marL="0" indent="0">
              <a:buNone/>
            </a:pPr>
            <a:r>
              <a:rPr lang="en-US" sz="3400" dirty="0"/>
              <a:t>The current language states that the denominator consists of “transportation revenue . . . and </a:t>
            </a:r>
            <a:r>
              <a:rPr lang="en-US" sz="3400" dirty="0">
                <a:solidFill>
                  <a:srgbClr val="0070C0"/>
                </a:solidFill>
              </a:rPr>
              <a:t>miscellaneous sales of merchandise, etc.</a:t>
            </a:r>
            <a:r>
              <a:rPr lang="en-US" sz="3400" dirty="0"/>
              <a:t>” and excludes </a:t>
            </a:r>
            <a:r>
              <a:rPr lang="en-US" sz="3400" dirty="0">
                <a:solidFill>
                  <a:schemeClr val="tx1"/>
                </a:solidFill>
              </a:rPr>
              <a:t>“</a:t>
            </a:r>
            <a:r>
              <a:rPr lang="en-US" sz="3400" dirty="0">
                <a:solidFill>
                  <a:srgbClr val="0070C0"/>
                </a:solidFill>
              </a:rPr>
              <a:t>[p]assive income items such as interest, rental income, dividends, etc.</a:t>
            </a:r>
            <a:r>
              <a:rPr lang="en-US" sz="3400" dirty="0"/>
              <a:t>” and </a:t>
            </a:r>
            <a:r>
              <a:rPr lang="en-US" sz="3400" dirty="0">
                <a:solidFill>
                  <a:srgbClr val="0070C0"/>
                </a:solidFill>
              </a:rPr>
              <a:t>proceeds from the sale of aircraft</a:t>
            </a:r>
            <a:r>
              <a:rPr lang="en-US" sz="3400" dirty="0"/>
              <a:t>.</a:t>
            </a:r>
          </a:p>
          <a:p>
            <a:pPr marL="0" indent="0">
              <a:buNone/>
            </a:pPr>
            <a:endParaRPr lang="en-US" sz="3100" dirty="0"/>
          </a:p>
          <a:p>
            <a:pPr marL="0" indent="0">
              <a:buNone/>
            </a:pPr>
            <a:r>
              <a:rPr lang="en-US" sz="3400" dirty="0"/>
              <a:t>Draft language:</a:t>
            </a:r>
          </a:p>
          <a:p>
            <a:pPr marL="0" indent="0">
              <a:buNone/>
            </a:pPr>
            <a:r>
              <a:rPr lang="en-US" sz="3400" dirty="0"/>
              <a:t>The denominator of the receipts factor is the total amount of receipts of the taxpayer under [general sourcing law] during the income year except for receipts from the sale of aircraft.</a:t>
            </a:r>
          </a:p>
          <a:p>
            <a:pPr marL="0" indent="0">
              <a:buNone/>
            </a:pPr>
            <a:endParaRPr lang="en-US" b="0" dirty="0"/>
          </a:p>
          <a:p>
            <a:endParaRPr lang="en-US" dirty="0"/>
          </a:p>
        </p:txBody>
      </p:sp>
      <p:sp>
        <p:nvSpPr>
          <p:cNvPr id="4" name="Slide Number Placeholder 3">
            <a:extLst>
              <a:ext uri="{FF2B5EF4-FFF2-40B4-BE49-F238E27FC236}">
                <a16:creationId xmlns:a16="http://schemas.microsoft.com/office/drawing/2014/main" id="{E134C01F-426F-05DA-6881-854913B4C45B}"/>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55908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173E-29DC-2DE7-89AB-1ADDEC453861}"/>
              </a:ext>
            </a:extLst>
          </p:cNvPr>
          <p:cNvSpPr>
            <a:spLocks noGrp="1"/>
          </p:cNvSpPr>
          <p:nvPr>
            <p:ph type="title"/>
          </p:nvPr>
        </p:nvSpPr>
        <p:spPr>
          <a:xfrm>
            <a:off x="581192" y="791877"/>
            <a:ext cx="11029616" cy="774103"/>
          </a:xfrm>
        </p:spPr>
        <p:txBody>
          <a:bodyPr>
            <a:normAutofit fontScale="90000"/>
          </a:bodyPr>
          <a:lstStyle/>
          <a:p>
            <a:r>
              <a:rPr lang="en-US" dirty="0">
                <a:solidFill>
                  <a:schemeClr val="accent1"/>
                </a:solidFill>
              </a:rPr>
              <a:t>The draft revision clarifies the Numerator of the </a:t>
            </a:r>
            <a:br>
              <a:rPr lang="en-US" dirty="0">
                <a:solidFill>
                  <a:schemeClr val="accent1"/>
                </a:solidFill>
              </a:rPr>
            </a:br>
            <a:r>
              <a:rPr lang="en-US" dirty="0">
                <a:solidFill>
                  <a:schemeClr val="accent1"/>
                </a:solidFill>
              </a:rPr>
              <a:t>sales factor</a:t>
            </a:r>
            <a:endParaRPr lang="en-US" dirty="0"/>
          </a:p>
        </p:txBody>
      </p:sp>
      <p:sp>
        <p:nvSpPr>
          <p:cNvPr id="3" name="Content Placeholder 2">
            <a:extLst>
              <a:ext uri="{FF2B5EF4-FFF2-40B4-BE49-F238E27FC236}">
                <a16:creationId xmlns:a16="http://schemas.microsoft.com/office/drawing/2014/main" id="{BE02B06E-C3F9-1230-3D83-DB4219EEAADD}"/>
              </a:ext>
            </a:extLst>
          </p:cNvPr>
          <p:cNvSpPr>
            <a:spLocks noGrp="1"/>
          </p:cNvSpPr>
          <p:nvPr>
            <p:ph idx="1"/>
          </p:nvPr>
        </p:nvSpPr>
        <p:spPr>
          <a:xfrm>
            <a:off x="581193" y="1817504"/>
            <a:ext cx="11029615" cy="5040496"/>
          </a:xfrm>
        </p:spPr>
        <p:txBody>
          <a:bodyPr>
            <a:normAutofit fontScale="70000" lnSpcReduction="20000"/>
          </a:bodyPr>
          <a:lstStyle/>
          <a:p>
            <a:pPr marL="0" indent="0">
              <a:buNone/>
            </a:pPr>
            <a:r>
              <a:rPr lang="en-US" sz="3600" dirty="0"/>
              <a:t>The current description of the numerator differs from the description of the denominator. The numerator uses the term “</a:t>
            </a:r>
            <a:r>
              <a:rPr lang="en-US" sz="3600" dirty="0">
                <a:solidFill>
                  <a:srgbClr val="0070C0"/>
                </a:solidFill>
              </a:rPr>
              <a:t>non-flight revenues</a:t>
            </a:r>
            <a:r>
              <a:rPr lang="en-US" sz="3600" dirty="0"/>
              <a:t>” and the denominator uses the term “</a:t>
            </a:r>
            <a:r>
              <a:rPr lang="en-US" sz="3600" dirty="0">
                <a:solidFill>
                  <a:srgbClr val="0070C0"/>
                </a:solidFill>
              </a:rPr>
              <a:t>miscellaneous sales of merchandise, etc.</a:t>
            </a:r>
            <a:r>
              <a:rPr lang="en-US" sz="3600" dirty="0"/>
              <a:t>”</a:t>
            </a:r>
          </a:p>
          <a:p>
            <a:pPr marL="0" indent="0">
              <a:buNone/>
            </a:pPr>
            <a:endParaRPr lang="en-US" dirty="0"/>
          </a:p>
          <a:p>
            <a:pPr marL="0" indent="0">
              <a:buNone/>
            </a:pPr>
            <a:r>
              <a:rPr lang="en-US" sz="3600" dirty="0"/>
              <a:t>Draft language:</a:t>
            </a:r>
          </a:p>
          <a:p>
            <a:pPr marL="0" indent="0">
              <a:buNone/>
            </a:pPr>
            <a:r>
              <a:rPr lang="en-US" sz="3600" dirty="0"/>
              <a:t>The numerator of the receipts factor is the total amount of receipts of the taxpayer in this state during the income year. The total receipts of the taxpayer in this state is:</a:t>
            </a:r>
          </a:p>
          <a:p>
            <a:pPr marL="0" indent="0">
              <a:buNone/>
            </a:pPr>
            <a:r>
              <a:rPr lang="en-US" sz="3600" dirty="0"/>
              <a:t>(I) the taxpayer’s transportation receipts in this state during the income year; and</a:t>
            </a:r>
          </a:p>
          <a:p>
            <a:pPr marL="0" indent="0">
              <a:buNone/>
            </a:pPr>
            <a:r>
              <a:rPr lang="en-US" sz="3600" dirty="0"/>
              <a:t>(II) any other receipts attributable to this state during the income year under [general sourcing law] except for receipts from the sale of aircraft.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6AE686-8D80-7B5F-2C8D-082F9CFDEF72}"/>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99355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0509-AC71-C077-A830-E856B83C9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EB408-BD69-C14E-69BF-7E195FA3C684}"/>
              </a:ext>
            </a:extLst>
          </p:cNvPr>
          <p:cNvSpPr>
            <a:spLocks noGrp="1"/>
          </p:cNvSpPr>
          <p:nvPr>
            <p:ph type="title"/>
          </p:nvPr>
        </p:nvSpPr>
        <p:spPr/>
        <p:txBody>
          <a:bodyPr/>
          <a:lstStyle/>
          <a:p>
            <a:r>
              <a:rPr lang="en-US" b="1" dirty="0">
                <a:solidFill>
                  <a:schemeClr val="accent1"/>
                </a:solidFill>
              </a:rPr>
              <a:t>Additional Non-substantive language clean-up</a:t>
            </a:r>
          </a:p>
        </p:txBody>
      </p:sp>
      <p:sp>
        <p:nvSpPr>
          <p:cNvPr id="3" name="Content Placeholder 2">
            <a:extLst>
              <a:ext uri="{FF2B5EF4-FFF2-40B4-BE49-F238E27FC236}">
                <a16:creationId xmlns:a16="http://schemas.microsoft.com/office/drawing/2014/main" id="{D3A71659-F5C2-52E3-B716-E2DA74EB2C2A}"/>
              </a:ext>
            </a:extLst>
          </p:cNvPr>
          <p:cNvSpPr>
            <a:spLocks noGrp="1"/>
          </p:cNvSpPr>
          <p:nvPr>
            <p:ph idx="1"/>
          </p:nvPr>
        </p:nvSpPr>
        <p:spPr/>
        <p:txBody>
          <a:bodyPr>
            <a:normAutofit lnSpcReduction="10000"/>
          </a:bodyPr>
          <a:lstStyle/>
          <a:p>
            <a:pPr marL="0" indent="0">
              <a:buNone/>
            </a:pPr>
            <a:r>
              <a:rPr lang="en-US" u="sng" dirty="0"/>
              <a:t>Example</a:t>
            </a:r>
          </a:p>
          <a:p>
            <a:pPr marL="0" indent="0">
              <a:buNone/>
            </a:pPr>
            <a:r>
              <a:rPr lang="en-US" dirty="0"/>
              <a:t>The current language uses the terms “cost” and “value” of aircraft in a confusing and circular manner.</a:t>
            </a:r>
            <a:endParaRPr lang="en-US" u="sng" dirty="0"/>
          </a:p>
          <a:p>
            <a:pPr marL="0" indent="0">
              <a:buNone/>
            </a:pPr>
            <a:r>
              <a:rPr lang="en-US" dirty="0"/>
              <a:t>The draft replaces the term “cost of aircraft by type,” which currently is defined as “the average original cost </a:t>
            </a:r>
            <a:r>
              <a:rPr lang="en-US" i="1" dirty="0"/>
              <a:t>or</a:t>
            </a:r>
            <a:r>
              <a:rPr lang="en-US" dirty="0"/>
              <a:t> value of aircraft . . .”, with the term “value of aircraft by type”.  </a:t>
            </a:r>
            <a:r>
              <a:rPr lang="en-US" i="1" dirty="0"/>
              <a:t>See </a:t>
            </a:r>
            <a:r>
              <a:rPr lang="en-US" dirty="0"/>
              <a:t>Reg. § IV.(e).2(i)(C).</a:t>
            </a:r>
          </a:p>
          <a:p>
            <a:pPr marL="0" indent="0">
              <a:buNone/>
            </a:pPr>
            <a:r>
              <a:rPr lang="en-US" dirty="0"/>
              <a:t>”There is no substantive change because the current language elsewhere defines “value” to mean “original cost” which in turn means federal tax basis plus the value of capital improvements.</a:t>
            </a:r>
          </a:p>
        </p:txBody>
      </p:sp>
    </p:spTree>
    <p:extLst>
      <p:ext uri="{BB962C8B-B14F-4D97-AF65-F5344CB8AC3E}">
        <p14:creationId xmlns:p14="http://schemas.microsoft.com/office/powerpoint/2010/main" val="224368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26A1-D463-56B1-9AFF-C97F456CE390}"/>
              </a:ext>
            </a:extLst>
          </p:cNvPr>
          <p:cNvSpPr>
            <a:spLocks noGrp="1"/>
          </p:cNvSpPr>
          <p:nvPr>
            <p:ph type="title"/>
          </p:nvPr>
        </p:nvSpPr>
        <p:spPr>
          <a:xfrm>
            <a:off x="581190" y="1299389"/>
            <a:ext cx="11029616" cy="774103"/>
          </a:xfrm>
        </p:spPr>
        <p:txBody>
          <a:bodyPr>
            <a:normAutofit fontScale="90000"/>
          </a:bodyPr>
          <a:lstStyle/>
          <a:p>
            <a:r>
              <a:rPr lang="en-US" dirty="0">
                <a:solidFill>
                  <a:schemeClr val="accent1"/>
                </a:solidFill>
              </a:rPr>
              <a:t>The draft revision includes drafter’s notes to provide background and to identify issues that states may want to address</a:t>
            </a:r>
          </a:p>
        </p:txBody>
      </p:sp>
      <p:sp>
        <p:nvSpPr>
          <p:cNvPr id="3" name="Content Placeholder 2">
            <a:extLst>
              <a:ext uri="{FF2B5EF4-FFF2-40B4-BE49-F238E27FC236}">
                <a16:creationId xmlns:a16="http://schemas.microsoft.com/office/drawing/2014/main" id="{8A6F81F8-EA9F-064E-5D8A-66FA4CB35D95}"/>
              </a:ext>
            </a:extLst>
          </p:cNvPr>
          <p:cNvSpPr>
            <a:spLocks noGrp="1"/>
          </p:cNvSpPr>
          <p:nvPr>
            <p:ph idx="1"/>
          </p:nvPr>
        </p:nvSpPr>
        <p:spPr>
          <a:xfrm>
            <a:off x="535144" y="1865253"/>
            <a:ext cx="11121707" cy="4766900"/>
          </a:xfrm>
        </p:spPr>
        <p:txBody>
          <a:bodyPr>
            <a:normAutofit/>
          </a:bodyPr>
          <a:lstStyle/>
          <a:p>
            <a:pPr marL="0" indent="0">
              <a:buNone/>
            </a:pPr>
            <a:r>
              <a:rPr lang="en-US" sz="2900" dirty="0"/>
              <a:t>Examples of drafter’s notes:</a:t>
            </a:r>
          </a:p>
          <a:p>
            <a:r>
              <a:rPr lang="en-US" sz="2900" dirty="0"/>
              <a:t>p.3. It is the Internal Revenue Code that governs </a:t>
            </a:r>
            <a:r>
              <a:rPr lang="en-US" sz="2900" i="1" dirty="0"/>
              <a:t>when</a:t>
            </a:r>
            <a:r>
              <a:rPr lang="en-US" sz="2900" dirty="0"/>
              <a:t> income of an airline must be recognized, not Reg. IV.18 (e). Rather, Reg. IV.18 (e) addresses </a:t>
            </a:r>
            <a:r>
              <a:rPr lang="en-US" sz="2900" i="1" dirty="0"/>
              <a:t>where</a:t>
            </a:r>
            <a:r>
              <a:rPr lang="en-US" sz="2900" dirty="0"/>
              <a:t> receipts are sourced.</a:t>
            </a:r>
          </a:p>
          <a:p>
            <a:r>
              <a:rPr lang="en-US" sz="2900" dirty="0"/>
              <a:t>p.6. Invites states to consider adopting guidance to address situations where a transportation company transports a passenger or property in part by an aircraft and in part by another means of transportation.</a:t>
            </a:r>
          </a:p>
        </p:txBody>
      </p:sp>
      <p:sp>
        <p:nvSpPr>
          <p:cNvPr id="4" name="Slide Number Placeholder 3">
            <a:extLst>
              <a:ext uri="{FF2B5EF4-FFF2-40B4-BE49-F238E27FC236}">
                <a16:creationId xmlns:a16="http://schemas.microsoft.com/office/drawing/2014/main" id="{206AB7FB-740A-7A45-6D1B-5B40359EAF4C}"/>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418206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Widescreen</PresentationFormat>
  <Paragraphs>85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Franklin Gothic Book</vt:lpstr>
      <vt:lpstr>Franklin Gothic Demi</vt:lpstr>
      <vt:lpstr>Wingdings 2</vt:lpstr>
      <vt:lpstr>DividendVTI</vt:lpstr>
      <vt:lpstr>    Mode Receipts Sourcing Model Receipts Sourcing Regulation  Work Group  --Sourcing of Airline Receipts–  Reg. IV.18.(e)      November 7, 2025 meeting</vt:lpstr>
      <vt:lpstr>Description of Project</vt:lpstr>
      <vt:lpstr>Sales Factor in the current airlines Regulation using a departures method to source transportation revenue</vt:lpstr>
      <vt:lpstr>The draft revision retains the departures method for sourcing airline transportation revenue</vt:lpstr>
      <vt:lpstr>The DRAFT updates the definition of Transportation Revenue to expressly include receipts from:</vt:lpstr>
      <vt:lpstr>The draft revision clarifies the denominator of the sales factor</vt:lpstr>
      <vt:lpstr>The draft revision clarifies the Numerator of the  sales factor</vt:lpstr>
      <vt:lpstr>Additional Non-substantive language clean-up</vt:lpstr>
      <vt:lpstr>The draft revision includes drafter’s notes to provide background and to identify issues that states may want to address</vt:lpstr>
      <vt:lpstr>The regulation’s Current Examples are clarified and new examples are added</vt:lpstr>
      <vt:lpstr>The Draft Revision defines “airline” and provides that certain other taxpayers are covered by the regulation</vt:lpstr>
      <vt:lpstr>How does this draft differ from the prior draft?</vt:lpstr>
      <vt:lpstr>Oct. 31, 2025 draft</vt:lpstr>
      <vt:lpstr>Oct. 31, 2025 draft</vt:lpstr>
      <vt:lpstr>Oct. 31, 2025 draft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2025-07-18T19:56:30Z</dcterms:created>
  <dcterms:modified xsi:type="dcterms:W3CDTF">2025-11-05T21:50:12Z</dcterms:modified>
</cp:coreProperties>
</file>