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3" r:id="rId1"/>
    <p:sldMasterId id="2147483775" r:id="rId2"/>
  </p:sldMasterIdLst>
  <p:notesMasterIdLst>
    <p:notesMasterId r:id="rId28"/>
  </p:notesMasterIdLst>
  <p:sldIdLst>
    <p:sldId id="281" r:id="rId3"/>
    <p:sldId id="698" r:id="rId4"/>
    <p:sldId id="706" r:id="rId5"/>
    <p:sldId id="676" r:id="rId6"/>
    <p:sldId id="696" r:id="rId7"/>
    <p:sldId id="675" r:id="rId8"/>
    <p:sldId id="697" r:id="rId9"/>
    <p:sldId id="699" r:id="rId10"/>
    <p:sldId id="701" r:id="rId11"/>
    <p:sldId id="702" r:id="rId12"/>
    <p:sldId id="709" r:id="rId13"/>
    <p:sldId id="707" r:id="rId14"/>
    <p:sldId id="686" r:id="rId15"/>
    <p:sldId id="704" r:id="rId16"/>
    <p:sldId id="680" r:id="rId17"/>
    <p:sldId id="687" r:id="rId18"/>
    <p:sldId id="681" r:id="rId19"/>
    <p:sldId id="682" r:id="rId20"/>
    <p:sldId id="684" r:id="rId21"/>
    <p:sldId id="683" r:id="rId22"/>
    <p:sldId id="685" r:id="rId23"/>
    <p:sldId id="688" r:id="rId24"/>
    <p:sldId id="700" r:id="rId25"/>
    <p:sldId id="705" r:id="rId26"/>
    <p:sldId id="708" r:id="rId27"/>
  </p:sldIdLst>
  <p:sldSz cx="12192000" cy="6858000"/>
  <p:notesSz cx="7077075" cy="9363075"/>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 id="5" name="Mia Strong" initials="MS" lastIdx="5" clrIdx="4">
    <p:extLst>
      <p:ext uri="{19B8F6BF-5375-455C-9EA6-DF929625EA0E}">
        <p15:presenceInfo xmlns:p15="http://schemas.microsoft.com/office/powerpoint/2012/main" userId="S-1-5-21-879169590-2894304047-4147668844-30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33E93E-83E9-4027-AB35-F88AEBA8D9FA}" v="2" dt="2025-11-13T15:08:42.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80" autoAdjust="0"/>
    <p:restoredTop sz="77791" autoAdjust="0"/>
  </p:normalViewPr>
  <p:slideViewPr>
    <p:cSldViewPr snapToGrid="0">
      <p:cViewPr varScale="1">
        <p:scale>
          <a:sx n="39" d="100"/>
          <a:sy n="39" d="100"/>
        </p:scale>
        <p:origin x="621" y="3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2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Hecht" userId="5ff6dfe4-d92f-45a1-a5aa-593c044744ed" providerId="ADAL" clId="{F920106E-7C12-4189-8B10-DDD671B3E85D}"/>
    <pc:docChg chg="modSld">
      <pc:chgData name="Helen Hecht" userId="5ff6dfe4-d92f-45a1-a5aa-593c044744ed" providerId="ADAL" clId="{F920106E-7C12-4189-8B10-DDD671B3E85D}" dt="2025-11-13T15:08:53.373" v="5" actId="20577"/>
      <pc:docMkLst>
        <pc:docMk/>
      </pc:docMkLst>
      <pc:sldChg chg="modSp mod">
        <pc:chgData name="Helen Hecht" userId="5ff6dfe4-d92f-45a1-a5aa-593c044744ed" providerId="ADAL" clId="{F920106E-7C12-4189-8B10-DDD671B3E85D}" dt="2025-11-13T15:08:53.373" v="5" actId="20577"/>
        <pc:sldMkLst>
          <pc:docMk/>
          <pc:sldMk cId="792956930" sldId="675"/>
        </pc:sldMkLst>
        <pc:spChg chg="mod">
          <ac:chgData name="Helen Hecht" userId="5ff6dfe4-d92f-45a1-a5aa-593c044744ed" providerId="ADAL" clId="{F920106E-7C12-4189-8B10-DDD671B3E85D}" dt="2025-11-13T15:08:53.373" v="5" actId="20577"/>
          <ac:spMkLst>
            <pc:docMk/>
            <pc:sldMk cId="792956930" sldId="675"/>
            <ac:spMk id="3" creationId="{31E8DD7C-0D99-7AA0-1F39-CD9BAD60928B}"/>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3T18:21:55.753"/>
    </inkml:context>
    <inkml:brush xml:id="br0">
      <inkml:brushProperty name="width" value="0.2" units="cm"/>
      <inkml:brushProperty name="height" value="0.2" units="cm"/>
      <inkml:brushProperty name="color" value="#800000"/>
    </inkml:brush>
  </inkml:definitions>
  <inkml:trace contextRef="#ctx0" brushRef="#br0">5568 610 24566,'-2'24'0,"-4"-1"0,-5 1 0,-4 0 0,-4 0 0,-5-1 0,-3 0 0,-5 0 0,-4 0 0,-4-1 0,-4 0 0,-3-1 0,-5 0 0,-3 0 0,-4-1 0,-3 0 0,-4-1 0,-4 0 0,-2-2 0,-4 1 0,-3-2 0,-3 0 0,-2-1 0,-3 0 0,-3-2 0,-2 0 0,-2-1 0,-3 0 0,-1-2 0,-2 0 0,-2-1 0,-1-2 0,-2 0 0,-1-1 0,-1-1 0,0 0 0,-2-2 0,1-1 0,-1 0 0,-1-2 0,1 0 0,0-2 0,0 0 0,1-1 0,0-2 0,1 0 0,2-1 0,0-1 0,2 0 0,1-2 0,2-1 0,1 0 0,3-2 0,2 0 0,1-1 0,4 0 0,2-2 0,2 0 0,3-1 0,4 0 0,2-2 0,3 1 0,4-2 0,3 0 0,3-1 0,4 0 0,4-1 0,4 0 0,3 0 0,4-1 0,4 0 0,4-1 0,5 0 0,3 0 0,5 0 0,3-1 0,5 0 0,5 0 0,3 1 0,5-1 0,4 0 0,5 0 0,3 0 0,5 0 0,5 1 0,3-1 0,5 1 0,3 0 0,5 1 0,4-1 0,4 1 0,4 1 0,3 0 0,4 0 0,4 1 0,4 0 0,3 1 0,3 1 0,4 0 0,3 1 0,2 0 0,4 1 0,3 1 0,2 0 0,2 2 0,4 0 0,1 1 0,2 0 0,3 2 0,1 0 0,2 2 0,1 0 0,2 1 0,0 1 0,2 1 0,1 1 0,0 0 0,1 2 0,0 0 0,0 2 0,1 0 0,-1 2 0,-1 0 0,1 2 0,-2 0 0,0 1 0,-1 1 0,-1 1 0,-2 1 0,-1 0 0,-2 2 0,-2 0 0,-1 2 0,-3 0 0,-2 1 0,-2 0 0,-3 2 0,-3 0 0,-2 1 0,-3 1 0,-3 0 0,-4 1 0,-2 0 0,-4 1 0,-4 1 0,-3 0 0,-4 1 0,-3 0 0,-5 0 0,-3 1 0,-4 1 0,-4-1 0,-4 1 0,-5 0 0,-3 1 0,-5-1 0,-4 1 0,-4 0 0,-5 0 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6DF0A747-3D3D-4E61-BBFC-593FEE6AD157}" type="datetimeFigureOut">
              <a:rPr lang="en-US" smtClean="0"/>
              <a:t>11/13/2025</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74BE47F8-3455-4D8C-B9E0-C75F5017E12D}" type="slidenum">
              <a:rPr lang="en-US" smtClean="0"/>
              <a:t>‹#›</a:t>
            </a:fld>
            <a:endParaRPr lang="en-US" dirty="0"/>
          </a:p>
        </p:txBody>
      </p:sp>
    </p:spTree>
    <p:extLst>
      <p:ext uri="{BB962C8B-B14F-4D97-AF65-F5344CB8AC3E}">
        <p14:creationId xmlns:p14="http://schemas.microsoft.com/office/powerpoint/2010/main" val="158319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94C42-5034-4A46-9B78-EE3919A245F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19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6215E3FE-2A52-4BFD-866F-7468E077B710}" type="datetime1">
              <a:rPr lang="en-US" smtClean="0"/>
              <a:t>11/13/2025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1957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ECF3C1-CD21-49DD-B007-0E3BB43F67F8}" type="datetime1">
              <a:rPr lang="en-US" smtClean="0"/>
              <a:t>11/13/2025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999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51A75AEC-37D3-4D1C-B3F1-20813135198E}" type="datetime1">
              <a:rPr lang="en-US" smtClean="0"/>
              <a:t>11/13/2025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37609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129DAAD1-DCC8-4986-ABC6-E5C7F40BAF74}" type="datetime1">
              <a:rPr lang="en-US" smtClean="0"/>
              <a:t>11/13/2025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5657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09955"/>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1539433"/>
            <a:ext cx="11029615" cy="4435917"/>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62EB29EC-452B-411D-BB95-55074DC2997B}" type="datetime1">
              <a:rPr lang="en-US" smtClean="0"/>
              <a:t>11/13/2025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3872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04E83301-EA85-4833-AC88-201BDBC4DFDA}" type="datetime1">
              <a:rPr lang="en-US" smtClean="0"/>
              <a:t>11/13/2025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37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8F49CD-F5BA-445F-9E73-B8FBCCADC9E4}" type="datetime1">
              <a:rPr lang="en-US" smtClean="0"/>
              <a:t>11/13/2025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479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AB9F2-6600-44D8-A39E-9C8A1D247AE4}" type="datetime1">
              <a:rPr lang="en-US" smtClean="0"/>
              <a:t>11/13/2025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1179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699458-CD5E-4469-899A-81E77DE4C8A2}" type="datetime1">
              <a:rPr lang="en-US" smtClean="0"/>
              <a:t>11/13/2025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4030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678CE-E1B9-46A2-9F0A-B08F8FD335D6}" type="datetime1">
              <a:rPr lang="en-US" smtClean="0"/>
              <a:t>11/13/2025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089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4EF5B52A-164C-491C-82EC-0311110E63BC}" type="datetime1">
              <a:rPr lang="en-US" smtClean="0"/>
              <a:t>11/13/2025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7033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56EA5F0-CC34-482B-B7D7-9B41821823C8}" type="datetime1">
              <a:rPr lang="en-US" smtClean="0"/>
              <a:t>11/13/2025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9265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DDD167-4E9B-496D-A1B4-EC3F4B87A8D0}" type="datetime1">
              <a:rPr lang="en-US" smtClean="0"/>
              <a:t>11/13/2025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6426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04136-8312-4616-9D8B-8217A16E872A}" type="datetime1">
              <a:rPr lang="en-US" smtClean="0"/>
              <a:t>11/13/2025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6127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1003B7D0-9026-43E0-BB72-296DFF463416}" type="datetime1">
              <a:rPr lang="en-US" smtClean="0"/>
              <a:t>11/13/2025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020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F35DAB7C-C874-4098-B6FA-7A7D41D46054}" type="datetime1">
              <a:rPr lang="en-US" smtClean="0"/>
              <a:t>11/13/2025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167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CED2E2-1542-4766-B14D-910888DE2F40}" type="datetime1">
              <a:rPr lang="en-US" smtClean="0"/>
              <a:t>11/13/2025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505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139CAA-DE3D-430A-BBEB-611F0ABD547B}" type="datetime1">
              <a:rPr lang="en-US" smtClean="0"/>
              <a:t>11/13/2025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057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13BBB6-D452-44CA-BE48-69C7636B069C}" type="datetime1">
              <a:rPr lang="en-US" smtClean="0"/>
              <a:t>11/13/2025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089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A268C-8FB5-4886-8264-FC595AF8391B}" type="datetime1">
              <a:rPr lang="en-US" smtClean="0"/>
              <a:t>11/13/2025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10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C277F93F-B245-4FE5-8EF7-CE30EA2F06A3}" type="datetime1">
              <a:rPr lang="en-US" smtClean="0"/>
              <a:t>11/13/2025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2909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505B9-AE01-4BC3-856D-BB132BF34314}" type="datetime1">
              <a:rPr lang="en-US" smtClean="0"/>
              <a:t>11/13/2025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018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64E5414-ECEC-412A-94F2-109BABC55DD1}" type="datetime1">
              <a:rPr lang="en-US" smtClean="0"/>
              <a:t>11/13/2025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4031636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75444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1713053"/>
            <a:ext cx="11029616" cy="460672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2537ACC9-04C3-44FE-8193-E17ECA2F4901}" type="datetime1">
              <a:rPr lang="en-US" smtClean="0"/>
              <a:t>11/13/2025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2500593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tc.gov/uniformity/sales-tax-on-digital-produc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3795387" y="2080645"/>
            <a:ext cx="8186082" cy="1348356"/>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400" cap="none" dirty="0"/>
              <a:t>Sales Taxation of Digital Products – </a:t>
            </a:r>
            <a:br>
              <a:rPr lang="en-US" sz="4400" cap="none" dirty="0"/>
            </a:br>
            <a:r>
              <a:rPr lang="en-US" sz="4400" cap="none" dirty="0"/>
              <a:t>Status Report </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3945699" y="3429000"/>
            <a:ext cx="6192035" cy="1117833"/>
          </a:xfrm>
        </p:spPr>
        <p:txBody>
          <a:bodyPr>
            <a:noAutofit/>
          </a:bodyPr>
          <a:lstStyle/>
          <a:p>
            <a:r>
              <a:rPr lang="en-US" sz="2400" dirty="0"/>
              <a:t>Report to the Uniformity Committee</a:t>
            </a:r>
            <a:br>
              <a:rPr lang="en-US" sz="2400" dirty="0"/>
            </a:br>
            <a:r>
              <a:rPr lang="en-US" sz="2400" dirty="0"/>
              <a:t>November 18, 2025</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742929" y="2003794"/>
            <a:ext cx="2822191" cy="1425206"/>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F8AF6-89F3-55E9-721E-477F298777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732EB-4856-1CE9-B516-E279A6FE6901}"/>
              </a:ext>
            </a:extLst>
          </p:cNvPr>
          <p:cNvSpPr>
            <a:spLocks noGrp="1"/>
          </p:cNvSpPr>
          <p:nvPr>
            <p:ph type="title"/>
          </p:nvPr>
        </p:nvSpPr>
        <p:spPr>
          <a:xfrm>
            <a:off x="581192" y="702156"/>
            <a:ext cx="11029616" cy="802553"/>
          </a:xfrm>
        </p:spPr>
        <p:txBody>
          <a:bodyPr/>
          <a:lstStyle/>
          <a:p>
            <a:r>
              <a:rPr lang="en-US" dirty="0"/>
              <a:t>MPU Sourcing challenges</a:t>
            </a:r>
          </a:p>
        </p:txBody>
      </p:sp>
      <p:sp>
        <p:nvSpPr>
          <p:cNvPr id="3" name="Content Placeholder 2">
            <a:extLst>
              <a:ext uri="{FF2B5EF4-FFF2-40B4-BE49-F238E27FC236}">
                <a16:creationId xmlns:a16="http://schemas.microsoft.com/office/drawing/2014/main" id="{DD4B3521-891A-9CA8-BE24-C198AE6793ED}"/>
              </a:ext>
            </a:extLst>
          </p:cNvPr>
          <p:cNvSpPr>
            <a:spLocks noGrp="1"/>
          </p:cNvSpPr>
          <p:nvPr>
            <p:ph idx="1"/>
          </p:nvPr>
        </p:nvSpPr>
        <p:spPr>
          <a:xfrm>
            <a:off x="581193" y="1687271"/>
            <a:ext cx="11029615" cy="4919205"/>
          </a:xfrm>
        </p:spPr>
        <p:txBody>
          <a:bodyPr>
            <a:normAutofit/>
          </a:bodyPr>
          <a:lstStyle/>
          <a:p>
            <a:pPr>
              <a:spcBef>
                <a:spcPts val="1800"/>
              </a:spcBef>
              <a:spcAft>
                <a:spcPts val="0"/>
              </a:spcAft>
            </a:pPr>
            <a:r>
              <a:rPr lang="en-US" sz="3200" b="1" dirty="0"/>
              <a:t>Challenges states may face in implementing MPU rules :</a:t>
            </a:r>
          </a:p>
          <a:p>
            <a:pPr lvl="1">
              <a:spcBef>
                <a:spcPts val="1800"/>
              </a:spcBef>
              <a:spcAft>
                <a:spcPts val="0"/>
              </a:spcAft>
            </a:pPr>
            <a:r>
              <a:rPr lang="en-US" sz="2800" b="1" dirty="0"/>
              <a:t>Documentation that needs to be kept by seller and purchaser</a:t>
            </a:r>
          </a:p>
          <a:p>
            <a:pPr lvl="1">
              <a:spcBef>
                <a:spcPts val="1800"/>
              </a:spcBef>
              <a:spcAft>
                <a:spcPts val="0"/>
              </a:spcAft>
            </a:pPr>
            <a:r>
              <a:rPr lang="en-US" sz="2800" b="1" dirty="0"/>
              <a:t>Defining “user” for purposes of when the product is used in multiple states </a:t>
            </a:r>
          </a:p>
          <a:p>
            <a:pPr lvl="1">
              <a:spcBef>
                <a:spcPts val="1800"/>
              </a:spcBef>
              <a:spcAft>
                <a:spcPts val="0"/>
              </a:spcAft>
            </a:pPr>
            <a:r>
              <a:rPr lang="en-US" sz="2800" b="1" dirty="0"/>
              <a:t>Addressing complex and varied transactions which may be unique.</a:t>
            </a:r>
          </a:p>
          <a:p>
            <a:pPr>
              <a:spcBef>
                <a:spcPts val="1800"/>
              </a:spcBef>
            </a:pPr>
            <a:endParaRPr lang="en-US" sz="2100" b="1" dirty="0"/>
          </a:p>
        </p:txBody>
      </p:sp>
      <p:sp>
        <p:nvSpPr>
          <p:cNvPr id="4" name="Slide Number Placeholder 3">
            <a:extLst>
              <a:ext uri="{FF2B5EF4-FFF2-40B4-BE49-F238E27FC236}">
                <a16:creationId xmlns:a16="http://schemas.microsoft.com/office/drawing/2014/main" id="{0C74F5AE-4615-D23F-1ACF-A404A6B1022E}"/>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351929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D8A93-CDED-C484-98F2-4313C47AC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60ED8-E0FC-E217-2D20-009328770809}"/>
              </a:ext>
            </a:extLst>
          </p:cNvPr>
          <p:cNvSpPr>
            <a:spLocks noGrp="1"/>
          </p:cNvSpPr>
          <p:nvPr>
            <p:ph type="title"/>
          </p:nvPr>
        </p:nvSpPr>
        <p:spPr>
          <a:xfrm>
            <a:off x="581192" y="702156"/>
            <a:ext cx="11029616" cy="802553"/>
          </a:xfrm>
        </p:spPr>
        <p:txBody>
          <a:bodyPr/>
          <a:lstStyle/>
          <a:p>
            <a:r>
              <a:rPr lang="en-US" dirty="0"/>
              <a:t>MPU Sourcing challenges (Cont’d)</a:t>
            </a:r>
          </a:p>
        </p:txBody>
      </p:sp>
      <p:sp>
        <p:nvSpPr>
          <p:cNvPr id="3" name="Content Placeholder 2">
            <a:extLst>
              <a:ext uri="{FF2B5EF4-FFF2-40B4-BE49-F238E27FC236}">
                <a16:creationId xmlns:a16="http://schemas.microsoft.com/office/drawing/2014/main" id="{20EC80F5-5594-A117-A094-D2AA319DBA7B}"/>
              </a:ext>
            </a:extLst>
          </p:cNvPr>
          <p:cNvSpPr>
            <a:spLocks noGrp="1"/>
          </p:cNvSpPr>
          <p:nvPr>
            <p:ph idx="1"/>
          </p:nvPr>
        </p:nvSpPr>
        <p:spPr>
          <a:xfrm>
            <a:off x="581193" y="1687271"/>
            <a:ext cx="11029615" cy="4919205"/>
          </a:xfrm>
        </p:spPr>
        <p:txBody>
          <a:bodyPr>
            <a:normAutofit/>
          </a:bodyPr>
          <a:lstStyle/>
          <a:p>
            <a:pPr lvl="1">
              <a:spcBef>
                <a:spcPts val="1800"/>
              </a:spcBef>
              <a:spcAft>
                <a:spcPts val="0"/>
              </a:spcAft>
            </a:pPr>
            <a:r>
              <a:rPr lang="en-US" sz="2800" b="1" dirty="0"/>
              <a:t>Refunds are often the means by which purchasers apply MPU to their purchase transactions.</a:t>
            </a:r>
          </a:p>
          <a:p>
            <a:pPr lvl="1">
              <a:spcBef>
                <a:spcPts val="1800"/>
              </a:spcBef>
              <a:spcAft>
                <a:spcPts val="0"/>
              </a:spcAft>
            </a:pPr>
            <a:r>
              <a:rPr lang="en-US" sz="2800" b="1" dirty="0"/>
              <a:t>Apportionment of bundled transactions may pose additional questions (see the work group’s discussion of the bundling issue generally). </a:t>
            </a:r>
          </a:p>
          <a:p>
            <a:pPr lvl="1">
              <a:spcBef>
                <a:spcPts val="1800"/>
              </a:spcBef>
            </a:pPr>
            <a:r>
              <a:rPr lang="en-US" sz="2800" b="1" dirty="0"/>
              <a:t>How credits for taxes paid in other states may work with MPU rules. </a:t>
            </a:r>
          </a:p>
          <a:p>
            <a:pPr>
              <a:spcBef>
                <a:spcPts val="1800"/>
              </a:spcBef>
            </a:pPr>
            <a:endParaRPr lang="en-US" sz="2400" b="1" dirty="0"/>
          </a:p>
        </p:txBody>
      </p:sp>
      <p:sp>
        <p:nvSpPr>
          <p:cNvPr id="4" name="Slide Number Placeholder 3">
            <a:extLst>
              <a:ext uri="{FF2B5EF4-FFF2-40B4-BE49-F238E27FC236}">
                <a16:creationId xmlns:a16="http://schemas.microsoft.com/office/drawing/2014/main" id="{39E63B43-EF66-ADF3-8B6E-024CD1178476}"/>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3114380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3C5FF-C6B0-585E-0514-C4F507C0E686}"/>
              </a:ext>
            </a:extLst>
          </p:cNvPr>
          <p:cNvSpPr>
            <a:spLocks noGrp="1"/>
          </p:cNvSpPr>
          <p:nvPr>
            <p:ph type="title"/>
          </p:nvPr>
        </p:nvSpPr>
        <p:spPr/>
        <p:txBody>
          <a:bodyPr/>
          <a:lstStyle/>
          <a:p>
            <a:r>
              <a:rPr lang="en-US" dirty="0"/>
              <a:t>Next up - Exemptions</a:t>
            </a:r>
          </a:p>
        </p:txBody>
      </p:sp>
      <p:sp>
        <p:nvSpPr>
          <p:cNvPr id="4" name="Slide Number Placeholder 3">
            <a:extLst>
              <a:ext uri="{FF2B5EF4-FFF2-40B4-BE49-F238E27FC236}">
                <a16:creationId xmlns:a16="http://schemas.microsoft.com/office/drawing/2014/main" id="{475CF3E1-A111-A249-1CB8-6A1B63A6AF11}"/>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268580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7092E2DF-B82B-C2D6-9413-EC0B9205AD7E}"/>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Report of Study Group - Proposed Definition - </a:t>
            </a:r>
          </a:p>
        </p:txBody>
      </p:sp>
      <p:sp>
        <p:nvSpPr>
          <p:cNvPr id="3" name="Content Placeholder 2">
            <a:extLst>
              <a:ext uri="{FF2B5EF4-FFF2-40B4-BE49-F238E27FC236}">
                <a16:creationId xmlns:a16="http://schemas.microsoft.com/office/drawing/2014/main" id="{59C8CBA2-D358-C6BC-6F54-73DF1CA941E3}"/>
              </a:ext>
            </a:extLst>
          </p:cNvPr>
          <p:cNvSpPr>
            <a:spLocks noGrp="1"/>
          </p:cNvSpPr>
          <p:nvPr>
            <p:ph idx="1"/>
          </p:nvPr>
        </p:nvSpPr>
        <p:spPr>
          <a:xfrm>
            <a:off x="4534935" y="1037968"/>
            <a:ext cx="6725899" cy="4820832"/>
          </a:xfrm>
        </p:spPr>
        <p:txBody>
          <a:bodyPr>
            <a:normAutofit/>
          </a:bodyPr>
          <a:lstStyle/>
          <a:p>
            <a:pPr marL="0" indent="0">
              <a:lnSpc>
                <a:spcPct val="100000"/>
              </a:lnSpc>
              <a:buNone/>
            </a:pPr>
            <a:r>
              <a:rPr lang="en-US" sz="2400" dirty="0"/>
              <a:t>“Related Exemption:  A product is exempt from taxation as an automated digital product if the product will be used </a:t>
            </a:r>
            <a:r>
              <a:rPr lang="en-US" sz="2400" dirty="0">
                <a:highlight>
                  <a:srgbClr val="FFFF00"/>
                </a:highlight>
              </a:rPr>
              <a:t>predominantly for a trade or business</a:t>
            </a:r>
            <a:r>
              <a:rPr lang="en-US" sz="2400" dirty="0"/>
              <a:t>.” </a:t>
            </a:r>
          </a:p>
          <a:p>
            <a:pPr marL="0" indent="0">
              <a:lnSpc>
                <a:spcPct val="100000"/>
              </a:lnSpc>
              <a:buNone/>
            </a:pPr>
            <a:endParaRPr lang="en-US" sz="2400" dirty="0"/>
          </a:p>
          <a:p>
            <a:pPr marL="0" indent="0">
              <a:lnSpc>
                <a:spcPct val="100000"/>
              </a:lnSpc>
              <a:buNone/>
            </a:pPr>
            <a:r>
              <a:rPr lang="en-US" sz="2400" dirty="0"/>
              <a:t>“Existing exemptions and exemption procedures should be reviewed to determine applicability.  </a:t>
            </a:r>
            <a:r>
              <a:rPr lang="en-US" sz="2400" dirty="0">
                <a:highlight>
                  <a:srgbClr val="FFFF00"/>
                </a:highlight>
              </a:rPr>
              <a:t>If a state has other exemptions that are limited to tangible personal property or taxable services, the state should consider expanding the exemptions </a:t>
            </a:r>
            <a:r>
              <a:rPr lang="en-US" sz="2400" dirty="0"/>
              <a:t>to explicitly cover automated digital products.” </a:t>
            </a:r>
          </a:p>
        </p:txBody>
      </p:sp>
      <p:sp>
        <p:nvSpPr>
          <p:cNvPr id="4" name="Slide Number Placeholder 3">
            <a:extLst>
              <a:ext uri="{FF2B5EF4-FFF2-40B4-BE49-F238E27FC236}">
                <a16:creationId xmlns:a16="http://schemas.microsoft.com/office/drawing/2014/main" id="{C9D1312E-971C-CBCE-171A-58BB2E43FD2A}"/>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98327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711E-9333-EF02-3EB7-B66D963ABEBF}"/>
              </a:ext>
            </a:extLst>
          </p:cNvPr>
          <p:cNvSpPr>
            <a:spLocks noGrp="1"/>
          </p:cNvSpPr>
          <p:nvPr>
            <p:ph type="title"/>
          </p:nvPr>
        </p:nvSpPr>
        <p:spPr/>
        <p:txBody>
          <a:bodyPr/>
          <a:lstStyle/>
          <a:p>
            <a:r>
              <a:rPr lang="en-US" dirty="0"/>
              <a:t>Exclusions and Exemptions – Proposed Outline </a:t>
            </a:r>
          </a:p>
        </p:txBody>
      </p:sp>
      <p:sp>
        <p:nvSpPr>
          <p:cNvPr id="3" name="Content Placeholder 2">
            <a:extLst>
              <a:ext uri="{FF2B5EF4-FFF2-40B4-BE49-F238E27FC236}">
                <a16:creationId xmlns:a16="http://schemas.microsoft.com/office/drawing/2014/main" id="{C7D670B0-D81D-9133-9D82-5B0E10449B5C}"/>
              </a:ext>
            </a:extLst>
          </p:cNvPr>
          <p:cNvSpPr>
            <a:spLocks noGrp="1"/>
          </p:cNvSpPr>
          <p:nvPr>
            <p:ph idx="1"/>
          </p:nvPr>
        </p:nvSpPr>
        <p:spPr>
          <a:xfrm>
            <a:off x="581192" y="1539433"/>
            <a:ext cx="11029615" cy="4884481"/>
          </a:xfrm>
        </p:spPr>
        <p:txBody>
          <a:bodyPr>
            <a:normAutofit/>
          </a:bodyPr>
          <a:lstStyle/>
          <a:p>
            <a:pPr marL="0" indent="0">
              <a:spcBef>
                <a:spcPts val="300"/>
              </a:spcBef>
              <a:buNone/>
            </a:pPr>
            <a:r>
              <a:rPr lang="en-US" dirty="0"/>
              <a:t>I.  	</a:t>
            </a:r>
            <a:r>
              <a:rPr lang="en-US" sz="2400" b="1" u="sng" dirty="0"/>
              <a:t>Sales Tax Base &amp; Related Terms</a:t>
            </a:r>
            <a:endParaRPr lang="en-US" b="1" u="sng" dirty="0"/>
          </a:p>
          <a:p>
            <a:pPr marL="324000" lvl="1" indent="0">
              <a:spcBef>
                <a:spcPts val="300"/>
              </a:spcBef>
              <a:buNone/>
            </a:pPr>
            <a:r>
              <a:rPr lang="en-US" dirty="0"/>
              <a:t>A.	The ultimate sales tax base is typically determined as follows:</a:t>
            </a:r>
          </a:p>
          <a:p>
            <a:pPr marL="594000" lvl="2" indent="0">
              <a:spcBef>
                <a:spcPts val="300"/>
              </a:spcBef>
              <a:buNone/>
            </a:pPr>
            <a:r>
              <a:rPr lang="en-US" dirty="0"/>
              <a:t>1.	Definitions – which form the starting point for imposition of the tax by: </a:t>
            </a:r>
          </a:p>
          <a:p>
            <a:pPr marL="1393200" lvl="3" indent="-457200">
              <a:spcBef>
                <a:spcPts val="300"/>
              </a:spcBef>
              <a:buClr>
                <a:schemeClr val="tx1"/>
              </a:buClr>
              <a:buFont typeface="+mj-lt"/>
              <a:buAutoNum type="alphaLcPeriod"/>
            </a:pPr>
            <a:r>
              <a:rPr lang="en-US" sz="2000" dirty="0">
                <a:solidFill>
                  <a:schemeClr val="tx1"/>
                </a:solidFill>
              </a:rPr>
              <a:t>Generally defining items (e.g. tangible personal property),</a:t>
            </a:r>
          </a:p>
          <a:p>
            <a:pPr marL="1393200" lvl="3" indent="-457200">
              <a:spcBef>
                <a:spcPts val="300"/>
              </a:spcBef>
              <a:buClr>
                <a:schemeClr val="tx1"/>
              </a:buClr>
              <a:buFont typeface="+mj-lt"/>
              <a:buAutoNum type="alphaLcPeriod"/>
            </a:pPr>
            <a:r>
              <a:rPr lang="en-US" sz="2000" dirty="0">
                <a:solidFill>
                  <a:schemeClr val="tx1"/>
                </a:solidFill>
              </a:rPr>
              <a:t>Specifically defining certain items (e.g. certain digital products).</a:t>
            </a:r>
          </a:p>
          <a:p>
            <a:pPr marL="1278900" lvl="3" indent="-342900">
              <a:spcBef>
                <a:spcPts val="300"/>
              </a:spcBef>
              <a:buAutoNum type="alphaLcPeriod"/>
            </a:pPr>
            <a:endParaRPr lang="en-US" dirty="0"/>
          </a:p>
          <a:p>
            <a:pPr marL="594000" lvl="2" indent="0">
              <a:spcBef>
                <a:spcPts val="300"/>
              </a:spcBef>
              <a:buNone/>
            </a:pPr>
            <a:r>
              <a:rPr lang="en-US" dirty="0"/>
              <a:t>2.	</a:t>
            </a:r>
            <a:r>
              <a:rPr lang="en-US" dirty="0">
                <a:highlight>
                  <a:srgbClr val="FFFF00"/>
                </a:highlight>
              </a:rPr>
              <a:t>Broad exclusions</a:t>
            </a:r>
            <a:r>
              <a:rPr lang="en-US" dirty="0"/>
              <a:t> – which narrow the general application of the tax by making:</a:t>
            </a:r>
          </a:p>
          <a:p>
            <a:pPr marL="1278900" lvl="3" indent="-342900">
              <a:spcBef>
                <a:spcPts val="300"/>
              </a:spcBef>
              <a:buClr>
                <a:schemeClr val="tx1"/>
              </a:buClr>
              <a:buFont typeface="+mj-lt"/>
              <a:buAutoNum type="alphaLcPeriod"/>
            </a:pPr>
            <a:r>
              <a:rPr lang="en-US" sz="2000" dirty="0"/>
              <a:t>Limitations on or exceptions to the defined items to which tax applies—typically included in the definitions themselves (e.g. when sold at retail or unless sold for some purpose)</a:t>
            </a:r>
          </a:p>
          <a:p>
            <a:pPr marL="1278900" lvl="3" indent="-342900">
              <a:spcBef>
                <a:spcPts val="300"/>
              </a:spcBef>
              <a:buClr>
                <a:schemeClr val="tx1"/>
              </a:buClr>
              <a:buFont typeface="+mj-lt"/>
              <a:buAutoNum type="alphaLcPeriod"/>
            </a:pPr>
            <a:r>
              <a:rPr lang="en-US" sz="2000" dirty="0"/>
              <a:t>General exclusions based on easily verifiable criteria (e.g. items sold by government). </a:t>
            </a:r>
          </a:p>
        </p:txBody>
      </p:sp>
      <p:sp>
        <p:nvSpPr>
          <p:cNvPr id="4" name="Slide Number Placeholder 3">
            <a:extLst>
              <a:ext uri="{FF2B5EF4-FFF2-40B4-BE49-F238E27FC236}">
                <a16:creationId xmlns:a16="http://schemas.microsoft.com/office/drawing/2014/main" id="{2B0B0BE5-667A-5AEC-D3DC-03F89FC68A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48688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1ABF3-CC74-05C6-D01D-A18E051D91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ABCFC2-30FA-2D9F-22E7-47F2EF78B44A}"/>
              </a:ext>
            </a:extLst>
          </p:cNvPr>
          <p:cNvSpPr>
            <a:spLocks noGrp="1"/>
          </p:cNvSpPr>
          <p:nvPr>
            <p:ph type="title"/>
          </p:nvPr>
        </p:nvSpPr>
        <p:spPr/>
        <p:txBody>
          <a:bodyPr/>
          <a:lstStyle/>
          <a:p>
            <a:r>
              <a:rPr lang="en-US" dirty="0"/>
              <a:t>Exclusions and Exemptions – proposed outline </a:t>
            </a:r>
          </a:p>
        </p:txBody>
      </p:sp>
      <p:sp>
        <p:nvSpPr>
          <p:cNvPr id="3" name="Content Placeholder 2">
            <a:extLst>
              <a:ext uri="{FF2B5EF4-FFF2-40B4-BE49-F238E27FC236}">
                <a16:creationId xmlns:a16="http://schemas.microsoft.com/office/drawing/2014/main" id="{8ACD120A-B14F-3EAC-430B-8975A1E356AE}"/>
              </a:ext>
            </a:extLst>
          </p:cNvPr>
          <p:cNvSpPr>
            <a:spLocks noGrp="1"/>
          </p:cNvSpPr>
          <p:nvPr>
            <p:ph idx="1"/>
          </p:nvPr>
        </p:nvSpPr>
        <p:spPr>
          <a:xfrm>
            <a:off x="581190" y="1721995"/>
            <a:ext cx="11029615" cy="4539909"/>
          </a:xfrm>
        </p:spPr>
        <p:txBody>
          <a:bodyPr>
            <a:normAutofit/>
          </a:bodyPr>
          <a:lstStyle/>
          <a:p>
            <a:pPr marL="594000" lvl="2" indent="0">
              <a:buNone/>
            </a:pPr>
            <a:r>
              <a:rPr lang="en-US" sz="2400" dirty="0"/>
              <a:t>3.	</a:t>
            </a:r>
            <a:r>
              <a:rPr lang="en-US" sz="2400" dirty="0">
                <a:highlight>
                  <a:srgbClr val="FFFF00"/>
                </a:highlight>
              </a:rPr>
              <a:t>Exemptions</a:t>
            </a:r>
            <a:r>
              <a:rPr lang="en-US" sz="2400" dirty="0"/>
              <a:t> – which carve out from the tax base certain specific transactions based on various criteria which often have to be verified in some way, including: </a:t>
            </a:r>
          </a:p>
          <a:p>
            <a:pPr marL="936000" lvl="3" indent="0">
              <a:buNone/>
            </a:pPr>
            <a:r>
              <a:rPr lang="en-US" sz="2000" dirty="0"/>
              <a:t>a.	</a:t>
            </a:r>
            <a:r>
              <a:rPr lang="en-US" sz="2000" dirty="0">
                <a:solidFill>
                  <a:schemeClr val="tx1"/>
                </a:solidFill>
              </a:rPr>
              <a:t>Definitions of specific items,</a:t>
            </a:r>
          </a:p>
          <a:p>
            <a:pPr marL="936000" lvl="3" indent="0">
              <a:buNone/>
            </a:pPr>
            <a:r>
              <a:rPr lang="en-US" sz="2000" dirty="0">
                <a:solidFill>
                  <a:schemeClr val="tx1"/>
                </a:solidFill>
              </a:rPr>
              <a:t>b.	Who the seller is (e.g. hospitals),</a:t>
            </a:r>
          </a:p>
          <a:p>
            <a:pPr marL="936000" lvl="3" indent="0">
              <a:buNone/>
            </a:pPr>
            <a:r>
              <a:rPr lang="en-US" sz="2000" dirty="0">
                <a:solidFill>
                  <a:schemeClr val="tx1"/>
                </a:solidFill>
              </a:rPr>
              <a:t>c.	Who the buyer is (e.g. government),</a:t>
            </a:r>
          </a:p>
          <a:p>
            <a:pPr marL="936000" lvl="3" indent="0">
              <a:buNone/>
            </a:pPr>
            <a:r>
              <a:rPr lang="en-US" sz="2000" dirty="0">
                <a:solidFill>
                  <a:schemeClr val="tx1"/>
                </a:solidFill>
              </a:rPr>
              <a:t>d.	Purpose of the item (e.g. prescription drugs),</a:t>
            </a:r>
          </a:p>
          <a:p>
            <a:pPr marL="1393200" lvl="3" indent="-457200">
              <a:buClr>
                <a:schemeClr val="tx1"/>
              </a:buClr>
              <a:buAutoNum type="alphaLcPeriod" startAt="5"/>
            </a:pPr>
            <a:r>
              <a:rPr lang="en-US" sz="2000" dirty="0">
                <a:solidFill>
                  <a:schemeClr val="tx1"/>
                </a:solidFill>
              </a:rPr>
              <a:t>Use of the item by the buyer (e.g. resale, manufacturing, agriculture, etc.),</a:t>
            </a:r>
          </a:p>
          <a:p>
            <a:pPr marL="1393200" lvl="3" indent="-457200">
              <a:buClr>
                <a:schemeClr val="tx1"/>
              </a:buClr>
              <a:buAutoNum type="alphaLcPeriod" startAt="5"/>
            </a:pPr>
            <a:r>
              <a:rPr lang="en-US" sz="2000" dirty="0">
                <a:solidFill>
                  <a:schemeClr val="tx1"/>
                </a:solidFill>
              </a:rPr>
              <a:t>Other criteria (e.g. sales tax holidays). </a:t>
            </a:r>
          </a:p>
          <a:p>
            <a:pPr marL="936000" lvl="3" indent="0">
              <a:buNone/>
            </a:pPr>
            <a:endParaRPr lang="en-US" dirty="0"/>
          </a:p>
        </p:txBody>
      </p:sp>
      <p:sp>
        <p:nvSpPr>
          <p:cNvPr id="4" name="Slide Number Placeholder 3">
            <a:extLst>
              <a:ext uri="{FF2B5EF4-FFF2-40B4-BE49-F238E27FC236}">
                <a16:creationId xmlns:a16="http://schemas.microsoft.com/office/drawing/2014/main" id="{2284BB26-A815-9552-5CB5-5805EBDD5F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00602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1C31B-E462-BA33-7118-4125A4ED9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46455-E2AA-9BCC-0855-285DB6F37B53}"/>
              </a:ext>
            </a:extLst>
          </p:cNvPr>
          <p:cNvSpPr>
            <a:spLocks noGrp="1"/>
          </p:cNvSpPr>
          <p:nvPr>
            <p:ph type="title"/>
          </p:nvPr>
        </p:nvSpPr>
        <p:spPr/>
        <p:txBody>
          <a:bodyPr/>
          <a:lstStyle/>
          <a:p>
            <a:r>
              <a:rPr lang="en-US" dirty="0"/>
              <a:t>Exclusions and Exemptions – proposed outline </a:t>
            </a:r>
          </a:p>
        </p:txBody>
      </p:sp>
      <p:sp>
        <p:nvSpPr>
          <p:cNvPr id="3" name="Content Placeholder 2">
            <a:extLst>
              <a:ext uri="{FF2B5EF4-FFF2-40B4-BE49-F238E27FC236}">
                <a16:creationId xmlns:a16="http://schemas.microsoft.com/office/drawing/2014/main" id="{7F65188E-9188-D00C-CA93-B50FBA89AD6D}"/>
              </a:ext>
            </a:extLst>
          </p:cNvPr>
          <p:cNvSpPr>
            <a:spLocks noGrp="1"/>
          </p:cNvSpPr>
          <p:nvPr>
            <p:ph idx="1"/>
          </p:nvPr>
        </p:nvSpPr>
        <p:spPr>
          <a:xfrm>
            <a:off x="581190" y="1721995"/>
            <a:ext cx="11029615" cy="4574633"/>
          </a:xfrm>
        </p:spPr>
        <p:txBody>
          <a:bodyPr>
            <a:normAutofit/>
          </a:bodyPr>
          <a:lstStyle/>
          <a:p>
            <a:pPr marL="324000" lvl="1" indent="0">
              <a:buNone/>
            </a:pPr>
            <a:r>
              <a:rPr lang="en-US" sz="2800" dirty="0"/>
              <a:t>B.  </a:t>
            </a:r>
            <a:r>
              <a:rPr lang="en-US" sz="2800" dirty="0">
                <a:highlight>
                  <a:srgbClr val="FFFF00"/>
                </a:highlight>
              </a:rPr>
              <a:t>Exclusions versus exemptions </a:t>
            </a:r>
            <a:r>
              <a:rPr lang="en-US" sz="2800" dirty="0"/>
              <a:t>–  The way in which certain transactions or items are removed from the tax base—whether through narrow definitions or exclusions or through exemptions varies by state. Some states may exclude things that are exempted by other states and vice versa. </a:t>
            </a:r>
          </a:p>
          <a:p>
            <a:pPr marL="936000" lvl="3" indent="0">
              <a:buNone/>
            </a:pPr>
            <a:endParaRPr lang="en-US" dirty="0"/>
          </a:p>
        </p:txBody>
      </p:sp>
      <p:sp>
        <p:nvSpPr>
          <p:cNvPr id="4" name="Slide Number Placeholder 3">
            <a:extLst>
              <a:ext uri="{FF2B5EF4-FFF2-40B4-BE49-F238E27FC236}">
                <a16:creationId xmlns:a16="http://schemas.microsoft.com/office/drawing/2014/main" id="{307D6828-5B8C-FE1C-D42B-1D249DD93C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298716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F843A-5B24-E72D-FE71-FB585FAB5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49810-CC3F-3F06-CABF-3D22D459E06A}"/>
              </a:ext>
            </a:extLst>
          </p:cNvPr>
          <p:cNvSpPr>
            <a:spLocks noGrp="1"/>
          </p:cNvSpPr>
          <p:nvPr>
            <p:ph type="title"/>
          </p:nvPr>
        </p:nvSpPr>
        <p:spPr/>
        <p:txBody>
          <a:bodyPr/>
          <a:lstStyle/>
          <a:p>
            <a:r>
              <a:rPr lang="en-US" dirty="0"/>
              <a:t>Exclusions and Exemptions – proposed outline </a:t>
            </a:r>
          </a:p>
        </p:txBody>
      </p:sp>
      <p:sp>
        <p:nvSpPr>
          <p:cNvPr id="3" name="Content Placeholder 2">
            <a:extLst>
              <a:ext uri="{FF2B5EF4-FFF2-40B4-BE49-F238E27FC236}">
                <a16:creationId xmlns:a16="http://schemas.microsoft.com/office/drawing/2014/main" id="{AC08E190-5970-1AE8-7232-4C49AB951E7A}"/>
              </a:ext>
            </a:extLst>
          </p:cNvPr>
          <p:cNvSpPr>
            <a:spLocks noGrp="1"/>
          </p:cNvSpPr>
          <p:nvPr>
            <p:ph idx="1"/>
          </p:nvPr>
        </p:nvSpPr>
        <p:spPr>
          <a:xfrm>
            <a:off x="581190" y="1721996"/>
            <a:ext cx="11029615" cy="4586208"/>
          </a:xfrm>
        </p:spPr>
        <p:txBody>
          <a:bodyPr>
            <a:normAutofit/>
          </a:bodyPr>
          <a:lstStyle/>
          <a:p>
            <a:pPr marL="324000" lvl="1" indent="0">
              <a:buNone/>
            </a:pPr>
            <a:r>
              <a:rPr lang="en-US" sz="2800" dirty="0"/>
              <a:t>C.	Different approaches to determining the tax base – states have typically taken two different approaches to determining the sales tax base:</a:t>
            </a:r>
          </a:p>
          <a:p>
            <a:pPr marL="594000" lvl="2" indent="0">
              <a:buNone/>
            </a:pPr>
            <a:r>
              <a:rPr lang="en-US" sz="2400" dirty="0"/>
              <a:t>1.	</a:t>
            </a:r>
            <a:r>
              <a:rPr lang="en-US" sz="2400" dirty="0">
                <a:highlight>
                  <a:srgbClr val="FFFF00"/>
                </a:highlight>
              </a:rPr>
              <a:t>Broad definition </a:t>
            </a:r>
            <a:r>
              <a:rPr lang="en-US" sz="2400" dirty="0"/>
              <a:t>with a number of </a:t>
            </a:r>
            <a:r>
              <a:rPr lang="en-US" sz="2400" dirty="0">
                <a:highlight>
                  <a:srgbClr val="FFFF00"/>
                </a:highlight>
              </a:rPr>
              <a:t>specific exemptions</a:t>
            </a:r>
            <a:r>
              <a:rPr lang="en-US" sz="2400" dirty="0"/>
              <a:t>: States generally tax tangible personal property broadly defined, with certain exclusions or exemptions, and</a:t>
            </a:r>
          </a:p>
          <a:p>
            <a:pPr marL="594000" lvl="2" indent="0">
              <a:buNone/>
            </a:pPr>
            <a:r>
              <a:rPr lang="en-US" sz="2400" dirty="0"/>
              <a:t>2.	</a:t>
            </a:r>
            <a:r>
              <a:rPr lang="en-US" sz="2400" dirty="0">
                <a:highlight>
                  <a:srgbClr val="FFFF00"/>
                </a:highlight>
              </a:rPr>
              <a:t>Narrow definition </a:t>
            </a:r>
            <a:r>
              <a:rPr lang="en-US" sz="2400" dirty="0"/>
              <a:t>with </a:t>
            </a:r>
            <a:r>
              <a:rPr lang="en-US" sz="2400" dirty="0">
                <a:highlight>
                  <a:srgbClr val="FFFF00"/>
                </a:highlight>
              </a:rPr>
              <a:t>fewer specific exemptions</a:t>
            </a:r>
            <a:r>
              <a:rPr lang="en-US" sz="2400" dirty="0"/>
              <a:t>: States generally tax services and intangible or digital items by narrowly defining specific services or items, with certain exclusions or exemptions</a:t>
            </a:r>
          </a:p>
          <a:p>
            <a:pPr marL="936000" lvl="3" indent="0">
              <a:buNone/>
            </a:pPr>
            <a:endParaRPr lang="en-US" dirty="0"/>
          </a:p>
        </p:txBody>
      </p:sp>
      <p:sp>
        <p:nvSpPr>
          <p:cNvPr id="4" name="Slide Number Placeholder 3">
            <a:extLst>
              <a:ext uri="{FF2B5EF4-FFF2-40B4-BE49-F238E27FC236}">
                <a16:creationId xmlns:a16="http://schemas.microsoft.com/office/drawing/2014/main" id="{210D5B85-21C8-AC0C-5193-DA48A33C9A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71372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F1CE1-DF1A-D855-E7CC-B4941806F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775E8-A34B-4966-2892-9DE7A9DA7906}"/>
              </a:ext>
            </a:extLst>
          </p:cNvPr>
          <p:cNvSpPr>
            <a:spLocks noGrp="1"/>
          </p:cNvSpPr>
          <p:nvPr>
            <p:ph type="title"/>
          </p:nvPr>
        </p:nvSpPr>
        <p:spPr/>
        <p:txBody>
          <a:bodyPr/>
          <a:lstStyle/>
          <a:p>
            <a:r>
              <a:rPr lang="en-US" dirty="0"/>
              <a:t>Exclusions and Exemptions – proposed outline </a:t>
            </a:r>
          </a:p>
        </p:txBody>
      </p:sp>
      <p:sp>
        <p:nvSpPr>
          <p:cNvPr id="3" name="Content Placeholder 2">
            <a:extLst>
              <a:ext uri="{FF2B5EF4-FFF2-40B4-BE49-F238E27FC236}">
                <a16:creationId xmlns:a16="http://schemas.microsoft.com/office/drawing/2014/main" id="{15A55423-1E0B-8351-8DB5-7E95C98A619F}"/>
              </a:ext>
            </a:extLst>
          </p:cNvPr>
          <p:cNvSpPr>
            <a:spLocks noGrp="1"/>
          </p:cNvSpPr>
          <p:nvPr>
            <p:ph idx="1"/>
          </p:nvPr>
        </p:nvSpPr>
        <p:spPr>
          <a:xfrm>
            <a:off x="581190" y="1721995"/>
            <a:ext cx="11029615" cy="4609357"/>
          </a:xfrm>
        </p:spPr>
        <p:txBody>
          <a:bodyPr>
            <a:normAutofit lnSpcReduction="10000"/>
          </a:bodyPr>
          <a:lstStyle/>
          <a:p>
            <a:pPr marL="0" indent="0">
              <a:buNone/>
            </a:pPr>
            <a:r>
              <a:rPr lang="en-US" sz="3200" dirty="0"/>
              <a:t>II.  	</a:t>
            </a:r>
            <a:r>
              <a:rPr lang="en-US" sz="3200" b="1" u="sng" dirty="0"/>
              <a:t>Common Exclusions/Exemptions</a:t>
            </a:r>
          </a:p>
          <a:p>
            <a:pPr marL="324000" lvl="1" indent="0">
              <a:buNone/>
            </a:pPr>
            <a:r>
              <a:rPr lang="en-US" sz="2800" dirty="0"/>
              <a:t>Because states approach the determination of the tax base in different ways—</a:t>
            </a:r>
            <a:r>
              <a:rPr lang="en-US" sz="2800" dirty="0">
                <a:highlight>
                  <a:srgbClr val="FFFF00"/>
                </a:highlight>
              </a:rPr>
              <a:t>the summary here includes common carve-outs whether they are exclusions or exemptions</a:t>
            </a:r>
            <a:r>
              <a:rPr lang="en-US" sz="2800" dirty="0"/>
              <a:t>.</a:t>
            </a:r>
          </a:p>
          <a:p>
            <a:pPr marL="324000" lvl="1" indent="0">
              <a:buNone/>
            </a:pPr>
            <a:endParaRPr lang="en-US" sz="2800" dirty="0"/>
          </a:p>
          <a:p>
            <a:pPr marL="324000" lvl="1" indent="0">
              <a:buNone/>
            </a:pPr>
            <a:r>
              <a:rPr lang="en-US" sz="2800" dirty="0"/>
              <a:t>A.	</a:t>
            </a:r>
            <a:r>
              <a:rPr lang="en-US" sz="2800" dirty="0">
                <a:highlight>
                  <a:srgbClr val="FFFF00"/>
                </a:highlight>
              </a:rPr>
              <a:t>Typical general exclusions (not part of the “price” or “receipts”):</a:t>
            </a:r>
          </a:p>
          <a:p>
            <a:pPr marL="594000" lvl="2" indent="0">
              <a:buNone/>
            </a:pPr>
            <a:r>
              <a:rPr lang="en-US" sz="2400" dirty="0"/>
              <a:t>1.	Certain additional charges and fees (e.g., shipping and delivery charges)</a:t>
            </a:r>
          </a:p>
          <a:p>
            <a:pPr marL="594000" lvl="2" indent="0">
              <a:buNone/>
            </a:pPr>
            <a:r>
              <a:rPr lang="en-US" sz="2400" dirty="0"/>
              <a:t>2.	Cash discounts, coupons, trade-ins, rebates, etc.</a:t>
            </a:r>
          </a:p>
          <a:p>
            <a:pPr marL="594000" lvl="2" indent="0">
              <a:buNone/>
            </a:pPr>
            <a:r>
              <a:rPr lang="en-US" sz="2400" dirty="0"/>
              <a:t>3.	Interest, consignment fees, collection fees and similar charges</a:t>
            </a:r>
          </a:p>
          <a:p>
            <a:pPr marL="936000" lvl="3" indent="0">
              <a:buNone/>
            </a:pPr>
            <a:endParaRPr lang="en-US" dirty="0"/>
          </a:p>
        </p:txBody>
      </p:sp>
      <p:sp>
        <p:nvSpPr>
          <p:cNvPr id="4" name="Slide Number Placeholder 3">
            <a:extLst>
              <a:ext uri="{FF2B5EF4-FFF2-40B4-BE49-F238E27FC236}">
                <a16:creationId xmlns:a16="http://schemas.microsoft.com/office/drawing/2014/main" id="{C415CBE7-0CCB-F03F-A873-F99D1F7BC5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680016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C221E-2D87-3E09-8D3F-0ED5C1CF6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582A9-344C-4C6C-BF66-CA51137D50CD}"/>
              </a:ext>
            </a:extLst>
          </p:cNvPr>
          <p:cNvSpPr>
            <a:spLocks noGrp="1"/>
          </p:cNvSpPr>
          <p:nvPr>
            <p:ph type="title"/>
          </p:nvPr>
        </p:nvSpPr>
        <p:spPr/>
        <p:txBody>
          <a:bodyPr/>
          <a:lstStyle/>
          <a:p>
            <a:r>
              <a:rPr lang="en-US" dirty="0"/>
              <a:t>Exclusions and Exemptions – proposed outline</a:t>
            </a:r>
          </a:p>
        </p:txBody>
      </p:sp>
      <p:sp>
        <p:nvSpPr>
          <p:cNvPr id="3" name="Content Placeholder 2">
            <a:extLst>
              <a:ext uri="{FF2B5EF4-FFF2-40B4-BE49-F238E27FC236}">
                <a16:creationId xmlns:a16="http://schemas.microsoft.com/office/drawing/2014/main" id="{FE7FA03A-1F60-E46F-2831-694390EEF44C}"/>
              </a:ext>
            </a:extLst>
          </p:cNvPr>
          <p:cNvSpPr>
            <a:spLocks noGrp="1"/>
          </p:cNvSpPr>
          <p:nvPr>
            <p:ph idx="1"/>
          </p:nvPr>
        </p:nvSpPr>
        <p:spPr>
          <a:xfrm>
            <a:off x="581190" y="1721995"/>
            <a:ext cx="11029615" cy="4884481"/>
          </a:xfrm>
        </p:spPr>
        <p:txBody>
          <a:bodyPr>
            <a:normAutofit/>
          </a:bodyPr>
          <a:lstStyle/>
          <a:p>
            <a:pPr marL="324000" lvl="1" indent="0">
              <a:buNone/>
            </a:pPr>
            <a:r>
              <a:rPr lang="en-US" sz="2800" dirty="0"/>
              <a:t>B.	</a:t>
            </a:r>
            <a:r>
              <a:rPr lang="en-US" sz="2800" dirty="0">
                <a:highlight>
                  <a:srgbClr val="FFFF00"/>
                </a:highlight>
              </a:rPr>
              <a:t>Common exclusions based primarily on the definition of the item</a:t>
            </a:r>
            <a:r>
              <a:rPr lang="en-US" sz="2800" dirty="0"/>
              <a:t>:</a:t>
            </a:r>
          </a:p>
          <a:p>
            <a:pPr marL="594000" lvl="2" indent="0">
              <a:buNone/>
            </a:pPr>
            <a:r>
              <a:rPr lang="en-US" sz="2400" dirty="0"/>
              <a:t>1.	Real property and improvements</a:t>
            </a:r>
          </a:p>
          <a:p>
            <a:pPr marL="594000" lvl="2" indent="0">
              <a:buNone/>
            </a:pPr>
            <a:r>
              <a:rPr lang="en-US" sz="2400" dirty="0"/>
              <a:t>2.	Clothing and related items</a:t>
            </a:r>
          </a:p>
          <a:p>
            <a:pPr marL="594000" lvl="2" indent="0">
              <a:buNone/>
            </a:pPr>
            <a:r>
              <a:rPr lang="en-US" sz="2400" dirty="0"/>
              <a:t>3.	Food </a:t>
            </a:r>
          </a:p>
          <a:p>
            <a:pPr marL="594000" lvl="2" indent="0">
              <a:buNone/>
            </a:pPr>
            <a:r>
              <a:rPr lang="en-US" sz="2400" dirty="0"/>
              <a:t>4.	Vehicles and related transportation property</a:t>
            </a:r>
          </a:p>
          <a:p>
            <a:pPr marL="594000" lvl="2" indent="0">
              <a:buNone/>
            </a:pPr>
            <a:r>
              <a:rPr lang="en-US" sz="2400" dirty="0"/>
              <a:t>5.	</a:t>
            </a:r>
            <a:r>
              <a:rPr lang="en-US" sz="2400" dirty="0">
                <a:highlight>
                  <a:srgbClr val="FFFF00"/>
                </a:highlight>
              </a:rPr>
              <a:t>Medical health-related items</a:t>
            </a:r>
          </a:p>
          <a:p>
            <a:pPr marL="594000" lvl="2" indent="0">
              <a:buNone/>
            </a:pPr>
            <a:r>
              <a:rPr lang="en-US" sz="2400" dirty="0"/>
              <a:t>6.	Items subject to other excise taxes</a:t>
            </a:r>
          </a:p>
          <a:p>
            <a:pPr marL="594000" lvl="2" indent="0">
              <a:buNone/>
            </a:pPr>
            <a:r>
              <a:rPr lang="en-US" sz="2400" dirty="0"/>
              <a:t>7.	Currency and related intangible items</a:t>
            </a:r>
          </a:p>
          <a:p>
            <a:pPr marL="594000" lvl="2" indent="0">
              <a:buNone/>
            </a:pPr>
            <a:r>
              <a:rPr lang="en-US" sz="2400" dirty="0"/>
              <a:t>8.	Art and collectibles</a:t>
            </a:r>
          </a:p>
          <a:p>
            <a:pPr marL="936000" lvl="3" indent="0">
              <a:buNone/>
            </a:pPr>
            <a:endParaRPr lang="en-US" dirty="0"/>
          </a:p>
        </p:txBody>
      </p:sp>
      <p:sp>
        <p:nvSpPr>
          <p:cNvPr id="4" name="Slide Number Placeholder 3">
            <a:extLst>
              <a:ext uri="{FF2B5EF4-FFF2-40B4-BE49-F238E27FC236}">
                <a16:creationId xmlns:a16="http://schemas.microsoft.com/office/drawing/2014/main" id="{569E8CEA-B381-1211-9D7F-ED72DDF7DB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54637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2F04464-B5EC-12FE-9E81-20C95D1B0E29}"/>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Overview</a:t>
            </a:r>
          </a:p>
        </p:txBody>
      </p:sp>
      <p:sp>
        <p:nvSpPr>
          <p:cNvPr id="3" name="Content Placeholder 2">
            <a:extLst>
              <a:ext uri="{FF2B5EF4-FFF2-40B4-BE49-F238E27FC236}">
                <a16:creationId xmlns:a16="http://schemas.microsoft.com/office/drawing/2014/main" id="{7D04C095-2873-2FBB-92A5-799B845F0904}"/>
              </a:ext>
            </a:extLst>
          </p:cNvPr>
          <p:cNvSpPr>
            <a:spLocks noGrp="1"/>
          </p:cNvSpPr>
          <p:nvPr>
            <p:ph idx="1"/>
          </p:nvPr>
        </p:nvSpPr>
        <p:spPr>
          <a:xfrm>
            <a:off x="4241830" y="597643"/>
            <a:ext cx="7503635" cy="5792922"/>
          </a:xfrm>
        </p:spPr>
        <p:txBody>
          <a:bodyPr>
            <a:normAutofit/>
          </a:bodyPr>
          <a:lstStyle/>
          <a:p>
            <a:pPr>
              <a:lnSpc>
                <a:spcPct val="100000"/>
              </a:lnSpc>
              <a:spcBef>
                <a:spcPts val="1800"/>
              </a:spcBef>
            </a:pPr>
            <a:r>
              <a:rPr lang="en-US" sz="2400" b="1" dirty="0"/>
              <a:t>Project and work group were created to consider whether digital products could be included in the sales tax base without specifically defining each product (beyond what Streamlined has already done).</a:t>
            </a:r>
          </a:p>
          <a:p>
            <a:pPr>
              <a:lnSpc>
                <a:spcPct val="100000"/>
              </a:lnSpc>
              <a:spcBef>
                <a:spcPts val="1800"/>
              </a:spcBef>
            </a:pPr>
            <a:r>
              <a:rPr lang="en-US" sz="2400" b="1" dirty="0"/>
              <a:t>This has benefits given that products change, evolve, and are replaced rapidly.</a:t>
            </a:r>
          </a:p>
          <a:p>
            <a:pPr>
              <a:lnSpc>
                <a:spcPct val="100000"/>
              </a:lnSpc>
              <a:spcBef>
                <a:spcPts val="1800"/>
              </a:spcBef>
            </a:pPr>
            <a:r>
              <a:rPr lang="en-US" sz="2400" b="1" dirty="0"/>
              <a:t>We are working closely with Streamlined to share discussions and information and do not intend to supplant its efforts or issue conflicting guidance. </a:t>
            </a:r>
          </a:p>
          <a:p>
            <a:pPr>
              <a:lnSpc>
                <a:spcPct val="100000"/>
              </a:lnSpc>
              <a:spcBef>
                <a:spcPts val="1800"/>
              </a:spcBef>
            </a:pPr>
            <a:r>
              <a:rPr lang="en-US" sz="2400" b="1" dirty="0"/>
              <a:t>The goal is to identify and capture information on issues for policy-makers considering expanding their sales tax base to include digital products. </a:t>
            </a:r>
          </a:p>
        </p:txBody>
      </p:sp>
      <p:sp>
        <p:nvSpPr>
          <p:cNvPr id="4" name="Slide Number Placeholder 3">
            <a:extLst>
              <a:ext uri="{FF2B5EF4-FFF2-40B4-BE49-F238E27FC236}">
                <a16:creationId xmlns:a16="http://schemas.microsoft.com/office/drawing/2014/main" id="{08ABBFCD-DD1F-870F-AA48-57A8C49D7851}"/>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2</a:t>
            </a:fld>
            <a:endParaRPr lang="en-US" dirty="0"/>
          </a:p>
        </p:txBody>
      </p:sp>
    </p:spTree>
    <p:extLst>
      <p:ext uri="{BB962C8B-B14F-4D97-AF65-F5344CB8AC3E}">
        <p14:creationId xmlns:p14="http://schemas.microsoft.com/office/powerpoint/2010/main" val="1115865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A8750-CCF9-6D66-0F7D-716674D40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C4C4C-42D3-61F3-12AC-AC82F848F1C8}"/>
              </a:ext>
            </a:extLst>
          </p:cNvPr>
          <p:cNvSpPr>
            <a:spLocks noGrp="1"/>
          </p:cNvSpPr>
          <p:nvPr>
            <p:ph type="title"/>
          </p:nvPr>
        </p:nvSpPr>
        <p:spPr/>
        <p:txBody>
          <a:bodyPr/>
          <a:lstStyle/>
          <a:p>
            <a:r>
              <a:rPr lang="en-US" dirty="0"/>
              <a:t>Exclusions and Exemptions – proposed outline </a:t>
            </a:r>
          </a:p>
        </p:txBody>
      </p:sp>
      <p:sp>
        <p:nvSpPr>
          <p:cNvPr id="3" name="Content Placeholder 2">
            <a:extLst>
              <a:ext uri="{FF2B5EF4-FFF2-40B4-BE49-F238E27FC236}">
                <a16:creationId xmlns:a16="http://schemas.microsoft.com/office/drawing/2014/main" id="{677FC616-6B21-CD7B-FF6B-10049275F3C7}"/>
              </a:ext>
            </a:extLst>
          </p:cNvPr>
          <p:cNvSpPr>
            <a:spLocks noGrp="1"/>
          </p:cNvSpPr>
          <p:nvPr>
            <p:ph idx="1"/>
          </p:nvPr>
        </p:nvSpPr>
        <p:spPr>
          <a:xfrm>
            <a:off x="581190" y="1721995"/>
            <a:ext cx="11029615" cy="4884481"/>
          </a:xfrm>
        </p:spPr>
        <p:txBody>
          <a:bodyPr>
            <a:normAutofit lnSpcReduction="10000"/>
          </a:bodyPr>
          <a:lstStyle/>
          <a:p>
            <a:pPr marL="324000" lvl="1" indent="0">
              <a:buNone/>
            </a:pPr>
            <a:r>
              <a:rPr lang="en-US" sz="2800" dirty="0"/>
              <a:t>C.	</a:t>
            </a:r>
            <a:r>
              <a:rPr lang="en-US" sz="2800" dirty="0">
                <a:highlight>
                  <a:srgbClr val="FFFF00"/>
                </a:highlight>
              </a:rPr>
              <a:t>Common exclusions/exemptions based primarily on the identity of the seller or buyer</a:t>
            </a:r>
            <a:r>
              <a:rPr lang="en-US" sz="2800" dirty="0"/>
              <a:t>: </a:t>
            </a:r>
          </a:p>
          <a:p>
            <a:pPr marL="594000" lvl="2" indent="0">
              <a:buNone/>
            </a:pPr>
            <a:r>
              <a:rPr lang="en-US" sz="2400" dirty="0"/>
              <a:t>1.	Occasional sellers</a:t>
            </a:r>
          </a:p>
          <a:p>
            <a:pPr marL="594000" lvl="2" indent="0">
              <a:buNone/>
            </a:pPr>
            <a:r>
              <a:rPr lang="en-US" sz="2400" dirty="0"/>
              <a:t>2.	Related-party transactions</a:t>
            </a:r>
          </a:p>
          <a:p>
            <a:pPr marL="594000" lvl="2" indent="0">
              <a:buNone/>
            </a:pPr>
            <a:r>
              <a:rPr lang="en-US" sz="2400" dirty="0"/>
              <a:t>3.	Government</a:t>
            </a:r>
          </a:p>
          <a:p>
            <a:pPr marL="594000" lvl="2" indent="0">
              <a:buNone/>
            </a:pPr>
            <a:r>
              <a:rPr lang="en-US" sz="2400" dirty="0"/>
              <a:t>4.	Religious organizations</a:t>
            </a:r>
          </a:p>
          <a:p>
            <a:pPr marL="594000" lvl="2" indent="0">
              <a:buNone/>
            </a:pPr>
            <a:r>
              <a:rPr lang="en-US" sz="2400" dirty="0"/>
              <a:t>5.	Educational, non-profit, or charitable organizations</a:t>
            </a:r>
          </a:p>
          <a:p>
            <a:pPr marL="594000" lvl="2" indent="0">
              <a:buNone/>
            </a:pPr>
            <a:r>
              <a:rPr lang="en-US" sz="2400" dirty="0"/>
              <a:t>6.	Health or medical organizations or persons</a:t>
            </a:r>
          </a:p>
          <a:p>
            <a:pPr marL="594000" lvl="2" indent="0">
              <a:buNone/>
            </a:pPr>
            <a:r>
              <a:rPr lang="en-US" sz="2400" dirty="0"/>
              <a:t>7.	Local quasi-governmental functions</a:t>
            </a:r>
          </a:p>
          <a:p>
            <a:pPr marL="594000" lvl="2" indent="0">
              <a:buNone/>
            </a:pPr>
            <a:r>
              <a:rPr lang="en-US" sz="2400" dirty="0"/>
              <a:t>8.	Veterans or other persons</a:t>
            </a:r>
          </a:p>
          <a:p>
            <a:pPr marL="936000" lvl="3" indent="0">
              <a:buNone/>
            </a:pPr>
            <a:endParaRPr lang="en-US" dirty="0"/>
          </a:p>
        </p:txBody>
      </p:sp>
      <p:sp>
        <p:nvSpPr>
          <p:cNvPr id="4" name="Slide Number Placeholder 3">
            <a:extLst>
              <a:ext uri="{FF2B5EF4-FFF2-40B4-BE49-F238E27FC236}">
                <a16:creationId xmlns:a16="http://schemas.microsoft.com/office/drawing/2014/main" id="{50AAA563-AFB8-2FDB-7FED-DDC42DB12F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371295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A07DA-41B5-FD54-1F0B-042BBD6EE0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8E2D4-F585-0143-145F-2DB6ABB35816}"/>
              </a:ext>
            </a:extLst>
          </p:cNvPr>
          <p:cNvSpPr>
            <a:spLocks noGrp="1"/>
          </p:cNvSpPr>
          <p:nvPr>
            <p:ph type="title"/>
          </p:nvPr>
        </p:nvSpPr>
        <p:spPr/>
        <p:txBody>
          <a:bodyPr/>
          <a:lstStyle/>
          <a:p>
            <a:r>
              <a:rPr lang="en-US" dirty="0"/>
              <a:t>Exclusions and Exemptions – proposed outline </a:t>
            </a:r>
          </a:p>
        </p:txBody>
      </p:sp>
      <p:sp>
        <p:nvSpPr>
          <p:cNvPr id="3" name="Content Placeholder 2">
            <a:extLst>
              <a:ext uri="{FF2B5EF4-FFF2-40B4-BE49-F238E27FC236}">
                <a16:creationId xmlns:a16="http://schemas.microsoft.com/office/drawing/2014/main" id="{1173DBC5-8EF2-EDB8-FAE7-7DE9FB405058}"/>
              </a:ext>
            </a:extLst>
          </p:cNvPr>
          <p:cNvSpPr>
            <a:spLocks noGrp="1"/>
          </p:cNvSpPr>
          <p:nvPr>
            <p:ph idx="1"/>
          </p:nvPr>
        </p:nvSpPr>
        <p:spPr>
          <a:xfrm>
            <a:off x="581190" y="1721995"/>
            <a:ext cx="11029615" cy="4433849"/>
          </a:xfrm>
        </p:spPr>
        <p:txBody>
          <a:bodyPr>
            <a:normAutofit/>
          </a:bodyPr>
          <a:lstStyle/>
          <a:p>
            <a:pPr marL="324000" lvl="1" indent="0">
              <a:buNone/>
            </a:pPr>
            <a:r>
              <a:rPr lang="en-US" sz="2800" dirty="0"/>
              <a:t>D.	</a:t>
            </a:r>
            <a:r>
              <a:rPr lang="en-US" sz="2800" dirty="0">
                <a:highlight>
                  <a:srgbClr val="FFFF00"/>
                </a:highlight>
              </a:rPr>
              <a:t>Common exemptions based primarily on use</a:t>
            </a:r>
            <a:r>
              <a:rPr lang="en-US" sz="2800" dirty="0"/>
              <a:t>:</a:t>
            </a:r>
          </a:p>
          <a:p>
            <a:pPr marL="594000" lvl="2" indent="0">
              <a:buNone/>
            </a:pPr>
            <a:r>
              <a:rPr lang="en-US" sz="2400" dirty="0">
                <a:highlight>
                  <a:srgbClr val="FFFF00"/>
                </a:highlight>
              </a:rPr>
              <a:t>1.	Purchases or leases for resale or release</a:t>
            </a:r>
          </a:p>
          <a:p>
            <a:pPr marL="594000" lvl="2" indent="0">
              <a:buNone/>
            </a:pPr>
            <a:r>
              <a:rPr lang="en-US" sz="2400" dirty="0">
                <a:highlight>
                  <a:srgbClr val="FFFF00"/>
                </a:highlight>
              </a:rPr>
              <a:t>2.	Manufacturing or production inputs</a:t>
            </a:r>
          </a:p>
          <a:p>
            <a:pPr marL="594000" lvl="2" indent="0">
              <a:buNone/>
            </a:pPr>
            <a:r>
              <a:rPr lang="en-US" sz="2400" dirty="0">
                <a:highlight>
                  <a:srgbClr val="FFFF00"/>
                </a:highlight>
              </a:rPr>
              <a:t>3.	Component parts of items to be resold</a:t>
            </a:r>
          </a:p>
          <a:p>
            <a:pPr marL="936000" lvl="3" indent="0">
              <a:buNone/>
            </a:pPr>
            <a:endParaRPr lang="en-US" dirty="0"/>
          </a:p>
        </p:txBody>
      </p:sp>
      <p:sp>
        <p:nvSpPr>
          <p:cNvPr id="4" name="Slide Number Placeholder 3">
            <a:extLst>
              <a:ext uri="{FF2B5EF4-FFF2-40B4-BE49-F238E27FC236}">
                <a16:creationId xmlns:a16="http://schemas.microsoft.com/office/drawing/2014/main" id="{A28D2F19-5154-65E6-F6E5-1E879A0659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530099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26EA-F7C9-75E6-FA89-95E6FAFDCA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F5039-62AD-C1FD-6049-9DE615938A57}"/>
              </a:ext>
            </a:extLst>
          </p:cNvPr>
          <p:cNvSpPr>
            <a:spLocks noGrp="1"/>
          </p:cNvSpPr>
          <p:nvPr>
            <p:ph type="title"/>
          </p:nvPr>
        </p:nvSpPr>
        <p:spPr/>
        <p:txBody>
          <a:bodyPr/>
          <a:lstStyle/>
          <a:p>
            <a:r>
              <a:rPr lang="en-US" dirty="0"/>
              <a:t>Exclusions and Exemptions – proposed outline </a:t>
            </a:r>
          </a:p>
        </p:txBody>
      </p:sp>
      <p:sp>
        <p:nvSpPr>
          <p:cNvPr id="3" name="Content Placeholder 2">
            <a:extLst>
              <a:ext uri="{FF2B5EF4-FFF2-40B4-BE49-F238E27FC236}">
                <a16:creationId xmlns:a16="http://schemas.microsoft.com/office/drawing/2014/main" id="{41D9BF6F-BDA3-612D-EB7B-7EDC3C46B857}"/>
              </a:ext>
            </a:extLst>
          </p:cNvPr>
          <p:cNvSpPr>
            <a:spLocks noGrp="1"/>
          </p:cNvSpPr>
          <p:nvPr>
            <p:ph idx="1"/>
          </p:nvPr>
        </p:nvSpPr>
        <p:spPr>
          <a:xfrm>
            <a:off x="581190" y="1721995"/>
            <a:ext cx="11029615" cy="4433849"/>
          </a:xfrm>
        </p:spPr>
        <p:txBody>
          <a:bodyPr>
            <a:normAutofit/>
          </a:bodyPr>
          <a:lstStyle/>
          <a:p>
            <a:pPr marL="324000" lvl="1" indent="0">
              <a:buNone/>
            </a:pPr>
            <a:endParaRPr lang="en-US" sz="2400" dirty="0">
              <a:highlight>
                <a:srgbClr val="FFFF00"/>
              </a:highlight>
            </a:endParaRPr>
          </a:p>
          <a:p>
            <a:pPr marL="324000" lvl="1" indent="0">
              <a:buNone/>
            </a:pPr>
            <a:r>
              <a:rPr lang="en-US" sz="2800" dirty="0"/>
              <a:t>E.	</a:t>
            </a:r>
            <a:r>
              <a:rPr lang="en-US" sz="2800" dirty="0">
                <a:highlight>
                  <a:srgbClr val="FFFF00"/>
                </a:highlight>
              </a:rPr>
              <a:t>Common exemptions based on multiple criteria</a:t>
            </a:r>
            <a:r>
              <a:rPr lang="en-US" sz="2800" dirty="0"/>
              <a:t>: </a:t>
            </a:r>
          </a:p>
          <a:p>
            <a:pPr marL="594000" lvl="2" indent="0">
              <a:buNone/>
            </a:pPr>
            <a:r>
              <a:rPr lang="en-US" sz="2400" dirty="0">
                <a:highlight>
                  <a:srgbClr val="FFFF00"/>
                </a:highlight>
              </a:rPr>
              <a:t>1.	Business purchases of office supplies</a:t>
            </a:r>
          </a:p>
          <a:p>
            <a:pPr marL="594000" lvl="2" indent="0">
              <a:buNone/>
            </a:pPr>
            <a:r>
              <a:rPr lang="en-US" sz="2400" dirty="0"/>
              <a:t>2.	Business purchases of energy</a:t>
            </a:r>
          </a:p>
          <a:p>
            <a:pPr marL="594000" lvl="2" indent="0">
              <a:buNone/>
            </a:pPr>
            <a:r>
              <a:rPr lang="en-US" sz="2400" dirty="0">
                <a:highlight>
                  <a:srgbClr val="FFFF00"/>
                </a:highlight>
              </a:rPr>
              <a:t>3.	Manufacturers’ purchases of equipment and production tools</a:t>
            </a:r>
          </a:p>
          <a:p>
            <a:pPr marL="594000" lvl="2" indent="0">
              <a:buNone/>
            </a:pPr>
            <a:r>
              <a:rPr lang="en-US" sz="2400" dirty="0">
                <a:highlight>
                  <a:srgbClr val="FFFF00"/>
                </a:highlight>
              </a:rPr>
              <a:t>4.	Agricultural business purchases of equipment and production tools </a:t>
            </a:r>
          </a:p>
          <a:p>
            <a:pPr marL="594000" lvl="2" indent="0">
              <a:buNone/>
            </a:pPr>
            <a:r>
              <a:rPr lang="en-US" sz="2400" dirty="0">
                <a:highlight>
                  <a:srgbClr val="FFFF00"/>
                </a:highlight>
              </a:rPr>
              <a:t>5.	Mining and natural resource industry equipment</a:t>
            </a:r>
          </a:p>
          <a:p>
            <a:pPr marL="594000" lvl="2" indent="0">
              <a:buNone/>
            </a:pPr>
            <a:r>
              <a:rPr lang="en-US" sz="2400" dirty="0"/>
              <a:t>6.	Sales tax holidays for certain items </a:t>
            </a:r>
          </a:p>
          <a:p>
            <a:pPr marL="936000" lvl="3" indent="0">
              <a:buNone/>
            </a:pPr>
            <a:endParaRPr lang="en-US" dirty="0"/>
          </a:p>
        </p:txBody>
      </p:sp>
      <p:sp>
        <p:nvSpPr>
          <p:cNvPr id="4" name="Slide Number Placeholder 3">
            <a:extLst>
              <a:ext uri="{FF2B5EF4-FFF2-40B4-BE49-F238E27FC236}">
                <a16:creationId xmlns:a16="http://schemas.microsoft.com/office/drawing/2014/main" id="{1E984F32-8B4E-9145-4E30-1B04E674FE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992728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FA04-1547-D456-1FDD-E47387BBA61D}"/>
              </a:ext>
            </a:extLst>
          </p:cNvPr>
          <p:cNvSpPr>
            <a:spLocks noGrp="1"/>
          </p:cNvSpPr>
          <p:nvPr>
            <p:ph type="title"/>
          </p:nvPr>
        </p:nvSpPr>
        <p:spPr/>
        <p:txBody>
          <a:bodyPr/>
          <a:lstStyle/>
          <a:p>
            <a:r>
              <a:rPr lang="en-US" dirty="0"/>
              <a:t>So far based on work group Discussions</a:t>
            </a:r>
          </a:p>
        </p:txBody>
      </p:sp>
      <p:sp>
        <p:nvSpPr>
          <p:cNvPr id="5" name="Content Placeholder 4">
            <a:extLst>
              <a:ext uri="{FF2B5EF4-FFF2-40B4-BE49-F238E27FC236}">
                <a16:creationId xmlns:a16="http://schemas.microsoft.com/office/drawing/2014/main" id="{3D906C72-CBFC-5FD4-F8ED-C7F58FDB09FA}"/>
              </a:ext>
            </a:extLst>
          </p:cNvPr>
          <p:cNvSpPr>
            <a:spLocks noGrp="1"/>
          </p:cNvSpPr>
          <p:nvPr>
            <p:ph idx="1"/>
          </p:nvPr>
        </p:nvSpPr>
        <p:spPr/>
        <p:txBody>
          <a:bodyPr>
            <a:normAutofit/>
          </a:bodyPr>
          <a:lstStyle/>
          <a:p>
            <a:pPr>
              <a:spcBef>
                <a:spcPts val="1800"/>
              </a:spcBef>
            </a:pPr>
            <a:r>
              <a:rPr lang="en-US" b="1" dirty="0"/>
              <a:t>Some practitioner concerns would apply to exemptions generally – including documentation and good faith requirements for sellers to accept exemption certificates. </a:t>
            </a:r>
          </a:p>
          <a:p>
            <a:pPr>
              <a:spcBef>
                <a:spcPts val="1800"/>
              </a:spcBef>
            </a:pPr>
            <a:r>
              <a:rPr lang="en-US" b="1" dirty="0"/>
              <a:t>States that provide broad B2B exemptions may not have to amend various exemption provisions but will still have to look at how the general exemption is documented.</a:t>
            </a:r>
          </a:p>
          <a:p>
            <a:endParaRPr lang="en-US" dirty="0"/>
          </a:p>
        </p:txBody>
      </p:sp>
      <p:sp>
        <p:nvSpPr>
          <p:cNvPr id="4" name="Slide Number Placeholder 3">
            <a:extLst>
              <a:ext uri="{FF2B5EF4-FFF2-40B4-BE49-F238E27FC236}">
                <a16:creationId xmlns:a16="http://schemas.microsoft.com/office/drawing/2014/main" id="{EBC27024-4377-2A8D-8580-9949AF8E23DC}"/>
              </a:ext>
            </a:extLst>
          </p:cNvPr>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2210247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99FE-C78C-CA91-C6BF-3F2AF54D18E7}"/>
              </a:ext>
            </a:extLst>
          </p:cNvPr>
          <p:cNvSpPr>
            <a:spLocks noGrp="1"/>
          </p:cNvSpPr>
          <p:nvPr>
            <p:ph type="title"/>
          </p:nvPr>
        </p:nvSpPr>
        <p:spPr/>
        <p:txBody>
          <a:bodyPr/>
          <a:lstStyle/>
          <a:p>
            <a:r>
              <a:rPr lang="en-US" dirty="0"/>
              <a:t>Other Related issues</a:t>
            </a:r>
          </a:p>
        </p:txBody>
      </p:sp>
      <p:sp>
        <p:nvSpPr>
          <p:cNvPr id="3" name="Content Placeholder 2">
            <a:extLst>
              <a:ext uri="{FF2B5EF4-FFF2-40B4-BE49-F238E27FC236}">
                <a16:creationId xmlns:a16="http://schemas.microsoft.com/office/drawing/2014/main" id="{423C60A3-FB95-BD68-4E23-E774C580F38A}"/>
              </a:ext>
            </a:extLst>
          </p:cNvPr>
          <p:cNvSpPr>
            <a:spLocks noGrp="1"/>
          </p:cNvSpPr>
          <p:nvPr>
            <p:ph idx="1"/>
          </p:nvPr>
        </p:nvSpPr>
        <p:spPr>
          <a:xfrm>
            <a:off x="581192" y="1539434"/>
            <a:ext cx="11029615" cy="2673752"/>
          </a:xfrm>
        </p:spPr>
        <p:txBody>
          <a:bodyPr>
            <a:normAutofit/>
          </a:bodyPr>
          <a:lstStyle/>
          <a:p>
            <a:r>
              <a:rPr lang="en-US" sz="3600" b="1" dirty="0"/>
              <a:t>States are continuing to look at digital advertising.</a:t>
            </a:r>
          </a:p>
          <a:p>
            <a:r>
              <a:rPr lang="en-US" sz="3600" b="1" dirty="0"/>
              <a:t>Litigation involving Maryland’s tax is ongoing. </a:t>
            </a:r>
          </a:p>
        </p:txBody>
      </p:sp>
      <p:sp>
        <p:nvSpPr>
          <p:cNvPr id="4" name="Slide Number Placeholder 3">
            <a:extLst>
              <a:ext uri="{FF2B5EF4-FFF2-40B4-BE49-F238E27FC236}">
                <a16:creationId xmlns:a16="http://schemas.microsoft.com/office/drawing/2014/main" id="{A7F0EE4A-65AF-0EDF-4D2B-A562643740E6}"/>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3236078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6EABEC-BAD3-5958-2073-64FD9B519114}"/>
              </a:ext>
            </a:extLst>
          </p:cNvPr>
          <p:cNvSpPr>
            <a:spLocks noGrp="1"/>
          </p:cNvSpPr>
          <p:nvPr>
            <p:ph type="title"/>
          </p:nvPr>
        </p:nvSpPr>
        <p:spPr/>
        <p:txBody>
          <a:bodyPr/>
          <a:lstStyle/>
          <a:p>
            <a:r>
              <a:rPr lang="en-US" dirty="0"/>
              <a:t>Questions or Feedback </a:t>
            </a:r>
          </a:p>
        </p:txBody>
      </p:sp>
      <p:sp>
        <p:nvSpPr>
          <p:cNvPr id="4" name="Slide Number Placeholder 3">
            <a:extLst>
              <a:ext uri="{FF2B5EF4-FFF2-40B4-BE49-F238E27FC236}">
                <a16:creationId xmlns:a16="http://schemas.microsoft.com/office/drawing/2014/main" id="{DE0DC54C-3666-9C9A-D8F3-83C8D6EA0E28}"/>
              </a:ext>
            </a:extLst>
          </p:cNvPr>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209249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863B0-88A6-A0EA-262B-492EFF0F214D}"/>
              </a:ext>
            </a:extLst>
          </p:cNvPr>
          <p:cNvSpPr>
            <a:spLocks noGrp="1"/>
          </p:cNvSpPr>
          <p:nvPr>
            <p:ph type="title"/>
          </p:nvPr>
        </p:nvSpPr>
        <p:spPr/>
        <p:txBody>
          <a:bodyPr/>
          <a:lstStyle/>
          <a:p>
            <a:r>
              <a:rPr lang="en-US" dirty="0"/>
              <a:t>Pace of Change is speeding up</a:t>
            </a:r>
          </a:p>
        </p:txBody>
      </p:sp>
      <p:sp>
        <p:nvSpPr>
          <p:cNvPr id="3" name="Content Placeholder 2">
            <a:extLst>
              <a:ext uri="{FF2B5EF4-FFF2-40B4-BE49-F238E27FC236}">
                <a16:creationId xmlns:a16="http://schemas.microsoft.com/office/drawing/2014/main" id="{BCAB3EB6-4113-E72A-9DDA-0E1DAB540BA1}"/>
              </a:ext>
            </a:extLst>
          </p:cNvPr>
          <p:cNvSpPr>
            <a:spLocks noGrp="1"/>
          </p:cNvSpPr>
          <p:nvPr>
            <p:ph idx="1"/>
          </p:nvPr>
        </p:nvSpPr>
        <p:spPr/>
        <p:txBody>
          <a:bodyPr/>
          <a:lstStyle/>
          <a:p>
            <a:r>
              <a:rPr lang="en-US" b="1" dirty="0"/>
              <a:t>New AI products pop up every week – including those that are free online for uses generally.</a:t>
            </a:r>
          </a:p>
          <a:p>
            <a:r>
              <a:rPr lang="en-US" b="1" dirty="0"/>
              <a:t>AI is potentially disrupting all types of services, including professional services.</a:t>
            </a:r>
          </a:p>
          <a:p>
            <a:r>
              <a:rPr lang="en-US" b="1" dirty="0"/>
              <a:t>This is particularly true within businesses, including start-ups.</a:t>
            </a:r>
          </a:p>
          <a:p>
            <a:r>
              <a:rPr lang="en-US" b="1" dirty="0"/>
              <a:t>AI is also being used to market products, including digital products, and help shoppers compare and try out products virtually.</a:t>
            </a:r>
          </a:p>
        </p:txBody>
      </p:sp>
      <p:sp>
        <p:nvSpPr>
          <p:cNvPr id="4" name="Slide Number Placeholder 3">
            <a:extLst>
              <a:ext uri="{FF2B5EF4-FFF2-40B4-BE49-F238E27FC236}">
                <a16:creationId xmlns:a16="http://schemas.microsoft.com/office/drawing/2014/main" id="{B868870B-0D1D-2ECF-6E7E-C5DA79BAFEA7}"/>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1199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D8962-0640-E8FC-0D9D-D4A42C139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CDB6E-EBF1-F90F-917C-CC8ABD9CC9EC}"/>
              </a:ext>
            </a:extLst>
          </p:cNvPr>
          <p:cNvSpPr>
            <a:spLocks noGrp="1"/>
          </p:cNvSpPr>
          <p:nvPr>
            <p:ph type="title"/>
          </p:nvPr>
        </p:nvSpPr>
        <p:spPr>
          <a:xfrm>
            <a:off x="581192" y="702156"/>
            <a:ext cx="11029616" cy="688233"/>
          </a:xfrm>
        </p:spPr>
        <p:txBody>
          <a:bodyPr/>
          <a:lstStyle/>
          <a:p>
            <a:r>
              <a:rPr lang="en-US" dirty="0"/>
              <a:t>Project Web Page and Online Outline</a:t>
            </a:r>
          </a:p>
        </p:txBody>
      </p:sp>
      <p:sp>
        <p:nvSpPr>
          <p:cNvPr id="3" name="Content Placeholder 2">
            <a:extLst>
              <a:ext uri="{FF2B5EF4-FFF2-40B4-BE49-F238E27FC236}">
                <a16:creationId xmlns:a16="http://schemas.microsoft.com/office/drawing/2014/main" id="{CB592967-F6A7-2E39-9877-1DDFDC0B048A}"/>
              </a:ext>
            </a:extLst>
          </p:cNvPr>
          <p:cNvSpPr>
            <a:spLocks noGrp="1"/>
          </p:cNvSpPr>
          <p:nvPr>
            <p:ph idx="1"/>
          </p:nvPr>
        </p:nvSpPr>
        <p:spPr>
          <a:xfrm>
            <a:off x="581193" y="1553227"/>
            <a:ext cx="3840496" cy="4759891"/>
          </a:xfrm>
        </p:spPr>
        <p:txBody>
          <a:bodyPr>
            <a:normAutofit/>
          </a:bodyPr>
          <a:lstStyle/>
          <a:p>
            <a:r>
              <a:rPr lang="en-US" sz="2400" b="1" dirty="0"/>
              <a:t>Information on the project is captured on its web page – </a:t>
            </a:r>
            <a:r>
              <a:rPr lang="en-US" sz="2400" b="1" dirty="0">
                <a:hlinkClick r:id="rId2"/>
              </a:rPr>
              <a:t>here</a:t>
            </a:r>
            <a:endParaRPr lang="en-US" sz="2400" b="1" dirty="0"/>
          </a:p>
          <a:p>
            <a:pPr marL="0" indent="0">
              <a:buNone/>
            </a:pPr>
            <a:endParaRPr lang="en-US" sz="2400" b="1" dirty="0"/>
          </a:p>
          <a:p>
            <a:r>
              <a:rPr lang="en-US" sz="2400" b="1" dirty="0"/>
              <a:t>That project page has a link to an online outline of the white paper </a:t>
            </a:r>
          </a:p>
          <a:p>
            <a:endParaRPr lang="en-US" sz="2400" b="1" dirty="0"/>
          </a:p>
          <a:p>
            <a:endParaRPr lang="en-US" sz="1800" b="1" dirty="0"/>
          </a:p>
        </p:txBody>
      </p:sp>
      <p:sp>
        <p:nvSpPr>
          <p:cNvPr id="4" name="Slide Number Placeholder 3">
            <a:extLst>
              <a:ext uri="{FF2B5EF4-FFF2-40B4-BE49-F238E27FC236}">
                <a16:creationId xmlns:a16="http://schemas.microsoft.com/office/drawing/2014/main" id="{EABE1319-C35B-0DFD-05C9-5CA5220F06A9}"/>
              </a:ext>
            </a:extLst>
          </p:cNvPr>
          <p:cNvSpPr>
            <a:spLocks noGrp="1"/>
          </p:cNvSpPr>
          <p:nvPr>
            <p:ph type="sldNum" sz="quarter" idx="12"/>
          </p:nvPr>
        </p:nvSpPr>
        <p:spPr/>
        <p:txBody>
          <a:bodyPr/>
          <a:lstStyle/>
          <a:p>
            <a:fld id="{3A98EE3D-8CD1-4C3F-BD1C-C98C9596463C}" type="slidenum">
              <a:rPr lang="en-US" smtClean="0"/>
              <a:t>4</a:t>
            </a:fld>
            <a:endParaRPr lang="en-US" dirty="0"/>
          </a:p>
        </p:txBody>
      </p:sp>
      <p:pic>
        <p:nvPicPr>
          <p:cNvPr id="6" name="Picture 5">
            <a:extLst>
              <a:ext uri="{FF2B5EF4-FFF2-40B4-BE49-F238E27FC236}">
                <a16:creationId xmlns:a16="http://schemas.microsoft.com/office/drawing/2014/main" id="{3AB369B0-6EC6-6D99-852E-4A680B914AB9}"/>
              </a:ext>
            </a:extLst>
          </p:cNvPr>
          <p:cNvPicPr>
            <a:picLocks noChangeAspect="1"/>
          </p:cNvPicPr>
          <p:nvPr/>
        </p:nvPicPr>
        <p:blipFill>
          <a:blip r:embed="rId3"/>
          <a:stretch>
            <a:fillRect/>
          </a:stretch>
        </p:blipFill>
        <p:spPr>
          <a:xfrm>
            <a:off x="4759890" y="1618007"/>
            <a:ext cx="7218646" cy="4578289"/>
          </a:xfrm>
          <a:prstGeom prst="rect">
            <a:avLst/>
          </a:prstGeom>
        </p:spPr>
      </p:pic>
      <p:sp>
        <p:nvSpPr>
          <p:cNvPr id="7" name="Arrow: Up 6">
            <a:extLst>
              <a:ext uri="{FF2B5EF4-FFF2-40B4-BE49-F238E27FC236}">
                <a16:creationId xmlns:a16="http://schemas.microsoft.com/office/drawing/2014/main" id="{7C6B9923-9586-0442-354B-DC61ADF2348F}"/>
              </a:ext>
            </a:extLst>
          </p:cNvPr>
          <p:cNvSpPr/>
          <p:nvPr/>
        </p:nvSpPr>
        <p:spPr>
          <a:xfrm rot="4059530">
            <a:off x="5095251" y="2923527"/>
            <a:ext cx="428182" cy="196724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461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332F7-51B9-13A2-E1A2-E55E312AEC01}"/>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2643CE9A-0E7E-9894-B194-FBC03C1694F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75000"/>
                    </a14:imgEffect>
                    <a14:imgEffect>
                      <a14:saturation sat="400000"/>
                    </a14:imgEffect>
                  </a14:imgLayer>
                </a14:imgProps>
              </a:ext>
            </a:extLst>
          </a:blip>
          <a:srcRect l="8740" r="12056"/>
          <a:stretch>
            <a:fillRect/>
          </a:stretch>
        </p:blipFill>
        <p:spPr>
          <a:xfrm>
            <a:off x="4201610" y="131165"/>
            <a:ext cx="7581418" cy="6421491"/>
          </a:xfrm>
          <a:prstGeom prst="rect">
            <a:avLst/>
          </a:prstGeom>
        </p:spPr>
      </p:pic>
      <p:sp>
        <p:nvSpPr>
          <p:cNvPr id="2" name="Title 1">
            <a:extLst>
              <a:ext uri="{FF2B5EF4-FFF2-40B4-BE49-F238E27FC236}">
                <a16:creationId xmlns:a16="http://schemas.microsoft.com/office/drawing/2014/main" id="{4E48794F-914C-CDE5-3757-04DB170CA60E}"/>
              </a:ext>
            </a:extLst>
          </p:cNvPr>
          <p:cNvSpPr>
            <a:spLocks noGrp="1"/>
          </p:cNvSpPr>
          <p:nvPr>
            <p:ph type="title"/>
          </p:nvPr>
        </p:nvSpPr>
        <p:spPr>
          <a:xfrm>
            <a:off x="581192" y="702156"/>
            <a:ext cx="2047708" cy="1378103"/>
          </a:xfrm>
        </p:spPr>
        <p:txBody>
          <a:bodyPr/>
          <a:lstStyle/>
          <a:p>
            <a:r>
              <a:rPr lang="en-US" dirty="0"/>
              <a:t>The White Paper</a:t>
            </a:r>
          </a:p>
        </p:txBody>
      </p:sp>
      <p:sp>
        <p:nvSpPr>
          <p:cNvPr id="4" name="Slide Number Placeholder 3">
            <a:extLst>
              <a:ext uri="{FF2B5EF4-FFF2-40B4-BE49-F238E27FC236}">
                <a16:creationId xmlns:a16="http://schemas.microsoft.com/office/drawing/2014/main" id="{2666D1A7-EA5A-25C0-6DFD-3215037E16B9}"/>
              </a:ext>
            </a:extLst>
          </p:cNvPr>
          <p:cNvSpPr>
            <a:spLocks noGrp="1"/>
          </p:cNvSpPr>
          <p:nvPr>
            <p:ph type="sldNum" sz="quarter" idx="12"/>
          </p:nvPr>
        </p:nvSpPr>
        <p:spPr/>
        <p:txBody>
          <a:bodyPr/>
          <a:lstStyle/>
          <a:p>
            <a:fld id="{3A98EE3D-8CD1-4C3F-BD1C-C98C9596463C}" type="slidenum">
              <a:rPr lang="en-US" smtClean="0"/>
              <a:t>5</a:t>
            </a:fld>
            <a:endParaRPr lang="en-US" dirty="0"/>
          </a:p>
        </p:txBody>
      </p:sp>
      <p:pic>
        <p:nvPicPr>
          <p:cNvPr id="5" name="Graphic 4" descr="Checkmark with solid fill">
            <a:extLst>
              <a:ext uri="{FF2B5EF4-FFF2-40B4-BE49-F238E27FC236}">
                <a16:creationId xmlns:a16="http://schemas.microsoft.com/office/drawing/2014/main" id="{4C2A941E-D0B3-AA2B-9E7E-2E212E17A482}"/>
              </a:ext>
            </a:extLst>
          </p:cNvPr>
          <p:cNvPicPr>
            <a:picLocks noChangeAspect="1"/>
          </p:cNvPicPr>
          <p:nvPr/>
        </p:nvPicPr>
        <p:blipFill>
          <a:blip r:embed="rId4">
            <a:duotone>
              <a:schemeClr val="accent1">
                <a:shade val="45000"/>
                <a:satMod val="135000"/>
              </a:schemeClr>
              <a:prstClr val="white"/>
            </a:duotone>
            <a:extLst>
              <a:ext uri="{96DAC541-7B7A-43D3-8B79-37D633B846F1}">
                <asvg:svgBlip xmlns:asvg="http://schemas.microsoft.com/office/drawing/2016/SVG/main" r:embed="rId5"/>
              </a:ext>
            </a:extLst>
          </a:blip>
          <a:stretch>
            <a:fillRect/>
          </a:stretch>
        </p:blipFill>
        <p:spPr>
          <a:xfrm>
            <a:off x="6096000" y="1097805"/>
            <a:ext cx="457200" cy="457200"/>
          </a:xfrm>
          <a:prstGeom prst="rect">
            <a:avLst/>
          </a:prstGeom>
        </p:spPr>
      </p:pic>
      <p:pic>
        <p:nvPicPr>
          <p:cNvPr id="7" name="Graphic 6" descr="Checkmark with solid fill">
            <a:extLst>
              <a:ext uri="{FF2B5EF4-FFF2-40B4-BE49-F238E27FC236}">
                <a16:creationId xmlns:a16="http://schemas.microsoft.com/office/drawing/2014/main" id="{13EBBEEB-F170-C951-7F34-A85D9F5395D6}"/>
              </a:ext>
            </a:extLst>
          </p:cNvPr>
          <p:cNvPicPr>
            <a:picLocks noChangeAspect="1"/>
          </p:cNvPicPr>
          <p:nvPr/>
        </p:nvPicPr>
        <p:blipFill>
          <a:blip r:embed="rId4">
            <a:duotone>
              <a:schemeClr val="accent1">
                <a:shade val="45000"/>
                <a:satMod val="135000"/>
              </a:schemeClr>
              <a:prstClr val="white"/>
            </a:duotone>
            <a:extLst>
              <a:ext uri="{96DAC541-7B7A-43D3-8B79-37D633B846F1}">
                <asvg:svgBlip xmlns:asvg="http://schemas.microsoft.com/office/drawing/2016/SVG/main" r:embed="rId5"/>
              </a:ext>
            </a:extLst>
          </a:blip>
          <a:stretch>
            <a:fillRect/>
          </a:stretch>
        </p:blipFill>
        <p:spPr>
          <a:xfrm>
            <a:off x="6092812" y="1623059"/>
            <a:ext cx="457200" cy="457200"/>
          </a:xfrm>
          <a:prstGeom prst="rect">
            <a:avLst/>
          </a:prstGeom>
        </p:spPr>
      </p:pic>
      <p:pic>
        <p:nvPicPr>
          <p:cNvPr id="8" name="Graphic 7" descr="Checkmark with solid fill">
            <a:extLst>
              <a:ext uri="{FF2B5EF4-FFF2-40B4-BE49-F238E27FC236}">
                <a16:creationId xmlns:a16="http://schemas.microsoft.com/office/drawing/2014/main" id="{80CF0E51-7735-E7F0-9069-35D5B996B232}"/>
              </a:ext>
            </a:extLst>
          </p:cNvPr>
          <p:cNvPicPr>
            <a:picLocks noChangeAspect="1"/>
          </p:cNvPicPr>
          <p:nvPr/>
        </p:nvPicPr>
        <p:blipFill>
          <a:blip r:embed="rId4">
            <a:duotone>
              <a:schemeClr val="accent1">
                <a:shade val="45000"/>
                <a:satMod val="135000"/>
              </a:schemeClr>
              <a:prstClr val="white"/>
            </a:duotone>
            <a:extLst>
              <a:ext uri="{96DAC541-7B7A-43D3-8B79-37D633B846F1}">
                <asvg:svgBlip xmlns:asvg="http://schemas.microsoft.com/office/drawing/2016/SVG/main" r:embed="rId5"/>
              </a:ext>
            </a:extLst>
          </a:blip>
          <a:stretch>
            <a:fillRect/>
          </a:stretch>
        </p:blipFill>
        <p:spPr>
          <a:xfrm>
            <a:off x="6090079" y="2183038"/>
            <a:ext cx="457200" cy="457200"/>
          </a:xfrm>
          <a:prstGeom prst="rect">
            <a:avLst/>
          </a:prstGeom>
        </p:spPr>
      </p:pic>
      <p:pic>
        <p:nvPicPr>
          <p:cNvPr id="9" name="Graphic 8" descr="Checkmark with solid fill">
            <a:extLst>
              <a:ext uri="{FF2B5EF4-FFF2-40B4-BE49-F238E27FC236}">
                <a16:creationId xmlns:a16="http://schemas.microsoft.com/office/drawing/2014/main" id="{1D28C3D4-A492-3037-EF34-D7DE7BC8DDC6}"/>
              </a:ext>
            </a:extLst>
          </p:cNvPr>
          <p:cNvPicPr>
            <a:picLocks noChangeAspect="1"/>
          </p:cNvPicPr>
          <p:nvPr/>
        </p:nvPicPr>
        <p:blipFill>
          <a:blip r:embed="rId4">
            <a:duotone>
              <a:schemeClr val="accent1">
                <a:shade val="45000"/>
                <a:satMod val="135000"/>
              </a:schemeClr>
              <a:prstClr val="white"/>
            </a:duotone>
            <a:extLst>
              <a:ext uri="{96DAC541-7B7A-43D3-8B79-37D633B846F1}">
                <asvg:svgBlip xmlns:asvg="http://schemas.microsoft.com/office/drawing/2016/SVG/main" r:embed="rId5"/>
              </a:ext>
            </a:extLst>
          </a:blip>
          <a:stretch>
            <a:fillRect/>
          </a:stretch>
        </p:blipFill>
        <p:spPr>
          <a:xfrm>
            <a:off x="6100021" y="3253082"/>
            <a:ext cx="457200" cy="457200"/>
          </a:xfrm>
          <a:prstGeom prst="rect">
            <a:avLst/>
          </a:prstGeom>
        </p:spPr>
      </p:pic>
      <p:pic>
        <p:nvPicPr>
          <p:cNvPr id="10" name="Graphic 9" descr="Checkmark with solid fill">
            <a:extLst>
              <a:ext uri="{FF2B5EF4-FFF2-40B4-BE49-F238E27FC236}">
                <a16:creationId xmlns:a16="http://schemas.microsoft.com/office/drawing/2014/main" id="{43BAC3EC-5DD2-8A1A-B046-33275F7A9694}"/>
              </a:ext>
            </a:extLst>
          </p:cNvPr>
          <p:cNvPicPr>
            <a:picLocks noChangeAspect="1"/>
          </p:cNvPicPr>
          <p:nvPr/>
        </p:nvPicPr>
        <p:blipFill>
          <a:blip r:embed="rId4">
            <a:duotone>
              <a:schemeClr val="accent1">
                <a:shade val="45000"/>
                <a:satMod val="135000"/>
              </a:schemeClr>
              <a:prstClr val="white"/>
            </a:duotone>
            <a:extLst>
              <a:ext uri="{96DAC541-7B7A-43D3-8B79-37D633B846F1}">
                <asvg:svgBlip xmlns:asvg="http://schemas.microsoft.com/office/drawing/2016/SVG/main" r:embed="rId5"/>
              </a:ext>
            </a:extLst>
          </a:blip>
          <a:stretch>
            <a:fillRect/>
          </a:stretch>
        </p:blipFill>
        <p:spPr>
          <a:xfrm>
            <a:off x="6100021" y="3778336"/>
            <a:ext cx="457200" cy="457200"/>
          </a:xfrm>
          <a:prstGeom prst="rect">
            <a:avLst/>
          </a:prstGeom>
        </p:spPr>
      </p:pic>
      <p:pic>
        <p:nvPicPr>
          <p:cNvPr id="11" name="Graphic 10" descr="Checkmark with solid fill">
            <a:extLst>
              <a:ext uri="{FF2B5EF4-FFF2-40B4-BE49-F238E27FC236}">
                <a16:creationId xmlns:a16="http://schemas.microsoft.com/office/drawing/2014/main" id="{34F8D591-636A-068A-1A73-3F139B64621A}"/>
              </a:ext>
            </a:extLst>
          </p:cNvPr>
          <p:cNvPicPr>
            <a:picLocks noChangeAspect="1"/>
          </p:cNvPicPr>
          <p:nvPr/>
        </p:nvPicPr>
        <p:blipFill>
          <a:blip r:embed="rId4">
            <a:duotone>
              <a:schemeClr val="accent1">
                <a:shade val="45000"/>
                <a:satMod val="135000"/>
              </a:schemeClr>
              <a:prstClr val="white"/>
            </a:duotone>
            <a:extLst>
              <a:ext uri="{96DAC541-7B7A-43D3-8B79-37D633B846F1}">
                <asvg:svgBlip xmlns:asvg="http://schemas.microsoft.com/office/drawing/2016/SVG/main" r:embed="rId5"/>
              </a:ext>
            </a:extLst>
          </a:blip>
          <a:stretch>
            <a:fillRect/>
          </a:stretch>
        </p:blipFill>
        <p:spPr>
          <a:xfrm>
            <a:off x="6090079" y="4777742"/>
            <a:ext cx="457200" cy="457200"/>
          </a:xfrm>
          <a:prstGeom prst="rect">
            <a:avLst/>
          </a:prstGeom>
        </p:spPr>
      </p:pic>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75CFCBE4-0167-E4AF-D968-6EE8C6B22D3F}"/>
                  </a:ext>
                </a:extLst>
              </p14:cNvPr>
              <p14:cNvContentPartPr/>
              <p14:nvPr/>
            </p14:nvContentPartPr>
            <p14:xfrm>
              <a:off x="4202336" y="2700124"/>
              <a:ext cx="2004840" cy="439200"/>
            </p14:xfrm>
          </p:contentPart>
        </mc:Choice>
        <mc:Fallback xmlns="">
          <p:pic>
            <p:nvPicPr>
              <p:cNvPr id="14" name="Ink 13">
                <a:extLst>
                  <a:ext uri="{FF2B5EF4-FFF2-40B4-BE49-F238E27FC236}">
                    <a16:creationId xmlns:a16="http://schemas.microsoft.com/office/drawing/2014/main" id="{75CFCBE4-0167-E4AF-D968-6EE8C6B22D3F}"/>
                  </a:ext>
                </a:extLst>
              </p:cNvPr>
              <p:cNvPicPr/>
              <p:nvPr/>
            </p:nvPicPr>
            <p:blipFill>
              <a:blip r:embed="rId7"/>
              <a:stretch>
                <a:fillRect/>
              </a:stretch>
            </p:blipFill>
            <p:spPr>
              <a:xfrm>
                <a:off x="4166336" y="2664124"/>
                <a:ext cx="2076480" cy="510840"/>
              </a:xfrm>
              <a:prstGeom prst="rect">
                <a:avLst/>
              </a:prstGeom>
            </p:spPr>
          </p:pic>
        </mc:Fallback>
      </mc:AlternateContent>
    </p:spTree>
    <p:extLst>
      <p:ext uri="{BB962C8B-B14F-4D97-AF65-F5344CB8AC3E}">
        <p14:creationId xmlns:p14="http://schemas.microsoft.com/office/powerpoint/2010/main" val="51567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5754B-1312-A7BD-ACA2-813605311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8EEDE9-9757-3C11-4790-D9018902B4B9}"/>
              </a:ext>
            </a:extLst>
          </p:cNvPr>
          <p:cNvSpPr>
            <a:spLocks noGrp="1"/>
          </p:cNvSpPr>
          <p:nvPr>
            <p:ph type="title"/>
          </p:nvPr>
        </p:nvSpPr>
        <p:spPr>
          <a:xfrm>
            <a:off x="581192" y="702156"/>
            <a:ext cx="11029616" cy="688233"/>
          </a:xfrm>
        </p:spPr>
        <p:txBody>
          <a:bodyPr/>
          <a:lstStyle/>
          <a:p>
            <a:r>
              <a:rPr lang="en-US" dirty="0"/>
              <a:t>Project Report</a:t>
            </a:r>
          </a:p>
        </p:txBody>
      </p:sp>
      <p:sp>
        <p:nvSpPr>
          <p:cNvPr id="3" name="Content Placeholder 2">
            <a:extLst>
              <a:ext uri="{FF2B5EF4-FFF2-40B4-BE49-F238E27FC236}">
                <a16:creationId xmlns:a16="http://schemas.microsoft.com/office/drawing/2014/main" id="{31E8DD7C-0D99-7AA0-1F39-CD9BAD60928B}"/>
              </a:ext>
            </a:extLst>
          </p:cNvPr>
          <p:cNvSpPr>
            <a:spLocks noGrp="1"/>
          </p:cNvSpPr>
          <p:nvPr>
            <p:ph idx="1"/>
          </p:nvPr>
        </p:nvSpPr>
        <p:spPr>
          <a:xfrm>
            <a:off x="581192" y="1678329"/>
            <a:ext cx="11029615" cy="4634789"/>
          </a:xfrm>
        </p:spPr>
        <p:txBody>
          <a:bodyPr anchor="t">
            <a:normAutofit/>
          </a:bodyPr>
          <a:lstStyle/>
          <a:p>
            <a:pPr>
              <a:spcBef>
                <a:spcPts val="1800"/>
              </a:spcBef>
            </a:pPr>
            <a:r>
              <a:rPr lang="en-US" sz="3200" b="1" dirty="0"/>
              <a:t>Since the last committee meeting, the work group has:</a:t>
            </a:r>
          </a:p>
          <a:p>
            <a:pPr lvl="1">
              <a:spcBef>
                <a:spcPts val="1800"/>
              </a:spcBef>
            </a:pPr>
            <a:r>
              <a:rPr lang="en-US" sz="2800" b="1" dirty="0"/>
              <a:t>Wrapped up discussions of a proposal to define digital products broadly along with a general business-input exemption.</a:t>
            </a:r>
          </a:p>
          <a:p>
            <a:pPr lvl="2">
              <a:spcBef>
                <a:spcPts val="1800"/>
              </a:spcBef>
            </a:pPr>
            <a:r>
              <a:rPr lang="en-US" sz="2700" b="1"/>
              <a:t>The </a:t>
            </a:r>
            <a:r>
              <a:rPr lang="en-US" sz="2700" b="1" dirty="0"/>
              <a:t>workgroup will evaluate the results of these discussions to develop any findings or recommendation to be included in the whitepaper.</a:t>
            </a:r>
          </a:p>
          <a:p>
            <a:pPr lvl="1">
              <a:spcBef>
                <a:spcPts val="1800"/>
              </a:spcBef>
            </a:pPr>
            <a:r>
              <a:rPr lang="en-US" sz="2800" b="1" dirty="0"/>
              <a:t>Considered issues in sourcing sales of digital products, including multiple points of use (MPU) sourcing.</a:t>
            </a:r>
            <a:endParaRPr lang="en-US" sz="1800" b="1" dirty="0"/>
          </a:p>
        </p:txBody>
      </p:sp>
      <p:sp>
        <p:nvSpPr>
          <p:cNvPr id="4" name="Slide Number Placeholder 3">
            <a:extLst>
              <a:ext uri="{FF2B5EF4-FFF2-40B4-BE49-F238E27FC236}">
                <a16:creationId xmlns:a16="http://schemas.microsoft.com/office/drawing/2014/main" id="{53F38AD2-5968-E103-B6AA-FBFF6D3D307C}"/>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792956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CEBD-A0E8-A1EA-1975-C623508F8844}"/>
              </a:ext>
            </a:extLst>
          </p:cNvPr>
          <p:cNvSpPr>
            <a:spLocks noGrp="1"/>
          </p:cNvSpPr>
          <p:nvPr>
            <p:ph type="title"/>
          </p:nvPr>
        </p:nvSpPr>
        <p:spPr/>
        <p:txBody>
          <a:bodyPr/>
          <a:lstStyle/>
          <a:p>
            <a:r>
              <a:rPr lang="en-US" dirty="0"/>
              <a:t>Proposal to Broadly Define Digital Products</a:t>
            </a:r>
          </a:p>
        </p:txBody>
      </p:sp>
      <p:sp>
        <p:nvSpPr>
          <p:cNvPr id="3" name="Content Placeholder 2">
            <a:extLst>
              <a:ext uri="{FF2B5EF4-FFF2-40B4-BE49-F238E27FC236}">
                <a16:creationId xmlns:a16="http://schemas.microsoft.com/office/drawing/2014/main" id="{88291B46-CF3D-4E6B-819A-379C23D3853D}"/>
              </a:ext>
            </a:extLst>
          </p:cNvPr>
          <p:cNvSpPr>
            <a:spLocks noGrp="1"/>
          </p:cNvSpPr>
          <p:nvPr>
            <p:ph idx="1"/>
          </p:nvPr>
        </p:nvSpPr>
        <p:spPr>
          <a:xfrm>
            <a:off x="581192" y="1539434"/>
            <a:ext cx="11029615" cy="3356658"/>
          </a:xfrm>
        </p:spPr>
        <p:txBody>
          <a:bodyPr>
            <a:normAutofit/>
          </a:bodyPr>
          <a:lstStyle/>
          <a:p>
            <a:pPr>
              <a:spcBef>
                <a:spcPts val="1800"/>
              </a:spcBef>
            </a:pPr>
            <a:r>
              <a:rPr lang="en-US" b="1" dirty="0"/>
              <a:t>The focus of recent discussions has been mainly on the ability to draw a clear line between what is a digital product and what is a service, including services performed through employment of digital products.</a:t>
            </a:r>
          </a:p>
          <a:p>
            <a:pPr>
              <a:spcBef>
                <a:spcPts val="1800"/>
              </a:spcBef>
            </a:pPr>
            <a:r>
              <a:rPr lang="en-US" b="1" dirty="0"/>
              <a:t>The proposal sets out this discussion in much more detail and is posted on the project page.  </a:t>
            </a:r>
            <a:endParaRPr lang="en-US" sz="3200" b="1" dirty="0"/>
          </a:p>
        </p:txBody>
      </p:sp>
      <p:sp>
        <p:nvSpPr>
          <p:cNvPr id="4" name="Slide Number Placeholder 3">
            <a:extLst>
              <a:ext uri="{FF2B5EF4-FFF2-40B4-BE49-F238E27FC236}">
                <a16:creationId xmlns:a16="http://schemas.microsoft.com/office/drawing/2014/main" id="{13A216AE-8837-7B1F-5723-2630CEF7E823}"/>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2190872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86B0F-CF34-6BC8-5BEF-5A5AC781A5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69ECF3-C856-984F-B26F-D243A4DFA0B0}"/>
              </a:ext>
            </a:extLst>
          </p:cNvPr>
          <p:cNvSpPr>
            <a:spLocks noGrp="1"/>
          </p:cNvSpPr>
          <p:nvPr>
            <p:ph type="title"/>
          </p:nvPr>
        </p:nvSpPr>
        <p:spPr/>
        <p:txBody>
          <a:bodyPr/>
          <a:lstStyle/>
          <a:p>
            <a:r>
              <a:rPr lang="en-US" dirty="0"/>
              <a:t>Sourcing Digital Products</a:t>
            </a:r>
          </a:p>
        </p:txBody>
      </p:sp>
      <p:sp>
        <p:nvSpPr>
          <p:cNvPr id="3" name="Content Placeholder 2">
            <a:extLst>
              <a:ext uri="{FF2B5EF4-FFF2-40B4-BE49-F238E27FC236}">
                <a16:creationId xmlns:a16="http://schemas.microsoft.com/office/drawing/2014/main" id="{25CC2E34-CCD0-0FA0-7FC4-41B707FFEC55}"/>
              </a:ext>
            </a:extLst>
          </p:cNvPr>
          <p:cNvSpPr>
            <a:spLocks noGrp="1"/>
          </p:cNvSpPr>
          <p:nvPr>
            <p:ph idx="1"/>
          </p:nvPr>
        </p:nvSpPr>
        <p:spPr>
          <a:xfrm>
            <a:off x="581192" y="1539433"/>
            <a:ext cx="11029615" cy="2997843"/>
          </a:xfrm>
        </p:spPr>
        <p:txBody>
          <a:bodyPr>
            <a:normAutofit/>
          </a:bodyPr>
          <a:lstStyle/>
          <a:p>
            <a:pPr>
              <a:spcBef>
                <a:spcPts val="1800"/>
              </a:spcBef>
            </a:pPr>
            <a:r>
              <a:rPr lang="en-US" b="1" dirty="0"/>
              <a:t>Streamlined rules as well as other states rules are being summarized for the white paper.</a:t>
            </a:r>
          </a:p>
          <a:p>
            <a:pPr>
              <a:spcBef>
                <a:spcPts val="1800"/>
              </a:spcBef>
            </a:pPr>
            <a:r>
              <a:rPr lang="en-US" b="1" dirty="0"/>
              <a:t>State experience using MPU rules – including in Washington and Massachusetts – has also been discussed. </a:t>
            </a:r>
            <a:endParaRPr lang="en-US" sz="3200" b="1" dirty="0"/>
          </a:p>
        </p:txBody>
      </p:sp>
      <p:sp>
        <p:nvSpPr>
          <p:cNvPr id="4" name="Slide Number Placeholder 3">
            <a:extLst>
              <a:ext uri="{FF2B5EF4-FFF2-40B4-BE49-F238E27FC236}">
                <a16:creationId xmlns:a16="http://schemas.microsoft.com/office/drawing/2014/main" id="{F4A1ACDF-AE7C-EC27-AC63-B8A5DB0F1929}"/>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52870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DA334-1A6C-FC67-8934-13D8317E4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82E9E-D5E7-5A43-A351-8E351B01A358}"/>
              </a:ext>
            </a:extLst>
          </p:cNvPr>
          <p:cNvSpPr>
            <a:spLocks noGrp="1"/>
          </p:cNvSpPr>
          <p:nvPr>
            <p:ph type="title"/>
          </p:nvPr>
        </p:nvSpPr>
        <p:spPr/>
        <p:txBody>
          <a:bodyPr/>
          <a:lstStyle/>
          <a:p>
            <a:r>
              <a:rPr lang="en-US" dirty="0"/>
              <a:t>MPU Sourcing Take-Aways</a:t>
            </a:r>
          </a:p>
        </p:txBody>
      </p:sp>
      <p:sp>
        <p:nvSpPr>
          <p:cNvPr id="3" name="Content Placeholder 2">
            <a:extLst>
              <a:ext uri="{FF2B5EF4-FFF2-40B4-BE49-F238E27FC236}">
                <a16:creationId xmlns:a16="http://schemas.microsoft.com/office/drawing/2014/main" id="{D6094F01-0F6C-3CAE-E755-F9F097AD3143}"/>
              </a:ext>
            </a:extLst>
          </p:cNvPr>
          <p:cNvSpPr>
            <a:spLocks noGrp="1"/>
          </p:cNvSpPr>
          <p:nvPr>
            <p:ph idx="1"/>
          </p:nvPr>
        </p:nvSpPr>
        <p:spPr>
          <a:xfrm>
            <a:off x="581192" y="1539433"/>
            <a:ext cx="11029615" cy="4791919"/>
          </a:xfrm>
        </p:spPr>
        <p:txBody>
          <a:bodyPr>
            <a:normAutofit/>
          </a:bodyPr>
          <a:lstStyle/>
          <a:p>
            <a:pPr>
              <a:spcBef>
                <a:spcPts val="1800"/>
              </a:spcBef>
            </a:pPr>
            <a:r>
              <a:rPr lang="en-US" sz="2400" b="1" dirty="0"/>
              <a:t>Streamlined considered an approach to MPU sourcing but did not implement the related rules. </a:t>
            </a:r>
          </a:p>
          <a:p>
            <a:pPr>
              <a:spcBef>
                <a:spcPts val="1800"/>
              </a:spcBef>
            </a:pPr>
            <a:r>
              <a:rPr lang="en-US" sz="2400" b="1" dirty="0"/>
              <a:t>Before adopting MPU rules, states should consider: </a:t>
            </a:r>
          </a:p>
          <a:p>
            <a:pPr lvl="1">
              <a:spcBef>
                <a:spcPts val="1800"/>
              </a:spcBef>
            </a:pPr>
            <a:r>
              <a:rPr lang="en-US" sz="2100" b="1" dirty="0"/>
              <a:t>What purchasers will the rules apply to? (Generally business purchasers.)</a:t>
            </a:r>
          </a:p>
          <a:p>
            <a:pPr lvl="1">
              <a:spcBef>
                <a:spcPts val="1800"/>
              </a:spcBef>
            </a:pPr>
            <a:r>
              <a:rPr lang="en-US" sz="2100" b="1" dirty="0"/>
              <a:t>What types of products will the rules will apply to?</a:t>
            </a:r>
          </a:p>
          <a:p>
            <a:pPr lvl="1">
              <a:spcBef>
                <a:spcPts val="1800"/>
              </a:spcBef>
            </a:pPr>
            <a:r>
              <a:rPr lang="en-US" sz="2100" b="1" dirty="0"/>
              <a:t>When will the rules apply – that is, when is a product available for use in multiple states? </a:t>
            </a:r>
          </a:p>
          <a:p>
            <a:pPr lvl="1">
              <a:spcBef>
                <a:spcPts val="1800"/>
              </a:spcBef>
            </a:pPr>
            <a:r>
              <a:rPr lang="en-US" sz="2100" b="1" dirty="0"/>
              <a:t>What method will be used to apportion the value between states?</a:t>
            </a:r>
          </a:p>
        </p:txBody>
      </p:sp>
      <p:sp>
        <p:nvSpPr>
          <p:cNvPr id="4" name="Slide Number Placeholder 3">
            <a:extLst>
              <a:ext uri="{FF2B5EF4-FFF2-40B4-BE49-F238E27FC236}">
                <a16:creationId xmlns:a16="http://schemas.microsoft.com/office/drawing/2014/main" id="{C2F8A93D-F825-AF9D-C31C-C1177FCE1A0D}"/>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11462611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 name="SLIDO_APP_VERSION" val="1.10.0.5209"/>
  <p:tag name="SLIDO_PRESENTATION_ID" val="00000000-0000-0000-0000-000000000000"/>
  <p:tag name="SLIDO_EVENT_UUID" val="c9e85ef8-db47-4d02-acd6-4cbb29329715"/>
  <p:tag name="SLIDO_EVENT_SECTION_UUID" val="b14ba6aa-754f-4ff1-a67f-91bb0f3146d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{A0F34DF7-2C7D-45DD-8C44-89A48ADF5BAD}tf33552983_win32</Template>
  <TotalTime>1922</TotalTime>
  <Words>1539</Words>
  <Application>Microsoft Office PowerPoint</Application>
  <PresentationFormat>Widescreen</PresentationFormat>
  <Paragraphs>148</Paragraphs>
  <Slides>25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Aptos</vt:lpstr>
      <vt:lpstr>Arial</vt:lpstr>
      <vt:lpstr>Calibri</vt:lpstr>
      <vt:lpstr>Franklin Gothic Book</vt:lpstr>
      <vt:lpstr>Franklin Gothic Demi</vt:lpstr>
      <vt:lpstr>Wingdings 2</vt:lpstr>
      <vt:lpstr>2_DividendVTI</vt:lpstr>
      <vt:lpstr>DividendVTI</vt:lpstr>
      <vt:lpstr>      Sales Taxation of Digital Products –  Status Report </vt:lpstr>
      <vt:lpstr>Overview</vt:lpstr>
      <vt:lpstr>Pace of Change is speeding up</vt:lpstr>
      <vt:lpstr>Project Web Page and Online Outline</vt:lpstr>
      <vt:lpstr>The White Paper</vt:lpstr>
      <vt:lpstr>Project Report</vt:lpstr>
      <vt:lpstr>Proposal to Broadly Define Digital Products</vt:lpstr>
      <vt:lpstr>Sourcing Digital Products</vt:lpstr>
      <vt:lpstr>MPU Sourcing Take-Aways</vt:lpstr>
      <vt:lpstr>MPU Sourcing challenges</vt:lpstr>
      <vt:lpstr>MPU Sourcing challenges (Cont’d)</vt:lpstr>
      <vt:lpstr>Next up - Exemptions</vt:lpstr>
      <vt:lpstr>Report of Study Group - Proposed Definition - </vt:lpstr>
      <vt:lpstr>Exclusions and Exemptions – Proposed Outline </vt:lpstr>
      <vt:lpstr>Exclusions and Exemptions – proposed outline </vt:lpstr>
      <vt:lpstr>Exclusions and Exemptions – proposed outline </vt:lpstr>
      <vt:lpstr>Exclusions and Exemptions – proposed outline </vt:lpstr>
      <vt:lpstr>Exclusions and Exemptions – proposed outline </vt:lpstr>
      <vt:lpstr>Exclusions and Exemptions – proposed outline</vt:lpstr>
      <vt:lpstr>Exclusions and Exemptions – proposed outline </vt:lpstr>
      <vt:lpstr>Exclusions and Exemptions – proposed outline </vt:lpstr>
      <vt:lpstr>Exclusions and Exemptions – proposed outline </vt:lpstr>
      <vt:lpstr>So far based on work group Discussions</vt:lpstr>
      <vt:lpstr>Other Related issues</vt:lpstr>
      <vt:lpstr>Questions or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Tax on Digital Products Status Report  Bundling Issue</dc:title>
  <dc:creator>Mia Strong</dc:creator>
  <cp:lastModifiedBy>Helen Hecht</cp:lastModifiedBy>
  <cp:revision>32</cp:revision>
  <dcterms:created xsi:type="dcterms:W3CDTF">2024-04-25T18:50:23Z</dcterms:created>
  <dcterms:modified xsi:type="dcterms:W3CDTF">2025-11-13T15:09:00Z</dcterms:modified>
</cp:coreProperties>
</file>