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12" r:id="rId1"/>
  </p:sldMasterIdLst>
  <p:notesMasterIdLst>
    <p:notesMasterId r:id="rId23"/>
  </p:notesMasterIdLst>
  <p:sldIdLst>
    <p:sldId id="257" r:id="rId2"/>
    <p:sldId id="689" r:id="rId3"/>
    <p:sldId id="258" r:id="rId4"/>
    <p:sldId id="671" r:id="rId5"/>
    <p:sldId id="672" r:id="rId6"/>
    <p:sldId id="674" r:id="rId7"/>
    <p:sldId id="675" r:id="rId8"/>
    <p:sldId id="673" r:id="rId9"/>
    <p:sldId id="676" r:id="rId10"/>
    <p:sldId id="677" r:id="rId11"/>
    <p:sldId id="686" r:id="rId12"/>
    <p:sldId id="678" r:id="rId13"/>
    <p:sldId id="680" r:id="rId14"/>
    <p:sldId id="687" r:id="rId15"/>
    <p:sldId id="681" r:id="rId16"/>
    <p:sldId id="682" r:id="rId17"/>
    <p:sldId id="684" r:id="rId18"/>
    <p:sldId id="683" r:id="rId19"/>
    <p:sldId id="685" r:id="rId20"/>
    <p:sldId id="688" r:id="rId21"/>
    <p:sldId id="273" r:id="rId22"/>
  </p:sldIdLst>
  <p:sldSz cx="12192000" cy="6858000"/>
  <p:notesSz cx="7077075" cy="9363075"/>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 id="5" name="Mia Strong" initials="MS" lastIdx="5" clrIdx="4">
    <p:extLst>
      <p:ext uri="{19B8F6BF-5375-455C-9EA6-DF929625EA0E}">
        <p15:presenceInfo xmlns:p15="http://schemas.microsoft.com/office/powerpoint/2012/main" userId="S-1-5-21-879169590-2894304047-4147668844-309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80" autoAdjust="0"/>
    <p:restoredTop sz="77791" autoAdjust="0"/>
  </p:normalViewPr>
  <p:slideViewPr>
    <p:cSldViewPr snapToGrid="0">
      <p:cViewPr varScale="1">
        <p:scale>
          <a:sx n="66" d="100"/>
          <a:sy n="66" d="100"/>
        </p:scale>
        <p:origin x="898" y="43"/>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796"/>
    </p:cViewPr>
  </p:sorterViewPr>
  <p:notesViewPr>
    <p:cSldViewPr snapToGrid="0">
      <p:cViewPr varScale="1">
        <p:scale>
          <a:sx n="85" d="100"/>
          <a:sy n="85" d="100"/>
        </p:scale>
        <p:origin x="3828"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 Hecht" userId="5ff6dfe4-d92f-45a1-a5aa-593c044744ed" providerId="ADAL" clId="{F920106E-7C12-4189-8B10-DDD671B3E85D}"/>
    <pc:docChg chg="custSel addSld modSld">
      <pc:chgData name="Helen Hecht" userId="5ff6dfe4-d92f-45a1-a5aa-593c044744ed" providerId="ADAL" clId="{F920106E-7C12-4189-8B10-DDD671B3E85D}" dt="2025-11-05T16:23:15.452" v="569" actId="20577"/>
      <pc:docMkLst>
        <pc:docMk/>
      </pc:docMkLst>
      <pc:sldChg chg="modSp mod">
        <pc:chgData name="Helen Hecht" userId="5ff6dfe4-d92f-45a1-a5aa-593c044744ed" providerId="ADAL" clId="{F920106E-7C12-4189-8B10-DDD671B3E85D}" dt="2025-11-05T16:23:15.452" v="569" actId="20577"/>
        <pc:sldMkLst>
          <pc:docMk/>
          <pc:sldMk cId="70238892" sldId="258"/>
        </pc:sldMkLst>
        <pc:spChg chg="mod">
          <ac:chgData name="Helen Hecht" userId="5ff6dfe4-d92f-45a1-a5aa-593c044744ed" providerId="ADAL" clId="{F920106E-7C12-4189-8B10-DDD671B3E85D}" dt="2025-11-05T16:23:15.452" v="569" actId="20577"/>
          <ac:spMkLst>
            <pc:docMk/>
            <pc:sldMk cId="70238892" sldId="258"/>
            <ac:spMk id="4" creationId="{2263E3BB-6701-CC0C-904E-8C9081B6B099}"/>
          </ac:spMkLst>
        </pc:spChg>
      </pc:sldChg>
      <pc:sldChg chg="modSp new mod">
        <pc:chgData name="Helen Hecht" userId="5ff6dfe4-d92f-45a1-a5aa-593c044744ed" providerId="ADAL" clId="{F920106E-7C12-4189-8B10-DDD671B3E85D}" dt="2025-11-05T16:22:47.935" v="544" actId="20577"/>
        <pc:sldMkLst>
          <pc:docMk/>
          <pc:sldMk cId="1958599959" sldId="689"/>
        </pc:sldMkLst>
        <pc:spChg chg="mod">
          <ac:chgData name="Helen Hecht" userId="5ff6dfe4-d92f-45a1-a5aa-593c044744ed" providerId="ADAL" clId="{F920106E-7C12-4189-8B10-DDD671B3E85D}" dt="2025-11-05T16:19:39.346" v="30" actId="20577"/>
          <ac:spMkLst>
            <pc:docMk/>
            <pc:sldMk cId="1958599959" sldId="689"/>
            <ac:spMk id="2" creationId="{D29E8091-7B4D-5E3D-1AA0-05CE4B2FAA2C}"/>
          </ac:spMkLst>
        </pc:spChg>
        <pc:spChg chg="mod">
          <ac:chgData name="Helen Hecht" userId="5ff6dfe4-d92f-45a1-a5aa-593c044744ed" providerId="ADAL" clId="{F920106E-7C12-4189-8B10-DDD671B3E85D}" dt="2025-11-05T16:22:47.935" v="544" actId="20577"/>
          <ac:spMkLst>
            <pc:docMk/>
            <pc:sldMk cId="1958599959" sldId="689"/>
            <ac:spMk id="3" creationId="{56C8E16D-DF10-091C-A23F-3E1ED98D444E}"/>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3T18:21:55.753"/>
    </inkml:context>
    <inkml:brush xml:id="br0">
      <inkml:brushProperty name="width" value="0.2" units="cm"/>
      <inkml:brushProperty name="height" value="0.2" units="cm"/>
      <inkml:brushProperty name="color" value="#800000"/>
    </inkml:brush>
  </inkml:definitions>
  <inkml:trace contextRef="#ctx0" brushRef="#br0">5568 610 24566,'-2'24'0,"-4"-1"0,-5 1 0,-4 0 0,-4 0 0,-5-1 0,-3 0 0,-5 0 0,-4 0 0,-4-1 0,-4 0 0,-3-1 0,-5 0 0,-3 0 0,-4-1 0,-3 0 0,-4-1 0,-4 0 0,-2-2 0,-4 1 0,-3-2 0,-3 0 0,-2-1 0,-3 0 0,-3-2 0,-2 0 0,-2-1 0,-3 0 0,-1-2 0,-2 0 0,-2-1 0,-1-2 0,-2 0 0,-1-1 0,-1-1 0,0 0 0,-2-2 0,1-1 0,-1 0 0,-1-2 0,1 0 0,0-2 0,0 0 0,1-1 0,0-2 0,1 0 0,2-1 0,0-1 0,2 0 0,1-2 0,2-1 0,1 0 0,3-2 0,2 0 0,1-1 0,4 0 0,2-2 0,2 0 0,3-1 0,4 0 0,2-2 0,3 1 0,4-2 0,3 0 0,3-1 0,4 0 0,4-1 0,4 0 0,3 0 0,4-1 0,4 0 0,4-1 0,5 0 0,3 0 0,5 0 0,3-1 0,5 0 0,5 0 0,3 1 0,5-1 0,4 0 0,5 0 0,3 0 0,5 0 0,5 1 0,3-1 0,5 1 0,3 0 0,5 1 0,4-1 0,4 1 0,4 1 0,3 0 0,4 0 0,4 1 0,4 0 0,3 1 0,3 1 0,4 0 0,3 1 0,2 0 0,4 1 0,3 1 0,2 0 0,2 2 0,4 0 0,1 1 0,2 0 0,3 2 0,1 0 0,2 2 0,1 0 0,2 1 0,0 1 0,2 1 0,1 1 0,0 0 0,1 2 0,0 0 0,0 2 0,1 0 0,-1 2 0,-1 0 0,1 2 0,-2 0 0,0 1 0,-1 1 0,-1 1 0,-2 1 0,-1 0 0,-2 2 0,-2 0 0,-1 2 0,-3 0 0,-2 1 0,-2 0 0,-3 2 0,-3 0 0,-2 1 0,-3 1 0,-3 0 0,-4 1 0,-2 0 0,-4 1 0,-4 1 0,-3 0 0,-4 1 0,-3 0 0,-5 0 0,-3 1 0,-4 1 0,-4-1 0,-4 1 0,-5 0 0,-3 1 0,-5-1 0,-4 1 0,-4 0 0,-5 0 0,-4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9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008438" y="0"/>
            <a:ext cx="3067050" cy="469900"/>
          </a:xfrm>
          <a:prstGeom prst="rect">
            <a:avLst/>
          </a:prstGeom>
        </p:spPr>
        <p:txBody>
          <a:bodyPr vert="horz" lIns="91440" tIns="45720" rIns="91440" bIns="45720" rtlCol="0"/>
          <a:lstStyle>
            <a:lvl1pPr algn="r">
              <a:defRPr sz="1200"/>
            </a:lvl1pPr>
          </a:lstStyle>
          <a:p>
            <a:fld id="{6DF0A747-3D3D-4E61-BBFC-593FEE6AD157}" type="datetimeFigureOut">
              <a:rPr lang="en-US" smtClean="0"/>
              <a:t>11/5/2025</a:t>
            </a:fld>
            <a:endParaRPr lang="en-US" dirty="0"/>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8025" y="4505325"/>
            <a:ext cx="5661025" cy="36877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175"/>
            <a:ext cx="3067050" cy="4699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438" y="8893175"/>
            <a:ext cx="3067050" cy="469900"/>
          </a:xfrm>
          <a:prstGeom prst="rect">
            <a:avLst/>
          </a:prstGeom>
        </p:spPr>
        <p:txBody>
          <a:bodyPr vert="horz" lIns="91440" tIns="45720" rIns="91440" bIns="45720" rtlCol="0" anchor="b"/>
          <a:lstStyle>
            <a:lvl1pPr algn="r">
              <a:defRPr sz="1200"/>
            </a:lvl1pPr>
          </a:lstStyle>
          <a:p>
            <a:fld id="{74BE47F8-3455-4D8C-B9E0-C75F5017E12D}" type="slidenum">
              <a:rPr lang="en-US" smtClean="0"/>
              <a:t>‹#›</a:t>
            </a:fld>
            <a:endParaRPr lang="en-US" dirty="0"/>
          </a:p>
        </p:txBody>
      </p:sp>
    </p:spTree>
    <p:extLst>
      <p:ext uri="{BB962C8B-B14F-4D97-AF65-F5344CB8AC3E}">
        <p14:creationId xmlns:p14="http://schemas.microsoft.com/office/powerpoint/2010/main" val="1583194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BE47F8-3455-4D8C-B9E0-C75F5017E12D}" type="slidenum">
              <a:rPr lang="en-US" smtClean="0"/>
              <a:t>7</a:t>
            </a:fld>
            <a:endParaRPr lang="en-US" dirty="0"/>
          </a:p>
        </p:txBody>
      </p:sp>
    </p:spTree>
    <p:extLst>
      <p:ext uri="{BB962C8B-B14F-4D97-AF65-F5344CB8AC3E}">
        <p14:creationId xmlns:p14="http://schemas.microsoft.com/office/powerpoint/2010/main" val="137075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129DAAD1-DCC8-4986-ABC6-E5C7F40BAF74}" type="datetime1">
              <a:rPr lang="en-US" smtClean="0"/>
              <a:t>11/5/2025</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9001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404136-8312-4616-9D8B-8217A16E872A}" type="datetime1">
              <a:rPr lang="en-US" smtClean="0"/>
              <a:t>11/5/2025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83591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1003B7D0-9026-43E0-BB72-296DFF463416}" type="datetime1">
              <a:rPr lang="en-US" smtClean="0"/>
              <a:t>11/5/2025</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88849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709955"/>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1539433"/>
            <a:ext cx="11029615" cy="4435917"/>
          </a:xfrm>
        </p:spPr>
        <p:txBody>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62EB29EC-452B-411D-BB95-55074DC2997B}" type="datetime1">
              <a:rPr lang="en-US" smtClean="0"/>
              <a:t>11/5/2025</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52443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04E83301-EA85-4833-AC88-201BDBC4DFDA}" type="datetime1">
              <a:rPr lang="en-US" smtClean="0"/>
              <a:t>11/5/2025</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668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C8F49CD-F5BA-445F-9E73-B8FBCCADC9E4}" type="datetime1">
              <a:rPr lang="en-US" smtClean="0"/>
              <a:t>11/5/2025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83323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C9AB9F2-6600-44D8-A39E-9C8A1D247AE4}" type="datetime1">
              <a:rPr lang="en-US" smtClean="0"/>
              <a:t>11/5/2025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48046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E699458-CD5E-4469-899A-81E77DE4C8A2}" type="datetime1">
              <a:rPr lang="en-US" smtClean="0"/>
              <a:t>11/5/2025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36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4678CE-E1B9-46A2-9F0A-B08F8FD335D6}" type="datetime1">
              <a:rPr lang="en-US" smtClean="0"/>
              <a:t>11/5/2025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49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4EF5B52A-164C-491C-82EC-0311110E63BC}" type="datetime1">
              <a:rPr lang="en-US" smtClean="0"/>
              <a:t>11/5/2025</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6176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DDD167-4E9B-496D-A1B4-EC3F4B87A8D0}" type="datetime1">
              <a:rPr lang="en-US" smtClean="0"/>
              <a:t>11/5/2025</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73289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754444"/>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581192" y="1713053"/>
            <a:ext cx="11029616" cy="4606723"/>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2537ACC9-04C3-44FE-8193-E17ECA2F4901}" type="datetime1">
              <a:rPr lang="en-US" smtClean="0"/>
              <a:t>11/5/2025</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00089789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11" r:id="rId5"/>
    <p:sldLayoutId id="2147483760" r:id="rId6"/>
    <p:sldLayoutId id="2147483762" r:id="rId7"/>
    <p:sldLayoutId id="2147483706" r:id="rId8"/>
    <p:sldLayoutId id="2147483709" r:id="rId9"/>
    <p:sldLayoutId id="2147483707" r:id="rId10"/>
    <p:sldLayoutId id="2147483708" r:id="rId11"/>
  </p:sldLayoutIdLst>
  <p:hf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2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2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20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customXml" Target="../ink/ink1.xml"/><Relationship Id="rId5" Type="http://schemas.openxmlformats.org/officeDocument/2006/relationships/image" Target="../media/image4.sv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A52FF1B8-145F-47AA-9F6F-7DA3201AA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4241830" y="2371968"/>
            <a:ext cx="7622510" cy="1688178"/>
          </a:xfrm>
        </p:spPr>
        <p:txBody>
          <a:bodyPr>
            <a:normAutofit fontScale="90000"/>
          </a:bodyPr>
          <a:lstStyle/>
          <a:p>
            <a:br>
              <a:rPr lang="en-US" sz="4400" dirty="0"/>
            </a:br>
            <a:br>
              <a:rPr lang="en-US" sz="4400" dirty="0"/>
            </a:br>
            <a:br>
              <a:rPr lang="en-US" sz="4400" dirty="0"/>
            </a:br>
            <a:br>
              <a:rPr lang="en-US" sz="4400" dirty="0"/>
            </a:br>
            <a:br>
              <a:rPr lang="en-US" sz="4400" dirty="0"/>
            </a:br>
            <a:br>
              <a:rPr lang="en-US" sz="4400" dirty="0"/>
            </a:br>
            <a:r>
              <a:rPr lang="en-US" sz="4000" dirty="0"/>
              <a:t>Sales Tax on Digital Products</a:t>
            </a:r>
            <a:br>
              <a:rPr lang="en-US" sz="4000" dirty="0"/>
            </a:br>
            <a:r>
              <a:rPr lang="en-US" sz="4000" dirty="0"/>
              <a:t>Work Group Meeting</a:t>
            </a:r>
            <a:endParaRPr lang="en-US" sz="4400" dirty="0"/>
          </a:p>
        </p:txBody>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4366260" y="4235669"/>
            <a:ext cx="6858787" cy="1627921"/>
          </a:xfrm>
        </p:spPr>
        <p:txBody>
          <a:bodyPr>
            <a:noAutofit/>
          </a:bodyPr>
          <a:lstStyle/>
          <a:p>
            <a:pPr>
              <a:spcAft>
                <a:spcPts val="0"/>
              </a:spcAft>
            </a:pPr>
            <a:r>
              <a:rPr lang="en-US" sz="2000" dirty="0"/>
              <a:t>November 6, 2025</a:t>
            </a:r>
          </a:p>
        </p:txBody>
      </p:sp>
      <p:sp>
        <p:nvSpPr>
          <p:cNvPr id="31" name="Rectangle 30">
            <a:extLst>
              <a:ext uri="{FF2B5EF4-FFF2-40B4-BE49-F238E27FC236}">
                <a16:creationId xmlns:a16="http://schemas.microsoft.com/office/drawing/2014/main" id="{6DFE8A8C-8C1F-40A1-8A45-9D05B0DD8E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3" name="Rectangle 32">
            <a:extLst>
              <a:ext uri="{FF2B5EF4-FFF2-40B4-BE49-F238E27FC236}">
                <a16:creationId xmlns:a16="http://schemas.microsoft.com/office/drawing/2014/main" id="{EE1EF8C3-8F8A-447D-A5FF-C124268254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5" name="Rectangle 34">
            <a:extLst>
              <a:ext uri="{FF2B5EF4-FFF2-40B4-BE49-F238E27FC236}">
                <a16:creationId xmlns:a16="http://schemas.microsoft.com/office/drawing/2014/main" id="{1B511BAF-6DC3-420A-8603-96945C66A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4" name="Picture 3">
            <a:extLst>
              <a:ext uri="{FF2B5EF4-FFF2-40B4-BE49-F238E27FC236}">
                <a16:creationId xmlns:a16="http://schemas.microsoft.com/office/drawing/2014/main" id="{49F09600-EAFC-4C54-94E9-659BE7BEF5B3}"/>
              </a:ext>
            </a:extLst>
          </p:cNvPr>
          <p:cNvPicPr>
            <a:picLocks noChangeAspect="1"/>
          </p:cNvPicPr>
          <p:nvPr/>
        </p:nvPicPr>
        <p:blipFill>
          <a:blip r:embed="rId2"/>
          <a:stretch>
            <a:fillRect/>
          </a:stretch>
        </p:blipFill>
        <p:spPr>
          <a:xfrm>
            <a:off x="830031" y="2960077"/>
            <a:ext cx="3053422" cy="1541978"/>
          </a:xfrm>
          <a:prstGeom prst="rect">
            <a:avLst/>
          </a:prstGeom>
        </p:spPr>
      </p:pic>
    </p:spTree>
    <p:extLst>
      <p:ext uri="{BB962C8B-B14F-4D97-AF65-F5344CB8AC3E}">
        <p14:creationId xmlns:p14="http://schemas.microsoft.com/office/powerpoint/2010/main" val="2475805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D904FB-B216-0237-A131-B2D64AECC6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1ECE68-E22A-71AC-FB95-F9D9EB368AD5}"/>
              </a:ext>
            </a:extLst>
          </p:cNvPr>
          <p:cNvSpPr>
            <a:spLocks noGrp="1"/>
          </p:cNvSpPr>
          <p:nvPr>
            <p:ph type="title"/>
          </p:nvPr>
        </p:nvSpPr>
        <p:spPr/>
        <p:txBody>
          <a:bodyPr/>
          <a:lstStyle/>
          <a:p>
            <a:r>
              <a:rPr lang="en-US" dirty="0"/>
              <a:t>Stakeholder issues</a:t>
            </a:r>
          </a:p>
        </p:txBody>
      </p:sp>
      <p:sp>
        <p:nvSpPr>
          <p:cNvPr id="3" name="Content Placeholder 2">
            <a:extLst>
              <a:ext uri="{FF2B5EF4-FFF2-40B4-BE49-F238E27FC236}">
                <a16:creationId xmlns:a16="http://schemas.microsoft.com/office/drawing/2014/main" id="{95BF7D40-160C-7A7F-6836-62F49E5EE999}"/>
              </a:ext>
            </a:extLst>
          </p:cNvPr>
          <p:cNvSpPr>
            <a:spLocks noGrp="1"/>
          </p:cNvSpPr>
          <p:nvPr>
            <p:ph idx="1"/>
          </p:nvPr>
        </p:nvSpPr>
        <p:spPr/>
        <p:txBody>
          <a:bodyPr/>
          <a:lstStyle/>
          <a:p>
            <a:r>
              <a:rPr lang="en-US" dirty="0"/>
              <a:t>From the White Paper Outline (summarizing stakeholder interviews)</a:t>
            </a:r>
          </a:p>
          <a:p>
            <a:pPr marL="324000" lvl="1" indent="0">
              <a:buNone/>
            </a:pPr>
            <a:r>
              <a:rPr lang="en-US" dirty="0"/>
              <a:t>General mechanics of the sales and use taxes  – especially </a:t>
            </a:r>
            <a:r>
              <a:rPr lang="en-US" dirty="0">
                <a:highlight>
                  <a:srgbClr val="FFFF00"/>
                </a:highlight>
              </a:rPr>
              <a:t>exemptions </a:t>
            </a:r>
            <a:r>
              <a:rPr lang="en-US" dirty="0"/>
              <a:t>and sourcing (cont’d)</a:t>
            </a:r>
          </a:p>
          <a:p>
            <a:pPr marL="324000" lvl="1" indent="0">
              <a:buNone/>
            </a:pPr>
            <a:endParaRPr lang="en-US" dirty="0"/>
          </a:p>
          <a:p>
            <a:pPr marL="324000" lvl="1" indent="0">
              <a:buNone/>
            </a:pPr>
            <a:r>
              <a:rPr lang="en-US" dirty="0"/>
              <a:t>(4) Application of </a:t>
            </a:r>
            <a:r>
              <a:rPr lang="en-US" dirty="0">
                <a:highlight>
                  <a:srgbClr val="FFFF00"/>
                </a:highlight>
              </a:rPr>
              <a:t>exemptions based on the nature of the item or use</a:t>
            </a:r>
            <a:r>
              <a:rPr lang="en-US" dirty="0"/>
              <a:t>, e.g., fabrication, processing, etc. (a) Description of the problem (b) Possible solutions.</a:t>
            </a:r>
          </a:p>
          <a:p>
            <a:pPr marL="324000" lvl="1" indent="0">
              <a:buNone/>
            </a:pPr>
            <a:r>
              <a:rPr lang="en-US" dirty="0"/>
              <a:t> (5) Application of typical </a:t>
            </a:r>
            <a:r>
              <a:rPr lang="en-US" dirty="0">
                <a:highlight>
                  <a:srgbClr val="FFFF00"/>
                </a:highlight>
              </a:rPr>
              <a:t>exemptions related to services, e.g., educational services, entertainment, </a:t>
            </a:r>
            <a:r>
              <a:rPr lang="en-US" dirty="0"/>
              <a:t>etc. (a) Description of the problem (b) Possible solutions </a:t>
            </a:r>
          </a:p>
          <a:p>
            <a:pPr marL="324000" lvl="1" indent="0">
              <a:buNone/>
            </a:pPr>
            <a:endParaRPr lang="en-US" dirty="0"/>
          </a:p>
        </p:txBody>
      </p:sp>
      <p:sp>
        <p:nvSpPr>
          <p:cNvPr id="4" name="Slide Number Placeholder 3">
            <a:extLst>
              <a:ext uri="{FF2B5EF4-FFF2-40B4-BE49-F238E27FC236}">
                <a16:creationId xmlns:a16="http://schemas.microsoft.com/office/drawing/2014/main" id="{F93D4483-751B-F912-171F-5C0FF2DF09F4}"/>
              </a:ext>
            </a:extLst>
          </p:cNvPr>
          <p:cNvSpPr>
            <a:spLocks noGrp="1"/>
          </p:cNvSpPr>
          <p:nvPr>
            <p:ph type="sldNum" sz="quarter" idx="12"/>
          </p:nvPr>
        </p:nvSpPr>
        <p:spPr/>
        <p:txBody>
          <a:bodyPr/>
          <a:lstStyle/>
          <a:p>
            <a:fld id="{3A98EE3D-8CD1-4C3F-BD1C-C98C9596463C}" type="slidenum">
              <a:rPr lang="en-US" smtClean="0"/>
              <a:t>10</a:t>
            </a:fld>
            <a:endParaRPr lang="en-US" dirty="0"/>
          </a:p>
        </p:txBody>
      </p:sp>
    </p:spTree>
    <p:extLst>
      <p:ext uri="{BB962C8B-B14F-4D97-AF65-F5344CB8AC3E}">
        <p14:creationId xmlns:p14="http://schemas.microsoft.com/office/powerpoint/2010/main" val="1296317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7092E2DF-B82B-C2D6-9413-EC0B9205AD7E}"/>
              </a:ext>
            </a:extLst>
          </p:cNvPr>
          <p:cNvSpPr>
            <a:spLocks noGrp="1"/>
          </p:cNvSpPr>
          <p:nvPr>
            <p:ph type="title"/>
          </p:nvPr>
        </p:nvSpPr>
        <p:spPr>
          <a:xfrm>
            <a:off x="771148" y="1037967"/>
            <a:ext cx="3054091" cy="4709131"/>
          </a:xfrm>
        </p:spPr>
        <p:txBody>
          <a:bodyPr anchor="ctr">
            <a:normAutofit/>
          </a:bodyPr>
          <a:lstStyle/>
          <a:p>
            <a:r>
              <a:rPr lang="en-US">
                <a:solidFill>
                  <a:srgbClr val="FFFEFF"/>
                </a:solidFill>
              </a:rPr>
              <a:t>Report of Study Group - Proposed Definition - </a:t>
            </a:r>
          </a:p>
        </p:txBody>
      </p:sp>
      <p:sp>
        <p:nvSpPr>
          <p:cNvPr id="3" name="Content Placeholder 2">
            <a:extLst>
              <a:ext uri="{FF2B5EF4-FFF2-40B4-BE49-F238E27FC236}">
                <a16:creationId xmlns:a16="http://schemas.microsoft.com/office/drawing/2014/main" id="{59C8CBA2-D358-C6BC-6F54-73DF1CA941E3}"/>
              </a:ext>
            </a:extLst>
          </p:cNvPr>
          <p:cNvSpPr>
            <a:spLocks noGrp="1"/>
          </p:cNvSpPr>
          <p:nvPr>
            <p:ph idx="1"/>
          </p:nvPr>
        </p:nvSpPr>
        <p:spPr>
          <a:xfrm>
            <a:off x="4534935" y="1037968"/>
            <a:ext cx="6725899" cy="4820832"/>
          </a:xfrm>
        </p:spPr>
        <p:txBody>
          <a:bodyPr>
            <a:normAutofit/>
          </a:bodyPr>
          <a:lstStyle/>
          <a:p>
            <a:pPr marL="0" indent="0">
              <a:lnSpc>
                <a:spcPct val="100000"/>
              </a:lnSpc>
              <a:buNone/>
            </a:pPr>
            <a:r>
              <a:rPr lang="en-US" sz="2400"/>
              <a:t>“Related Exemption:  A product is exempt from taxation as an automated digital product if the product will be used </a:t>
            </a:r>
            <a:r>
              <a:rPr lang="en-US" sz="2400">
                <a:highlight>
                  <a:srgbClr val="FFFF00"/>
                </a:highlight>
              </a:rPr>
              <a:t>predominantly for a trade or business</a:t>
            </a:r>
            <a:r>
              <a:rPr lang="en-US" sz="2400"/>
              <a:t>.” </a:t>
            </a:r>
          </a:p>
          <a:p>
            <a:pPr marL="0" indent="0">
              <a:lnSpc>
                <a:spcPct val="100000"/>
              </a:lnSpc>
              <a:buNone/>
            </a:pPr>
            <a:endParaRPr lang="en-US" sz="2400"/>
          </a:p>
          <a:p>
            <a:pPr marL="0" indent="0">
              <a:lnSpc>
                <a:spcPct val="100000"/>
              </a:lnSpc>
              <a:buNone/>
            </a:pPr>
            <a:r>
              <a:rPr lang="en-US" sz="2400"/>
              <a:t>“Existing exemptions and exemption procedures should be reviewed to determine applicability.  </a:t>
            </a:r>
            <a:r>
              <a:rPr lang="en-US" sz="2400">
                <a:highlight>
                  <a:srgbClr val="FFFF00"/>
                </a:highlight>
              </a:rPr>
              <a:t>If a state has other exemptions that are limited to tangible personal property or taxable services, the state should consider expanding the exemptions </a:t>
            </a:r>
            <a:r>
              <a:rPr lang="en-US" sz="2400"/>
              <a:t>to explicitly cover automated digital products.” </a:t>
            </a:r>
          </a:p>
        </p:txBody>
      </p:sp>
      <p:sp>
        <p:nvSpPr>
          <p:cNvPr id="4" name="Slide Number Placeholder 3">
            <a:extLst>
              <a:ext uri="{FF2B5EF4-FFF2-40B4-BE49-F238E27FC236}">
                <a16:creationId xmlns:a16="http://schemas.microsoft.com/office/drawing/2014/main" id="{C9D1312E-971C-CBCE-171A-58BB2E43FD2A}"/>
              </a:ext>
            </a:extLst>
          </p:cNvPr>
          <p:cNvSpPr>
            <a:spLocks noGrp="1"/>
          </p:cNvSpPr>
          <p:nvPr>
            <p:ph type="sldNum" sz="quarter" idx="12"/>
          </p:nvPr>
        </p:nvSpPr>
        <p:spPr>
          <a:xfrm>
            <a:off x="10558300" y="6423914"/>
            <a:ext cx="1052510" cy="365125"/>
          </a:xfrm>
        </p:spPr>
        <p:txBody>
          <a:bodyPr>
            <a:normAutofit/>
          </a:bodyPr>
          <a:lstStyle/>
          <a:p>
            <a:pPr>
              <a:spcAft>
                <a:spcPts val="600"/>
              </a:spcAft>
            </a:pPr>
            <a:fld id="{3A98EE3D-8CD1-4C3F-BD1C-C98C9596463C}" type="slidenum">
              <a:rPr lang="en-US" smtClean="0"/>
              <a:pPr>
                <a:spcAft>
                  <a:spcPts val="600"/>
                </a:spcAft>
              </a:pPr>
              <a:t>11</a:t>
            </a:fld>
            <a:endParaRPr lang="en-US"/>
          </a:p>
        </p:txBody>
      </p:sp>
    </p:spTree>
    <p:extLst>
      <p:ext uri="{BB962C8B-B14F-4D97-AF65-F5344CB8AC3E}">
        <p14:creationId xmlns:p14="http://schemas.microsoft.com/office/powerpoint/2010/main" val="98327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1711E-9333-EF02-3EB7-B66D963ABEBF}"/>
              </a:ext>
            </a:extLst>
          </p:cNvPr>
          <p:cNvSpPr>
            <a:spLocks noGrp="1"/>
          </p:cNvSpPr>
          <p:nvPr>
            <p:ph type="title"/>
          </p:nvPr>
        </p:nvSpPr>
        <p:spPr/>
        <p:txBody>
          <a:bodyPr/>
          <a:lstStyle/>
          <a:p>
            <a:r>
              <a:rPr lang="en-US" dirty="0"/>
              <a:t>Exclusions and Exemptions – Proposed Outline </a:t>
            </a:r>
          </a:p>
        </p:txBody>
      </p:sp>
      <p:sp>
        <p:nvSpPr>
          <p:cNvPr id="3" name="Content Placeholder 2">
            <a:extLst>
              <a:ext uri="{FF2B5EF4-FFF2-40B4-BE49-F238E27FC236}">
                <a16:creationId xmlns:a16="http://schemas.microsoft.com/office/drawing/2014/main" id="{C7D670B0-D81D-9133-9D82-5B0E10449B5C}"/>
              </a:ext>
            </a:extLst>
          </p:cNvPr>
          <p:cNvSpPr>
            <a:spLocks noGrp="1"/>
          </p:cNvSpPr>
          <p:nvPr>
            <p:ph idx="1"/>
          </p:nvPr>
        </p:nvSpPr>
        <p:spPr>
          <a:xfrm>
            <a:off x="581192" y="1539433"/>
            <a:ext cx="11029615" cy="4884481"/>
          </a:xfrm>
        </p:spPr>
        <p:txBody>
          <a:bodyPr>
            <a:normAutofit/>
          </a:bodyPr>
          <a:lstStyle/>
          <a:p>
            <a:pPr marL="0" indent="0">
              <a:spcBef>
                <a:spcPts val="300"/>
              </a:spcBef>
              <a:buNone/>
            </a:pPr>
            <a:r>
              <a:rPr lang="en-US" dirty="0"/>
              <a:t>I.  	</a:t>
            </a:r>
            <a:r>
              <a:rPr lang="en-US" sz="2400" b="1" u="sng" dirty="0"/>
              <a:t>Sales Tax Base &amp; Related Terms</a:t>
            </a:r>
            <a:endParaRPr lang="en-US" b="1" u="sng" dirty="0"/>
          </a:p>
          <a:p>
            <a:pPr marL="324000" lvl="1" indent="0">
              <a:spcBef>
                <a:spcPts val="300"/>
              </a:spcBef>
              <a:buNone/>
            </a:pPr>
            <a:r>
              <a:rPr lang="en-US" dirty="0"/>
              <a:t>A.	The ultimate sales tax base is typically determined as follows:</a:t>
            </a:r>
          </a:p>
          <a:p>
            <a:pPr marL="594000" lvl="2" indent="0">
              <a:spcBef>
                <a:spcPts val="300"/>
              </a:spcBef>
              <a:buNone/>
            </a:pPr>
            <a:r>
              <a:rPr lang="en-US" dirty="0"/>
              <a:t>1.	Definitions – which form the starting point for imposition of the tax by: </a:t>
            </a:r>
          </a:p>
          <a:p>
            <a:pPr marL="1393200" lvl="3" indent="-457200">
              <a:spcBef>
                <a:spcPts val="300"/>
              </a:spcBef>
              <a:buClr>
                <a:schemeClr val="tx1"/>
              </a:buClr>
              <a:buFont typeface="+mj-lt"/>
              <a:buAutoNum type="alphaLcPeriod"/>
            </a:pPr>
            <a:r>
              <a:rPr lang="en-US" sz="2000" dirty="0">
                <a:solidFill>
                  <a:schemeClr val="tx1"/>
                </a:solidFill>
              </a:rPr>
              <a:t>Generally defining items (e.g. tangible personal property),</a:t>
            </a:r>
          </a:p>
          <a:p>
            <a:pPr marL="1393200" lvl="3" indent="-457200">
              <a:spcBef>
                <a:spcPts val="300"/>
              </a:spcBef>
              <a:buClr>
                <a:schemeClr val="tx1"/>
              </a:buClr>
              <a:buFont typeface="+mj-lt"/>
              <a:buAutoNum type="alphaLcPeriod"/>
            </a:pPr>
            <a:r>
              <a:rPr lang="en-US" sz="2000" dirty="0">
                <a:solidFill>
                  <a:schemeClr val="tx1"/>
                </a:solidFill>
              </a:rPr>
              <a:t>Specifically defining certain items (e.g. certain digital products).</a:t>
            </a:r>
          </a:p>
          <a:p>
            <a:pPr marL="1278900" lvl="3" indent="-342900">
              <a:spcBef>
                <a:spcPts val="300"/>
              </a:spcBef>
              <a:buAutoNum type="alphaLcPeriod"/>
            </a:pPr>
            <a:endParaRPr lang="en-US" dirty="0"/>
          </a:p>
          <a:p>
            <a:pPr marL="594000" lvl="2" indent="0">
              <a:spcBef>
                <a:spcPts val="300"/>
              </a:spcBef>
              <a:buNone/>
            </a:pPr>
            <a:r>
              <a:rPr lang="en-US" dirty="0"/>
              <a:t>2.	</a:t>
            </a:r>
            <a:r>
              <a:rPr lang="en-US" dirty="0">
                <a:highlight>
                  <a:srgbClr val="FFFF00"/>
                </a:highlight>
              </a:rPr>
              <a:t>Broad exclusions</a:t>
            </a:r>
            <a:r>
              <a:rPr lang="en-US" dirty="0"/>
              <a:t> – which narrow the general application of the tax by making:</a:t>
            </a:r>
          </a:p>
          <a:p>
            <a:pPr marL="1278900" lvl="3" indent="-342900">
              <a:spcBef>
                <a:spcPts val="300"/>
              </a:spcBef>
              <a:buClr>
                <a:schemeClr val="tx1"/>
              </a:buClr>
              <a:buFont typeface="+mj-lt"/>
              <a:buAutoNum type="alphaLcPeriod"/>
            </a:pPr>
            <a:r>
              <a:rPr lang="en-US" sz="2000" dirty="0"/>
              <a:t>Limitations on or exceptions to the defined items to which tax applies—typically included in the definitions themselves (e.g. when sold at retail or unless sold for some purpose)</a:t>
            </a:r>
          </a:p>
          <a:p>
            <a:pPr marL="1278900" lvl="3" indent="-342900">
              <a:spcBef>
                <a:spcPts val="300"/>
              </a:spcBef>
              <a:buClr>
                <a:schemeClr val="tx1"/>
              </a:buClr>
              <a:buFont typeface="+mj-lt"/>
              <a:buAutoNum type="alphaLcPeriod"/>
            </a:pPr>
            <a:r>
              <a:rPr lang="en-US" sz="2000" dirty="0"/>
              <a:t>General exclusions based on easily verifiable criteria (e.g. items sold by government). </a:t>
            </a:r>
          </a:p>
        </p:txBody>
      </p:sp>
      <p:sp>
        <p:nvSpPr>
          <p:cNvPr id="4" name="Slide Number Placeholder 3">
            <a:extLst>
              <a:ext uri="{FF2B5EF4-FFF2-40B4-BE49-F238E27FC236}">
                <a16:creationId xmlns:a16="http://schemas.microsoft.com/office/drawing/2014/main" id="{2B0B0BE5-667A-5AEC-D3DC-03F89FC68A88}"/>
              </a:ext>
            </a:extLst>
          </p:cNvPr>
          <p:cNvSpPr>
            <a:spLocks noGrp="1"/>
          </p:cNvSpPr>
          <p:nvPr>
            <p:ph type="sldNum" sz="quarter" idx="12"/>
          </p:nvPr>
        </p:nvSpPr>
        <p:spPr/>
        <p:txBody>
          <a:bodyPr/>
          <a:lstStyle/>
          <a:p>
            <a:fld id="{3A98EE3D-8CD1-4C3F-BD1C-C98C9596463C}" type="slidenum">
              <a:rPr lang="en-US" smtClean="0"/>
              <a:t>12</a:t>
            </a:fld>
            <a:endParaRPr lang="en-US" dirty="0"/>
          </a:p>
        </p:txBody>
      </p:sp>
    </p:spTree>
    <p:extLst>
      <p:ext uri="{BB962C8B-B14F-4D97-AF65-F5344CB8AC3E}">
        <p14:creationId xmlns:p14="http://schemas.microsoft.com/office/powerpoint/2010/main" val="486886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D1ABF3-CC74-05C6-D01D-A18E051D91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ABCFC2-30FA-2D9F-22E7-47F2EF78B44A}"/>
              </a:ext>
            </a:extLst>
          </p:cNvPr>
          <p:cNvSpPr>
            <a:spLocks noGrp="1"/>
          </p:cNvSpPr>
          <p:nvPr>
            <p:ph type="title"/>
          </p:nvPr>
        </p:nvSpPr>
        <p:spPr/>
        <p:txBody>
          <a:bodyPr/>
          <a:lstStyle/>
          <a:p>
            <a:r>
              <a:rPr lang="en-US" dirty="0"/>
              <a:t>Exclusions and Exemptions – proposed outline </a:t>
            </a:r>
          </a:p>
        </p:txBody>
      </p:sp>
      <p:sp>
        <p:nvSpPr>
          <p:cNvPr id="3" name="Content Placeholder 2">
            <a:extLst>
              <a:ext uri="{FF2B5EF4-FFF2-40B4-BE49-F238E27FC236}">
                <a16:creationId xmlns:a16="http://schemas.microsoft.com/office/drawing/2014/main" id="{8ACD120A-B14F-3EAC-430B-8975A1E356AE}"/>
              </a:ext>
            </a:extLst>
          </p:cNvPr>
          <p:cNvSpPr>
            <a:spLocks noGrp="1"/>
          </p:cNvSpPr>
          <p:nvPr>
            <p:ph idx="1"/>
          </p:nvPr>
        </p:nvSpPr>
        <p:spPr>
          <a:xfrm>
            <a:off x="581190" y="1721995"/>
            <a:ext cx="11029615" cy="4539909"/>
          </a:xfrm>
        </p:spPr>
        <p:txBody>
          <a:bodyPr>
            <a:normAutofit/>
          </a:bodyPr>
          <a:lstStyle/>
          <a:p>
            <a:pPr marL="594000" lvl="2" indent="0">
              <a:buNone/>
            </a:pPr>
            <a:r>
              <a:rPr lang="en-US" sz="2400" dirty="0"/>
              <a:t>3.	</a:t>
            </a:r>
            <a:r>
              <a:rPr lang="en-US" sz="2400" dirty="0">
                <a:highlight>
                  <a:srgbClr val="FFFF00"/>
                </a:highlight>
              </a:rPr>
              <a:t>Exemptions</a:t>
            </a:r>
            <a:r>
              <a:rPr lang="en-US" sz="2400" dirty="0"/>
              <a:t> – which carve out from the tax base certain specific transactions based on various criteria which often have to be verified in some way, including: </a:t>
            </a:r>
          </a:p>
          <a:p>
            <a:pPr marL="936000" lvl="3" indent="0">
              <a:buNone/>
            </a:pPr>
            <a:r>
              <a:rPr lang="en-US" sz="2000" dirty="0"/>
              <a:t>a.	</a:t>
            </a:r>
            <a:r>
              <a:rPr lang="en-US" sz="2000" dirty="0">
                <a:solidFill>
                  <a:schemeClr val="tx1"/>
                </a:solidFill>
              </a:rPr>
              <a:t>Definitions of specific items,</a:t>
            </a:r>
          </a:p>
          <a:p>
            <a:pPr marL="936000" lvl="3" indent="0">
              <a:buNone/>
            </a:pPr>
            <a:r>
              <a:rPr lang="en-US" sz="2000" dirty="0">
                <a:solidFill>
                  <a:schemeClr val="tx1"/>
                </a:solidFill>
              </a:rPr>
              <a:t>b.	Who the seller is (e.g. hospitals),</a:t>
            </a:r>
          </a:p>
          <a:p>
            <a:pPr marL="936000" lvl="3" indent="0">
              <a:buNone/>
            </a:pPr>
            <a:r>
              <a:rPr lang="en-US" sz="2000" dirty="0">
                <a:solidFill>
                  <a:schemeClr val="tx1"/>
                </a:solidFill>
              </a:rPr>
              <a:t>c.	Who the buyer is (e.g. government),</a:t>
            </a:r>
          </a:p>
          <a:p>
            <a:pPr marL="936000" lvl="3" indent="0">
              <a:buNone/>
            </a:pPr>
            <a:r>
              <a:rPr lang="en-US" sz="2000" dirty="0">
                <a:solidFill>
                  <a:schemeClr val="tx1"/>
                </a:solidFill>
              </a:rPr>
              <a:t>d.	Purpose of the item (e.g. prescription drugs),</a:t>
            </a:r>
          </a:p>
          <a:p>
            <a:pPr marL="1393200" lvl="3" indent="-457200">
              <a:buClr>
                <a:schemeClr val="tx1"/>
              </a:buClr>
              <a:buAutoNum type="alphaLcPeriod" startAt="5"/>
            </a:pPr>
            <a:r>
              <a:rPr lang="en-US" sz="2000" dirty="0">
                <a:solidFill>
                  <a:schemeClr val="tx1"/>
                </a:solidFill>
              </a:rPr>
              <a:t>Use of the item by the buyer (e.g. resale, manufacturing, agriculture, etc.),</a:t>
            </a:r>
          </a:p>
          <a:p>
            <a:pPr marL="1393200" lvl="3" indent="-457200">
              <a:buClr>
                <a:schemeClr val="tx1"/>
              </a:buClr>
              <a:buAutoNum type="alphaLcPeriod" startAt="5"/>
            </a:pPr>
            <a:r>
              <a:rPr lang="en-US" sz="2000" dirty="0">
                <a:solidFill>
                  <a:schemeClr val="tx1"/>
                </a:solidFill>
              </a:rPr>
              <a:t>Other criteria (e.g. sales tax holidays). </a:t>
            </a:r>
          </a:p>
          <a:p>
            <a:pPr marL="936000" lvl="3" indent="0">
              <a:buNone/>
            </a:pPr>
            <a:endParaRPr lang="en-US" dirty="0"/>
          </a:p>
        </p:txBody>
      </p:sp>
      <p:sp>
        <p:nvSpPr>
          <p:cNvPr id="4" name="Slide Number Placeholder 3">
            <a:extLst>
              <a:ext uri="{FF2B5EF4-FFF2-40B4-BE49-F238E27FC236}">
                <a16:creationId xmlns:a16="http://schemas.microsoft.com/office/drawing/2014/main" id="{2284BB26-A815-9552-5CB5-5805EBDD5FC7}"/>
              </a:ext>
            </a:extLst>
          </p:cNvPr>
          <p:cNvSpPr>
            <a:spLocks noGrp="1"/>
          </p:cNvSpPr>
          <p:nvPr>
            <p:ph type="sldNum" sz="quarter" idx="12"/>
          </p:nvPr>
        </p:nvSpPr>
        <p:spPr/>
        <p:txBody>
          <a:bodyPr/>
          <a:lstStyle/>
          <a:p>
            <a:fld id="{3A98EE3D-8CD1-4C3F-BD1C-C98C9596463C}" type="slidenum">
              <a:rPr lang="en-US" smtClean="0"/>
              <a:t>13</a:t>
            </a:fld>
            <a:endParaRPr lang="en-US" dirty="0"/>
          </a:p>
        </p:txBody>
      </p:sp>
    </p:spTree>
    <p:extLst>
      <p:ext uri="{BB962C8B-B14F-4D97-AF65-F5344CB8AC3E}">
        <p14:creationId xmlns:p14="http://schemas.microsoft.com/office/powerpoint/2010/main" val="1006028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E1C31B-E462-BA33-7118-4125A4ED94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B46455-E2AA-9BCC-0855-285DB6F37B53}"/>
              </a:ext>
            </a:extLst>
          </p:cNvPr>
          <p:cNvSpPr>
            <a:spLocks noGrp="1"/>
          </p:cNvSpPr>
          <p:nvPr>
            <p:ph type="title"/>
          </p:nvPr>
        </p:nvSpPr>
        <p:spPr/>
        <p:txBody>
          <a:bodyPr/>
          <a:lstStyle/>
          <a:p>
            <a:r>
              <a:rPr lang="en-US" dirty="0"/>
              <a:t>Exclusions and Exemptions – proposed outline </a:t>
            </a:r>
          </a:p>
        </p:txBody>
      </p:sp>
      <p:sp>
        <p:nvSpPr>
          <p:cNvPr id="3" name="Content Placeholder 2">
            <a:extLst>
              <a:ext uri="{FF2B5EF4-FFF2-40B4-BE49-F238E27FC236}">
                <a16:creationId xmlns:a16="http://schemas.microsoft.com/office/drawing/2014/main" id="{7F65188E-9188-D00C-CA93-B50FBA89AD6D}"/>
              </a:ext>
            </a:extLst>
          </p:cNvPr>
          <p:cNvSpPr>
            <a:spLocks noGrp="1"/>
          </p:cNvSpPr>
          <p:nvPr>
            <p:ph idx="1"/>
          </p:nvPr>
        </p:nvSpPr>
        <p:spPr>
          <a:xfrm>
            <a:off x="581190" y="1721995"/>
            <a:ext cx="11029615" cy="4574633"/>
          </a:xfrm>
        </p:spPr>
        <p:txBody>
          <a:bodyPr>
            <a:normAutofit/>
          </a:bodyPr>
          <a:lstStyle/>
          <a:p>
            <a:pPr marL="324000" lvl="1" indent="0">
              <a:buNone/>
            </a:pPr>
            <a:r>
              <a:rPr lang="en-US" sz="2800" dirty="0"/>
              <a:t>B.  </a:t>
            </a:r>
            <a:r>
              <a:rPr lang="en-US" sz="2800" dirty="0">
                <a:highlight>
                  <a:srgbClr val="FFFF00"/>
                </a:highlight>
              </a:rPr>
              <a:t>Exclusions versus exemptions </a:t>
            </a:r>
            <a:r>
              <a:rPr lang="en-US" sz="2800" dirty="0"/>
              <a:t>–  The way in which certain transactions or items are removed from the tax base—whether through narrow definitions or exclusions or through exemptions varies by state. Some states may exclude things that are exempted by other states and vice versa. </a:t>
            </a:r>
          </a:p>
          <a:p>
            <a:pPr marL="936000" lvl="3" indent="0">
              <a:buNone/>
            </a:pPr>
            <a:endParaRPr lang="en-US" dirty="0"/>
          </a:p>
        </p:txBody>
      </p:sp>
      <p:sp>
        <p:nvSpPr>
          <p:cNvPr id="4" name="Slide Number Placeholder 3">
            <a:extLst>
              <a:ext uri="{FF2B5EF4-FFF2-40B4-BE49-F238E27FC236}">
                <a16:creationId xmlns:a16="http://schemas.microsoft.com/office/drawing/2014/main" id="{307D6828-5B8C-FE1C-D42B-1D249DD93C63}"/>
              </a:ext>
            </a:extLst>
          </p:cNvPr>
          <p:cNvSpPr>
            <a:spLocks noGrp="1"/>
          </p:cNvSpPr>
          <p:nvPr>
            <p:ph type="sldNum" sz="quarter" idx="12"/>
          </p:nvPr>
        </p:nvSpPr>
        <p:spPr/>
        <p:txBody>
          <a:bodyPr/>
          <a:lstStyle/>
          <a:p>
            <a:fld id="{3A98EE3D-8CD1-4C3F-BD1C-C98C9596463C}" type="slidenum">
              <a:rPr lang="en-US" smtClean="0"/>
              <a:t>14</a:t>
            </a:fld>
            <a:endParaRPr lang="en-US" dirty="0"/>
          </a:p>
        </p:txBody>
      </p:sp>
    </p:spTree>
    <p:extLst>
      <p:ext uri="{BB962C8B-B14F-4D97-AF65-F5344CB8AC3E}">
        <p14:creationId xmlns:p14="http://schemas.microsoft.com/office/powerpoint/2010/main" val="12987168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F843A-5B24-E72D-FE71-FB585FAB56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249810-CC3F-3F06-CABF-3D22D459E06A}"/>
              </a:ext>
            </a:extLst>
          </p:cNvPr>
          <p:cNvSpPr>
            <a:spLocks noGrp="1"/>
          </p:cNvSpPr>
          <p:nvPr>
            <p:ph type="title"/>
          </p:nvPr>
        </p:nvSpPr>
        <p:spPr/>
        <p:txBody>
          <a:bodyPr/>
          <a:lstStyle/>
          <a:p>
            <a:r>
              <a:rPr lang="en-US" dirty="0"/>
              <a:t>Exclusions and Exemptions – proposed outline </a:t>
            </a:r>
          </a:p>
        </p:txBody>
      </p:sp>
      <p:sp>
        <p:nvSpPr>
          <p:cNvPr id="3" name="Content Placeholder 2">
            <a:extLst>
              <a:ext uri="{FF2B5EF4-FFF2-40B4-BE49-F238E27FC236}">
                <a16:creationId xmlns:a16="http://schemas.microsoft.com/office/drawing/2014/main" id="{AC08E190-5970-1AE8-7232-4C49AB951E7A}"/>
              </a:ext>
            </a:extLst>
          </p:cNvPr>
          <p:cNvSpPr>
            <a:spLocks noGrp="1"/>
          </p:cNvSpPr>
          <p:nvPr>
            <p:ph idx="1"/>
          </p:nvPr>
        </p:nvSpPr>
        <p:spPr>
          <a:xfrm>
            <a:off x="581190" y="1721996"/>
            <a:ext cx="11029615" cy="4586208"/>
          </a:xfrm>
        </p:spPr>
        <p:txBody>
          <a:bodyPr>
            <a:normAutofit/>
          </a:bodyPr>
          <a:lstStyle/>
          <a:p>
            <a:pPr marL="324000" lvl="1" indent="0">
              <a:buNone/>
            </a:pPr>
            <a:r>
              <a:rPr lang="en-US" sz="2800" dirty="0"/>
              <a:t>C.	Different approaches to determining the tax base – states have typically taken two different approaches to determining the sales tax base:</a:t>
            </a:r>
          </a:p>
          <a:p>
            <a:pPr marL="594000" lvl="2" indent="0">
              <a:buNone/>
            </a:pPr>
            <a:r>
              <a:rPr lang="en-US" sz="2400" dirty="0"/>
              <a:t>1.	</a:t>
            </a:r>
            <a:r>
              <a:rPr lang="en-US" sz="2400" dirty="0">
                <a:highlight>
                  <a:srgbClr val="FFFF00"/>
                </a:highlight>
              </a:rPr>
              <a:t>Broad definition </a:t>
            </a:r>
            <a:r>
              <a:rPr lang="en-US" sz="2400" dirty="0"/>
              <a:t>with a number of </a:t>
            </a:r>
            <a:r>
              <a:rPr lang="en-US" sz="2400" dirty="0">
                <a:highlight>
                  <a:srgbClr val="FFFF00"/>
                </a:highlight>
              </a:rPr>
              <a:t>specific exemptions</a:t>
            </a:r>
            <a:r>
              <a:rPr lang="en-US" sz="2400" dirty="0"/>
              <a:t>: States generally tax tangible personal property broadly defined, with certain exclusions or exemptions, and</a:t>
            </a:r>
          </a:p>
          <a:p>
            <a:pPr marL="594000" lvl="2" indent="0">
              <a:buNone/>
            </a:pPr>
            <a:r>
              <a:rPr lang="en-US" sz="2400" dirty="0"/>
              <a:t>2.	</a:t>
            </a:r>
            <a:r>
              <a:rPr lang="en-US" sz="2400" dirty="0">
                <a:highlight>
                  <a:srgbClr val="FFFF00"/>
                </a:highlight>
              </a:rPr>
              <a:t>Narrow definition </a:t>
            </a:r>
            <a:r>
              <a:rPr lang="en-US" sz="2400" dirty="0"/>
              <a:t>with </a:t>
            </a:r>
            <a:r>
              <a:rPr lang="en-US" sz="2400" dirty="0">
                <a:highlight>
                  <a:srgbClr val="FFFF00"/>
                </a:highlight>
              </a:rPr>
              <a:t>fewer specific exemptions</a:t>
            </a:r>
            <a:r>
              <a:rPr lang="en-US" sz="2400" dirty="0"/>
              <a:t>: States generally tax services and intangible or digital items by narrowly defining specific services or items, with certain exclusions or exemptions</a:t>
            </a:r>
          </a:p>
          <a:p>
            <a:pPr marL="936000" lvl="3" indent="0">
              <a:buNone/>
            </a:pPr>
            <a:endParaRPr lang="en-US" dirty="0"/>
          </a:p>
        </p:txBody>
      </p:sp>
      <p:sp>
        <p:nvSpPr>
          <p:cNvPr id="4" name="Slide Number Placeholder 3">
            <a:extLst>
              <a:ext uri="{FF2B5EF4-FFF2-40B4-BE49-F238E27FC236}">
                <a16:creationId xmlns:a16="http://schemas.microsoft.com/office/drawing/2014/main" id="{210D5B85-21C8-AC0C-5193-DA48A33C9A3B}"/>
              </a:ext>
            </a:extLst>
          </p:cNvPr>
          <p:cNvSpPr>
            <a:spLocks noGrp="1"/>
          </p:cNvSpPr>
          <p:nvPr>
            <p:ph type="sldNum" sz="quarter" idx="12"/>
          </p:nvPr>
        </p:nvSpPr>
        <p:spPr/>
        <p:txBody>
          <a:bodyPr/>
          <a:lstStyle/>
          <a:p>
            <a:fld id="{3A98EE3D-8CD1-4C3F-BD1C-C98C9596463C}" type="slidenum">
              <a:rPr lang="en-US" smtClean="0"/>
              <a:t>15</a:t>
            </a:fld>
            <a:endParaRPr lang="en-US" dirty="0"/>
          </a:p>
        </p:txBody>
      </p:sp>
    </p:spTree>
    <p:extLst>
      <p:ext uri="{BB962C8B-B14F-4D97-AF65-F5344CB8AC3E}">
        <p14:creationId xmlns:p14="http://schemas.microsoft.com/office/powerpoint/2010/main" val="3713725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8F1CE1-DF1A-D855-E7CC-B4941806F6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0775E8-A34B-4966-2892-9DE7A9DA7906}"/>
              </a:ext>
            </a:extLst>
          </p:cNvPr>
          <p:cNvSpPr>
            <a:spLocks noGrp="1"/>
          </p:cNvSpPr>
          <p:nvPr>
            <p:ph type="title"/>
          </p:nvPr>
        </p:nvSpPr>
        <p:spPr/>
        <p:txBody>
          <a:bodyPr/>
          <a:lstStyle/>
          <a:p>
            <a:r>
              <a:rPr lang="en-US" dirty="0"/>
              <a:t>Exclusions and Exemptions – proposed outline </a:t>
            </a:r>
          </a:p>
        </p:txBody>
      </p:sp>
      <p:sp>
        <p:nvSpPr>
          <p:cNvPr id="3" name="Content Placeholder 2">
            <a:extLst>
              <a:ext uri="{FF2B5EF4-FFF2-40B4-BE49-F238E27FC236}">
                <a16:creationId xmlns:a16="http://schemas.microsoft.com/office/drawing/2014/main" id="{15A55423-1E0B-8351-8DB5-7E95C98A619F}"/>
              </a:ext>
            </a:extLst>
          </p:cNvPr>
          <p:cNvSpPr>
            <a:spLocks noGrp="1"/>
          </p:cNvSpPr>
          <p:nvPr>
            <p:ph idx="1"/>
          </p:nvPr>
        </p:nvSpPr>
        <p:spPr>
          <a:xfrm>
            <a:off x="581190" y="1721995"/>
            <a:ext cx="11029615" cy="4609357"/>
          </a:xfrm>
        </p:spPr>
        <p:txBody>
          <a:bodyPr>
            <a:normAutofit lnSpcReduction="10000"/>
          </a:bodyPr>
          <a:lstStyle/>
          <a:p>
            <a:pPr marL="0" indent="0">
              <a:buNone/>
            </a:pPr>
            <a:r>
              <a:rPr lang="en-US" sz="3200" dirty="0"/>
              <a:t>II.  	</a:t>
            </a:r>
            <a:r>
              <a:rPr lang="en-US" sz="3200" b="1" u="sng" dirty="0"/>
              <a:t>Common Exclusions/Exemptions</a:t>
            </a:r>
          </a:p>
          <a:p>
            <a:pPr marL="324000" lvl="1" indent="0">
              <a:buNone/>
            </a:pPr>
            <a:r>
              <a:rPr lang="en-US" sz="2800" dirty="0"/>
              <a:t>Because states approach the determination of the tax base in different ways—</a:t>
            </a:r>
            <a:r>
              <a:rPr lang="en-US" sz="2800" dirty="0">
                <a:highlight>
                  <a:srgbClr val="FFFF00"/>
                </a:highlight>
              </a:rPr>
              <a:t>the summary here includes common carve-outs whether they are exclusions or exemptions</a:t>
            </a:r>
            <a:r>
              <a:rPr lang="en-US" sz="2800" dirty="0"/>
              <a:t>.</a:t>
            </a:r>
          </a:p>
          <a:p>
            <a:pPr marL="324000" lvl="1" indent="0">
              <a:buNone/>
            </a:pPr>
            <a:endParaRPr lang="en-US" sz="2800" dirty="0"/>
          </a:p>
          <a:p>
            <a:pPr marL="324000" lvl="1" indent="0">
              <a:buNone/>
            </a:pPr>
            <a:r>
              <a:rPr lang="en-US" sz="2800" dirty="0"/>
              <a:t>A.	</a:t>
            </a:r>
            <a:r>
              <a:rPr lang="en-US" sz="2800" dirty="0">
                <a:highlight>
                  <a:srgbClr val="FFFF00"/>
                </a:highlight>
              </a:rPr>
              <a:t>Typical general exclusions (not part of the “price” or “receipts”):</a:t>
            </a:r>
          </a:p>
          <a:p>
            <a:pPr marL="594000" lvl="2" indent="0">
              <a:buNone/>
            </a:pPr>
            <a:r>
              <a:rPr lang="en-US" sz="2400" dirty="0"/>
              <a:t>1.	Certain additional charges and fees (e.g., shipping and delivery charges)</a:t>
            </a:r>
          </a:p>
          <a:p>
            <a:pPr marL="594000" lvl="2" indent="0">
              <a:buNone/>
            </a:pPr>
            <a:r>
              <a:rPr lang="en-US" sz="2400" dirty="0"/>
              <a:t>2.	Cash discounts, coupons, trade-ins, rebates, etc.</a:t>
            </a:r>
          </a:p>
          <a:p>
            <a:pPr marL="594000" lvl="2" indent="0">
              <a:buNone/>
            </a:pPr>
            <a:r>
              <a:rPr lang="en-US" sz="2400" dirty="0"/>
              <a:t>3.	Interest, consignment fees, collection fees and similar charges</a:t>
            </a:r>
          </a:p>
          <a:p>
            <a:pPr marL="936000" lvl="3" indent="0">
              <a:buNone/>
            </a:pPr>
            <a:endParaRPr lang="en-US" dirty="0"/>
          </a:p>
        </p:txBody>
      </p:sp>
      <p:sp>
        <p:nvSpPr>
          <p:cNvPr id="4" name="Slide Number Placeholder 3">
            <a:extLst>
              <a:ext uri="{FF2B5EF4-FFF2-40B4-BE49-F238E27FC236}">
                <a16:creationId xmlns:a16="http://schemas.microsoft.com/office/drawing/2014/main" id="{C415CBE7-0CCB-F03F-A873-F99D1F7BC5D6}"/>
              </a:ext>
            </a:extLst>
          </p:cNvPr>
          <p:cNvSpPr>
            <a:spLocks noGrp="1"/>
          </p:cNvSpPr>
          <p:nvPr>
            <p:ph type="sldNum" sz="quarter" idx="12"/>
          </p:nvPr>
        </p:nvSpPr>
        <p:spPr/>
        <p:txBody>
          <a:bodyPr/>
          <a:lstStyle/>
          <a:p>
            <a:fld id="{3A98EE3D-8CD1-4C3F-BD1C-C98C9596463C}" type="slidenum">
              <a:rPr lang="en-US" smtClean="0"/>
              <a:t>16</a:t>
            </a:fld>
            <a:endParaRPr lang="en-US" dirty="0"/>
          </a:p>
        </p:txBody>
      </p:sp>
    </p:spTree>
    <p:extLst>
      <p:ext uri="{BB962C8B-B14F-4D97-AF65-F5344CB8AC3E}">
        <p14:creationId xmlns:p14="http://schemas.microsoft.com/office/powerpoint/2010/main" val="26800163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FC221E-2D87-3E09-8D3F-0ED5C1CF68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D582A9-344C-4C6C-BF66-CA51137D50CD}"/>
              </a:ext>
            </a:extLst>
          </p:cNvPr>
          <p:cNvSpPr>
            <a:spLocks noGrp="1"/>
          </p:cNvSpPr>
          <p:nvPr>
            <p:ph type="title"/>
          </p:nvPr>
        </p:nvSpPr>
        <p:spPr/>
        <p:txBody>
          <a:bodyPr/>
          <a:lstStyle/>
          <a:p>
            <a:r>
              <a:rPr lang="en-US" dirty="0"/>
              <a:t>Exclusions and Exemptions – proposed outline</a:t>
            </a:r>
          </a:p>
        </p:txBody>
      </p:sp>
      <p:sp>
        <p:nvSpPr>
          <p:cNvPr id="3" name="Content Placeholder 2">
            <a:extLst>
              <a:ext uri="{FF2B5EF4-FFF2-40B4-BE49-F238E27FC236}">
                <a16:creationId xmlns:a16="http://schemas.microsoft.com/office/drawing/2014/main" id="{FE7FA03A-1F60-E46F-2831-694390EEF44C}"/>
              </a:ext>
            </a:extLst>
          </p:cNvPr>
          <p:cNvSpPr>
            <a:spLocks noGrp="1"/>
          </p:cNvSpPr>
          <p:nvPr>
            <p:ph idx="1"/>
          </p:nvPr>
        </p:nvSpPr>
        <p:spPr>
          <a:xfrm>
            <a:off x="581190" y="1721995"/>
            <a:ext cx="11029615" cy="4884481"/>
          </a:xfrm>
        </p:spPr>
        <p:txBody>
          <a:bodyPr>
            <a:normAutofit/>
          </a:bodyPr>
          <a:lstStyle/>
          <a:p>
            <a:pPr marL="324000" lvl="1" indent="0">
              <a:buNone/>
            </a:pPr>
            <a:r>
              <a:rPr lang="en-US" sz="2800" dirty="0"/>
              <a:t>B.	</a:t>
            </a:r>
            <a:r>
              <a:rPr lang="en-US" sz="2800" dirty="0">
                <a:highlight>
                  <a:srgbClr val="FFFF00"/>
                </a:highlight>
              </a:rPr>
              <a:t>Common exclusions based primarily on the definition of the item</a:t>
            </a:r>
            <a:r>
              <a:rPr lang="en-US" sz="2800" dirty="0"/>
              <a:t>:</a:t>
            </a:r>
          </a:p>
          <a:p>
            <a:pPr marL="594000" lvl="2" indent="0">
              <a:buNone/>
            </a:pPr>
            <a:r>
              <a:rPr lang="en-US" sz="2400" dirty="0"/>
              <a:t>1.	Real property and improvements</a:t>
            </a:r>
          </a:p>
          <a:p>
            <a:pPr marL="594000" lvl="2" indent="0">
              <a:buNone/>
            </a:pPr>
            <a:r>
              <a:rPr lang="en-US" sz="2400" dirty="0"/>
              <a:t>2.	Clothing and related items</a:t>
            </a:r>
          </a:p>
          <a:p>
            <a:pPr marL="594000" lvl="2" indent="0">
              <a:buNone/>
            </a:pPr>
            <a:r>
              <a:rPr lang="en-US" sz="2400" dirty="0"/>
              <a:t>3.	Food </a:t>
            </a:r>
          </a:p>
          <a:p>
            <a:pPr marL="594000" lvl="2" indent="0">
              <a:buNone/>
            </a:pPr>
            <a:r>
              <a:rPr lang="en-US" sz="2400" dirty="0"/>
              <a:t>4.	Vehicles and related transportation property</a:t>
            </a:r>
          </a:p>
          <a:p>
            <a:pPr marL="594000" lvl="2" indent="0">
              <a:buNone/>
            </a:pPr>
            <a:r>
              <a:rPr lang="en-US" sz="2400" dirty="0"/>
              <a:t>5.	</a:t>
            </a:r>
            <a:r>
              <a:rPr lang="en-US" sz="2400" dirty="0">
                <a:highlight>
                  <a:srgbClr val="FFFF00"/>
                </a:highlight>
              </a:rPr>
              <a:t>Medical health-related items</a:t>
            </a:r>
          </a:p>
          <a:p>
            <a:pPr marL="594000" lvl="2" indent="0">
              <a:buNone/>
            </a:pPr>
            <a:r>
              <a:rPr lang="en-US" sz="2400" dirty="0"/>
              <a:t>6.	Items subject to other excise taxes</a:t>
            </a:r>
          </a:p>
          <a:p>
            <a:pPr marL="594000" lvl="2" indent="0">
              <a:buNone/>
            </a:pPr>
            <a:r>
              <a:rPr lang="en-US" sz="2400" dirty="0"/>
              <a:t>7.	Currency and related intangible items</a:t>
            </a:r>
          </a:p>
          <a:p>
            <a:pPr marL="594000" lvl="2" indent="0">
              <a:buNone/>
            </a:pPr>
            <a:r>
              <a:rPr lang="en-US" sz="2400" dirty="0"/>
              <a:t>8.	Art and collectibles</a:t>
            </a:r>
          </a:p>
          <a:p>
            <a:pPr marL="936000" lvl="3" indent="0">
              <a:buNone/>
            </a:pPr>
            <a:endParaRPr lang="en-US" dirty="0"/>
          </a:p>
        </p:txBody>
      </p:sp>
      <p:sp>
        <p:nvSpPr>
          <p:cNvPr id="4" name="Slide Number Placeholder 3">
            <a:extLst>
              <a:ext uri="{FF2B5EF4-FFF2-40B4-BE49-F238E27FC236}">
                <a16:creationId xmlns:a16="http://schemas.microsoft.com/office/drawing/2014/main" id="{569E8CEA-B381-1211-9D7F-ED72DDF7DB16}"/>
              </a:ext>
            </a:extLst>
          </p:cNvPr>
          <p:cNvSpPr>
            <a:spLocks noGrp="1"/>
          </p:cNvSpPr>
          <p:nvPr>
            <p:ph type="sldNum" sz="quarter" idx="12"/>
          </p:nvPr>
        </p:nvSpPr>
        <p:spPr/>
        <p:txBody>
          <a:bodyPr/>
          <a:lstStyle/>
          <a:p>
            <a:fld id="{3A98EE3D-8CD1-4C3F-BD1C-C98C9596463C}" type="slidenum">
              <a:rPr lang="en-US" smtClean="0"/>
              <a:t>17</a:t>
            </a:fld>
            <a:endParaRPr lang="en-US" dirty="0"/>
          </a:p>
        </p:txBody>
      </p:sp>
    </p:spTree>
    <p:extLst>
      <p:ext uri="{BB962C8B-B14F-4D97-AF65-F5344CB8AC3E}">
        <p14:creationId xmlns:p14="http://schemas.microsoft.com/office/powerpoint/2010/main" val="5463706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A8750-CCF9-6D66-0F7D-716674D403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1C4C4C-42D3-61F3-12AC-AC82F848F1C8}"/>
              </a:ext>
            </a:extLst>
          </p:cNvPr>
          <p:cNvSpPr>
            <a:spLocks noGrp="1"/>
          </p:cNvSpPr>
          <p:nvPr>
            <p:ph type="title"/>
          </p:nvPr>
        </p:nvSpPr>
        <p:spPr/>
        <p:txBody>
          <a:bodyPr/>
          <a:lstStyle/>
          <a:p>
            <a:r>
              <a:rPr lang="en-US" dirty="0"/>
              <a:t>Exclusions and Exemptions – proposed outline </a:t>
            </a:r>
          </a:p>
        </p:txBody>
      </p:sp>
      <p:sp>
        <p:nvSpPr>
          <p:cNvPr id="3" name="Content Placeholder 2">
            <a:extLst>
              <a:ext uri="{FF2B5EF4-FFF2-40B4-BE49-F238E27FC236}">
                <a16:creationId xmlns:a16="http://schemas.microsoft.com/office/drawing/2014/main" id="{677FC616-6B21-CD7B-FF6B-10049275F3C7}"/>
              </a:ext>
            </a:extLst>
          </p:cNvPr>
          <p:cNvSpPr>
            <a:spLocks noGrp="1"/>
          </p:cNvSpPr>
          <p:nvPr>
            <p:ph idx="1"/>
          </p:nvPr>
        </p:nvSpPr>
        <p:spPr>
          <a:xfrm>
            <a:off x="581190" y="1721995"/>
            <a:ext cx="11029615" cy="4884481"/>
          </a:xfrm>
        </p:spPr>
        <p:txBody>
          <a:bodyPr>
            <a:normAutofit lnSpcReduction="10000"/>
          </a:bodyPr>
          <a:lstStyle/>
          <a:p>
            <a:pPr marL="324000" lvl="1" indent="0">
              <a:buNone/>
            </a:pPr>
            <a:r>
              <a:rPr lang="en-US" sz="2800" dirty="0"/>
              <a:t>C.	</a:t>
            </a:r>
            <a:r>
              <a:rPr lang="en-US" sz="2800" dirty="0">
                <a:highlight>
                  <a:srgbClr val="FFFF00"/>
                </a:highlight>
              </a:rPr>
              <a:t>Common exclusions/exemptions based primarily on the identity of the seller or buyer</a:t>
            </a:r>
            <a:r>
              <a:rPr lang="en-US" sz="2800" dirty="0"/>
              <a:t>: </a:t>
            </a:r>
          </a:p>
          <a:p>
            <a:pPr marL="594000" lvl="2" indent="0">
              <a:buNone/>
            </a:pPr>
            <a:r>
              <a:rPr lang="en-US" sz="2400" dirty="0"/>
              <a:t>1.	Occasional sellers</a:t>
            </a:r>
          </a:p>
          <a:p>
            <a:pPr marL="594000" lvl="2" indent="0">
              <a:buNone/>
            </a:pPr>
            <a:r>
              <a:rPr lang="en-US" sz="2400" dirty="0"/>
              <a:t>2.	Related-party transactions</a:t>
            </a:r>
          </a:p>
          <a:p>
            <a:pPr marL="594000" lvl="2" indent="0">
              <a:buNone/>
            </a:pPr>
            <a:r>
              <a:rPr lang="en-US" sz="2400" dirty="0"/>
              <a:t>3.	Government</a:t>
            </a:r>
          </a:p>
          <a:p>
            <a:pPr marL="594000" lvl="2" indent="0">
              <a:buNone/>
            </a:pPr>
            <a:r>
              <a:rPr lang="en-US" sz="2400" dirty="0"/>
              <a:t>4.	Religious organizations</a:t>
            </a:r>
          </a:p>
          <a:p>
            <a:pPr marL="594000" lvl="2" indent="0">
              <a:buNone/>
            </a:pPr>
            <a:r>
              <a:rPr lang="en-US" sz="2400" dirty="0"/>
              <a:t>5.	Educational, non-profit, or charitable organizations</a:t>
            </a:r>
          </a:p>
          <a:p>
            <a:pPr marL="594000" lvl="2" indent="0">
              <a:buNone/>
            </a:pPr>
            <a:r>
              <a:rPr lang="en-US" sz="2400" dirty="0"/>
              <a:t>6.	Health or medical organizations or persons</a:t>
            </a:r>
          </a:p>
          <a:p>
            <a:pPr marL="594000" lvl="2" indent="0">
              <a:buNone/>
            </a:pPr>
            <a:r>
              <a:rPr lang="en-US" sz="2400" dirty="0"/>
              <a:t>7.	Local quasi-governmental functions</a:t>
            </a:r>
          </a:p>
          <a:p>
            <a:pPr marL="594000" lvl="2" indent="0">
              <a:buNone/>
            </a:pPr>
            <a:r>
              <a:rPr lang="en-US" sz="2400" dirty="0"/>
              <a:t>8.	Veterans or other persons</a:t>
            </a:r>
          </a:p>
          <a:p>
            <a:pPr marL="936000" lvl="3" indent="0">
              <a:buNone/>
            </a:pPr>
            <a:endParaRPr lang="en-US" dirty="0"/>
          </a:p>
        </p:txBody>
      </p:sp>
      <p:sp>
        <p:nvSpPr>
          <p:cNvPr id="4" name="Slide Number Placeholder 3">
            <a:extLst>
              <a:ext uri="{FF2B5EF4-FFF2-40B4-BE49-F238E27FC236}">
                <a16:creationId xmlns:a16="http://schemas.microsoft.com/office/drawing/2014/main" id="{50AAA563-AFB8-2FDB-7FED-DDC42DB12F42}"/>
              </a:ext>
            </a:extLst>
          </p:cNvPr>
          <p:cNvSpPr>
            <a:spLocks noGrp="1"/>
          </p:cNvSpPr>
          <p:nvPr>
            <p:ph type="sldNum" sz="quarter" idx="12"/>
          </p:nvPr>
        </p:nvSpPr>
        <p:spPr/>
        <p:txBody>
          <a:bodyPr/>
          <a:lstStyle/>
          <a:p>
            <a:fld id="{3A98EE3D-8CD1-4C3F-BD1C-C98C9596463C}" type="slidenum">
              <a:rPr lang="en-US" smtClean="0"/>
              <a:t>18</a:t>
            </a:fld>
            <a:endParaRPr lang="en-US" dirty="0"/>
          </a:p>
        </p:txBody>
      </p:sp>
    </p:spTree>
    <p:extLst>
      <p:ext uri="{BB962C8B-B14F-4D97-AF65-F5344CB8AC3E}">
        <p14:creationId xmlns:p14="http://schemas.microsoft.com/office/powerpoint/2010/main" val="23712950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AA07DA-41B5-FD54-1F0B-042BBD6EE0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78E2D4-F585-0143-145F-2DB6ABB35816}"/>
              </a:ext>
            </a:extLst>
          </p:cNvPr>
          <p:cNvSpPr>
            <a:spLocks noGrp="1"/>
          </p:cNvSpPr>
          <p:nvPr>
            <p:ph type="title"/>
          </p:nvPr>
        </p:nvSpPr>
        <p:spPr/>
        <p:txBody>
          <a:bodyPr/>
          <a:lstStyle/>
          <a:p>
            <a:r>
              <a:rPr lang="en-US" dirty="0"/>
              <a:t>Exclusions and Exemptions – proposed outline </a:t>
            </a:r>
          </a:p>
        </p:txBody>
      </p:sp>
      <p:sp>
        <p:nvSpPr>
          <p:cNvPr id="3" name="Content Placeholder 2">
            <a:extLst>
              <a:ext uri="{FF2B5EF4-FFF2-40B4-BE49-F238E27FC236}">
                <a16:creationId xmlns:a16="http://schemas.microsoft.com/office/drawing/2014/main" id="{1173DBC5-8EF2-EDB8-FAE7-7DE9FB405058}"/>
              </a:ext>
            </a:extLst>
          </p:cNvPr>
          <p:cNvSpPr>
            <a:spLocks noGrp="1"/>
          </p:cNvSpPr>
          <p:nvPr>
            <p:ph idx="1"/>
          </p:nvPr>
        </p:nvSpPr>
        <p:spPr>
          <a:xfrm>
            <a:off x="581190" y="1721995"/>
            <a:ext cx="11029615" cy="4433849"/>
          </a:xfrm>
        </p:spPr>
        <p:txBody>
          <a:bodyPr>
            <a:normAutofit/>
          </a:bodyPr>
          <a:lstStyle/>
          <a:p>
            <a:pPr marL="324000" lvl="1" indent="0">
              <a:buNone/>
            </a:pPr>
            <a:r>
              <a:rPr lang="en-US" sz="2800" dirty="0"/>
              <a:t>D.	</a:t>
            </a:r>
            <a:r>
              <a:rPr lang="en-US" sz="2800" dirty="0">
                <a:highlight>
                  <a:srgbClr val="FFFF00"/>
                </a:highlight>
              </a:rPr>
              <a:t>Common exemptions based primarily on use</a:t>
            </a:r>
            <a:r>
              <a:rPr lang="en-US" sz="2800" dirty="0"/>
              <a:t>:</a:t>
            </a:r>
          </a:p>
          <a:p>
            <a:pPr marL="594000" lvl="2" indent="0">
              <a:buNone/>
            </a:pPr>
            <a:r>
              <a:rPr lang="en-US" sz="2400" dirty="0">
                <a:highlight>
                  <a:srgbClr val="FFFF00"/>
                </a:highlight>
              </a:rPr>
              <a:t>1.	Purchases or leases for resale or release</a:t>
            </a:r>
          </a:p>
          <a:p>
            <a:pPr marL="594000" lvl="2" indent="0">
              <a:buNone/>
            </a:pPr>
            <a:r>
              <a:rPr lang="en-US" sz="2400" dirty="0">
                <a:highlight>
                  <a:srgbClr val="FFFF00"/>
                </a:highlight>
              </a:rPr>
              <a:t>2.	Manufacturing or production inputs</a:t>
            </a:r>
          </a:p>
          <a:p>
            <a:pPr marL="594000" lvl="2" indent="0">
              <a:buNone/>
            </a:pPr>
            <a:r>
              <a:rPr lang="en-US" sz="2400" dirty="0">
                <a:highlight>
                  <a:srgbClr val="FFFF00"/>
                </a:highlight>
              </a:rPr>
              <a:t>3.	Component parts of items to be resold</a:t>
            </a:r>
          </a:p>
          <a:p>
            <a:pPr marL="936000" lvl="3" indent="0">
              <a:buNone/>
            </a:pPr>
            <a:endParaRPr lang="en-US" dirty="0"/>
          </a:p>
        </p:txBody>
      </p:sp>
      <p:sp>
        <p:nvSpPr>
          <p:cNvPr id="4" name="Slide Number Placeholder 3">
            <a:extLst>
              <a:ext uri="{FF2B5EF4-FFF2-40B4-BE49-F238E27FC236}">
                <a16:creationId xmlns:a16="http://schemas.microsoft.com/office/drawing/2014/main" id="{A28D2F19-5154-65E6-F6E5-1E879A0659F3}"/>
              </a:ext>
            </a:extLst>
          </p:cNvPr>
          <p:cNvSpPr>
            <a:spLocks noGrp="1"/>
          </p:cNvSpPr>
          <p:nvPr>
            <p:ph type="sldNum" sz="quarter" idx="12"/>
          </p:nvPr>
        </p:nvSpPr>
        <p:spPr/>
        <p:txBody>
          <a:bodyPr/>
          <a:lstStyle/>
          <a:p>
            <a:fld id="{3A98EE3D-8CD1-4C3F-BD1C-C98C9596463C}" type="slidenum">
              <a:rPr lang="en-US" smtClean="0"/>
              <a:t>19</a:t>
            </a:fld>
            <a:endParaRPr lang="en-US" dirty="0"/>
          </a:p>
        </p:txBody>
      </p:sp>
    </p:spTree>
    <p:extLst>
      <p:ext uri="{BB962C8B-B14F-4D97-AF65-F5344CB8AC3E}">
        <p14:creationId xmlns:p14="http://schemas.microsoft.com/office/powerpoint/2010/main" val="1530099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E8091-7B4D-5E3D-1AA0-05CE4B2FAA2C}"/>
              </a:ext>
            </a:extLst>
          </p:cNvPr>
          <p:cNvSpPr>
            <a:spLocks noGrp="1"/>
          </p:cNvSpPr>
          <p:nvPr>
            <p:ph type="title"/>
          </p:nvPr>
        </p:nvSpPr>
        <p:spPr/>
        <p:txBody>
          <a:bodyPr/>
          <a:lstStyle/>
          <a:p>
            <a:r>
              <a:rPr lang="en-US" dirty="0"/>
              <a:t>Status – Sourcing discussion </a:t>
            </a:r>
          </a:p>
        </p:txBody>
      </p:sp>
      <p:sp>
        <p:nvSpPr>
          <p:cNvPr id="3" name="Content Placeholder 2">
            <a:extLst>
              <a:ext uri="{FF2B5EF4-FFF2-40B4-BE49-F238E27FC236}">
                <a16:creationId xmlns:a16="http://schemas.microsoft.com/office/drawing/2014/main" id="{56C8E16D-DF10-091C-A23F-3E1ED98D444E}"/>
              </a:ext>
            </a:extLst>
          </p:cNvPr>
          <p:cNvSpPr>
            <a:spLocks noGrp="1"/>
          </p:cNvSpPr>
          <p:nvPr>
            <p:ph idx="1"/>
          </p:nvPr>
        </p:nvSpPr>
        <p:spPr/>
        <p:txBody>
          <a:bodyPr>
            <a:normAutofit fontScale="85000" lnSpcReduction="20000"/>
          </a:bodyPr>
          <a:lstStyle/>
          <a:p>
            <a:r>
              <a:rPr lang="en-US" dirty="0"/>
              <a:t>Discussed the Streamlined rules at prior meetings</a:t>
            </a:r>
          </a:p>
          <a:p>
            <a:r>
              <a:rPr lang="en-US" dirty="0"/>
              <a:t>Discussed the multiple points of use (MPU) issue</a:t>
            </a:r>
          </a:p>
          <a:p>
            <a:r>
              <a:rPr lang="en-US" dirty="0"/>
              <a:t>Looked at the Washington and Massachusetts approaches and also talked about </a:t>
            </a:r>
            <a:r>
              <a:rPr lang="en-US" dirty="0" err="1"/>
              <a:t>Streamlined’s</a:t>
            </a:r>
            <a:r>
              <a:rPr lang="en-US" dirty="0"/>
              <a:t> work in this area</a:t>
            </a:r>
          </a:p>
          <a:p>
            <a:r>
              <a:rPr lang="en-US" dirty="0"/>
              <a:t>Main points –</a:t>
            </a:r>
          </a:p>
          <a:p>
            <a:pPr lvl="1"/>
            <a:r>
              <a:rPr lang="en-US" dirty="0"/>
              <a:t>Important to determine what the rules apply to</a:t>
            </a:r>
          </a:p>
          <a:p>
            <a:pPr lvl="1"/>
            <a:r>
              <a:rPr lang="en-US" dirty="0"/>
              <a:t>Non-B2B purchases may be excluded</a:t>
            </a:r>
          </a:p>
          <a:p>
            <a:pPr lvl="1"/>
            <a:r>
              <a:rPr lang="en-US" dirty="0"/>
              <a:t>Refunds are a major means for implementing MPU</a:t>
            </a:r>
          </a:p>
          <a:p>
            <a:pPr lvl="1"/>
            <a:r>
              <a:rPr lang="en-US" dirty="0"/>
              <a:t>Other issues may not be fully addressed</a:t>
            </a:r>
          </a:p>
          <a:p>
            <a:r>
              <a:rPr lang="en-US" dirty="0"/>
              <a:t>This information will be part of the white paper</a:t>
            </a:r>
          </a:p>
        </p:txBody>
      </p:sp>
      <p:sp>
        <p:nvSpPr>
          <p:cNvPr id="4" name="Slide Number Placeholder 3">
            <a:extLst>
              <a:ext uri="{FF2B5EF4-FFF2-40B4-BE49-F238E27FC236}">
                <a16:creationId xmlns:a16="http://schemas.microsoft.com/office/drawing/2014/main" id="{55DD3354-48BF-2045-7150-EF56E04DD980}"/>
              </a:ext>
            </a:extLst>
          </p:cNvPr>
          <p:cNvSpPr>
            <a:spLocks noGrp="1"/>
          </p:cNvSpPr>
          <p:nvPr>
            <p:ph type="sldNum" sz="quarter" idx="12"/>
          </p:nvPr>
        </p:nvSpPr>
        <p:spPr/>
        <p:txBody>
          <a:bodyPr/>
          <a:lstStyle/>
          <a:p>
            <a:fld id="{3A98EE3D-8CD1-4C3F-BD1C-C98C9596463C}" type="slidenum">
              <a:rPr lang="en-US" smtClean="0"/>
              <a:t>2</a:t>
            </a:fld>
            <a:endParaRPr lang="en-US" dirty="0"/>
          </a:p>
        </p:txBody>
      </p:sp>
    </p:spTree>
    <p:extLst>
      <p:ext uri="{BB962C8B-B14F-4D97-AF65-F5344CB8AC3E}">
        <p14:creationId xmlns:p14="http://schemas.microsoft.com/office/powerpoint/2010/main" val="19585999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126EA-F7C9-75E6-FA89-95E6FAFDCA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AF5039-62AD-C1FD-6049-9DE615938A57}"/>
              </a:ext>
            </a:extLst>
          </p:cNvPr>
          <p:cNvSpPr>
            <a:spLocks noGrp="1"/>
          </p:cNvSpPr>
          <p:nvPr>
            <p:ph type="title"/>
          </p:nvPr>
        </p:nvSpPr>
        <p:spPr/>
        <p:txBody>
          <a:bodyPr/>
          <a:lstStyle/>
          <a:p>
            <a:r>
              <a:rPr lang="en-US" dirty="0"/>
              <a:t>Exclusions and Exemptions – proposed outline </a:t>
            </a:r>
          </a:p>
        </p:txBody>
      </p:sp>
      <p:sp>
        <p:nvSpPr>
          <p:cNvPr id="3" name="Content Placeholder 2">
            <a:extLst>
              <a:ext uri="{FF2B5EF4-FFF2-40B4-BE49-F238E27FC236}">
                <a16:creationId xmlns:a16="http://schemas.microsoft.com/office/drawing/2014/main" id="{41D9BF6F-BDA3-612D-EB7B-7EDC3C46B857}"/>
              </a:ext>
            </a:extLst>
          </p:cNvPr>
          <p:cNvSpPr>
            <a:spLocks noGrp="1"/>
          </p:cNvSpPr>
          <p:nvPr>
            <p:ph idx="1"/>
          </p:nvPr>
        </p:nvSpPr>
        <p:spPr>
          <a:xfrm>
            <a:off x="581190" y="1721995"/>
            <a:ext cx="11029615" cy="4433849"/>
          </a:xfrm>
        </p:spPr>
        <p:txBody>
          <a:bodyPr>
            <a:normAutofit/>
          </a:bodyPr>
          <a:lstStyle/>
          <a:p>
            <a:pPr marL="324000" lvl="1" indent="0">
              <a:buNone/>
            </a:pPr>
            <a:endParaRPr lang="en-US" sz="2400" dirty="0">
              <a:highlight>
                <a:srgbClr val="FFFF00"/>
              </a:highlight>
            </a:endParaRPr>
          </a:p>
          <a:p>
            <a:pPr marL="324000" lvl="1" indent="0">
              <a:buNone/>
            </a:pPr>
            <a:r>
              <a:rPr lang="en-US" sz="2800" dirty="0"/>
              <a:t>E.	</a:t>
            </a:r>
            <a:r>
              <a:rPr lang="en-US" sz="2800" dirty="0">
                <a:highlight>
                  <a:srgbClr val="FFFF00"/>
                </a:highlight>
              </a:rPr>
              <a:t>Common exemptions based on multiple criteria</a:t>
            </a:r>
            <a:r>
              <a:rPr lang="en-US" sz="2800" dirty="0"/>
              <a:t>: </a:t>
            </a:r>
          </a:p>
          <a:p>
            <a:pPr marL="594000" lvl="2" indent="0">
              <a:buNone/>
            </a:pPr>
            <a:r>
              <a:rPr lang="en-US" sz="2400" dirty="0">
                <a:highlight>
                  <a:srgbClr val="FFFF00"/>
                </a:highlight>
              </a:rPr>
              <a:t>1.	Business purchases of office supplies</a:t>
            </a:r>
          </a:p>
          <a:p>
            <a:pPr marL="594000" lvl="2" indent="0">
              <a:buNone/>
            </a:pPr>
            <a:r>
              <a:rPr lang="en-US" sz="2400" dirty="0"/>
              <a:t>2.	Business purchases of energy</a:t>
            </a:r>
          </a:p>
          <a:p>
            <a:pPr marL="594000" lvl="2" indent="0">
              <a:buNone/>
            </a:pPr>
            <a:r>
              <a:rPr lang="en-US" sz="2400" dirty="0">
                <a:highlight>
                  <a:srgbClr val="FFFF00"/>
                </a:highlight>
              </a:rPr>
              <a:t>3.	Manufacturers’ purchases of equipment and production tools</a:t>
            </a:r>
          </a:p>
          <a:p>
            <a:pPr marL="594000" lvl="2" indent="0">
              <a:buNone/>
            </a:pPr>
            <a:r>
              <a:rPr lang="en-US" sz="2400" dirty="0">
                <a:highlight>
                  <a:srgbClr val="FFFF00"/>
                </a:highlight>
              </a:rPr>
              <a:t>4.	Agricultural business purchases of equipment and production tools </a:t>
            </a:r>
          </a:p>
          <a:p>
            <a:pPr marL="594000" lvl="2" indent="0">
              <a:buNone/>
            </a:pPr>
            <a:r>
              <a:rPr lang="en-US" sz="2400" dirty="0">
                <a:highlight>
                  <a:srgbClr val="FFFF00"/>
                </a:highlight>
              </a:rPr>
              <a:t>5.	Mining and natural resource industry equipment</a:t>
            </a:r>
          </a:p>
          <a:p>
            <a:pPr marL="594000" lvl="2" indent="0">
              <a:buNone/>
            </a:pPr>
            <a:r>
              <a:rPr lang="en-US" sz="2400" dirty="0"/>
              <a:t>6.	Sales tax holidays for certain items </a:t>
            </a:r>
          </a:p>
          <a:p>
            <a:pPr marL="936000" lvl="3" indent="0">
              <a:buNone/>
            </a:pPr>
            <a:endParaRPr lang="en-US" dirty="0"/>
          </a:p>
        </p:txBody>
      </p:sp>
      <p:sp>
        <p:nvSpPr>
          <p:cNvPr id="4" name="Slide Number Placeholder 3">
            <a:extLst>
              <a:ext uri="{FF2B5EF4-FFF2-40B4-BE49-F238E27FC236}">
                <a16:creationId xmlns:a16="http://schemas.microsoft.com/office/drawing/2014/main" id="{1E984F32-8B4E-9145-4E30-1B04E674FEC5}"/>
              </a:ext>
            </a:extLst>
          </p:cNvPr>
          <p:cNvSpPr>
            <a:spLocks noGrp="1"/>
          </p:cNvSpPr>
          <p:nvPr>
            <p:ph type="sldNum" sz="quarter" idx="12"/>
          </p:nvPr>
        </p:nvSpPr>
        <p:spPr/>
        <p:txBody>
          <a:bodyPr/>
          <a:lstStyle/>
          <a:p>
            <a:fld id="{3A98EE3D-8CD1-4C3F-BD1C-C98C9596463C}" type="slidenum">
              <a:rPr lang="en-US" smtClean="0"/>
              <a:t>20</a:t>
            </a:fld>
            <a:endParaRPr lang="en-US" dirty="0"/>
          </a:p>
        </p:txBody>
      </p:sp>
    </p:spTree>
    <p:extLst>
      <p:ext uri="{BB962C8B-B14F-4D97-AF65-F5344CB8AC3E}">
        <p14:creationId xmlns:p14="http://schemas.microsoft.com/office/powerpoint/2010/main" val="29927285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C9BBD1-1373-6AC0-98E3-6CBE32530E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322B6D-7EF8-E5DD-8505-0420E16813A8}"/>
              </a:ext>
            </a:extLst>
          </p:cNvPr>
          <p:cNvSpPr>
            <a:spLocks noGrp="1"/>
          </p:cNvSpPr>
          <p:nvPr>
            <p:ph type="title"/>
          </p:nvPr>
        </p:nvSpPr>
        <p:spPr>
          <a:xfrm>
            <a:off x="2037144" y="2831897"/>
            <a:ext cx="7407798" cy="721530"/>
          </a:xfrm>
        </p:spPr>
        <p:txBody>
          <a:bodyPr>
            <a:normAutofit/>
          </a:bodyPr>
          <a:lstStyle/>
          <a:p>
            <a:pPr algn="ctr"/>
            <a:r>
              <a:rPr lang="en-US" sz="4000" dirty="0"/>
              <a:t>Questions – Discussion?</a:t>
            </a:r>
          </a:p>
        </p:txBody>
      </p:sp>
      <p:sp>
        <p:nvSpPr>
          <p:cNvPr id="3" name="Slide Number Placeholder 2">
            <a:extLst>
              <a:ext uri="{FF2B5EF4-FFF2-40B4-BE49-F238E27FC236}">
                <a16:creationId xmlns:a16="http://schemas.microsoft.com/office/drawing/2014/main" id="{3444350F-75D4-83BB-57FD-820AE79B2A68}"/>
              </a:ext>
            </a:extLst>
          </p:cNvPr>
          <p:cNvSpPr>
            <a:spLocks noGrp="1"/>
          </p:cNvSpPr>
          <p:nvPr>
            <p:ph type="sldNum" sz="quarter" idx="12"/>
          </p:nvPr>
        </p:nvSpPr>
        <p:spPr/>
        <p:txBody>
          <a:bodyPr/>
          <a:lstStyle/>
          <a:p>
            <a:fld id="{3A98EE3D-8CD1-4C3F-BD1C-C98C9596463C}" type="slidenum">
              <a:rPr lang="en-US" smtClean="0"/>
              <a:t>21</a:t>
            </a:fld>
            <a:endParaRPr lang="en-US" dirty="0"/>
          </a:p>
        </p:txBody>
      </p:sp>
    </p:spTree>
    <p:extLst>
      <p:ext uri="{BB962C8B-B14F-4D97-AF65-F5344CB8AC3E}">
        <p14:creationId xmlns:p14="http://schemas.microsoft.com/office/powerpoint/2010/main" val="2348812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63E3BB-6701-CC0C-904E-8C9081B6B099}"/>
              </a:ext>
            </a:extLst>
          </p:cNvPr>
          <p:cNvSpPr>
            <a:spLocks noGrp="1"/>
          </p:cNvSpPr>
          <p:nvPr>
            <p:ph type="title"/>
          </p:nvPr>
        </p:nvSpPr>
        <p:spPr/>
        <p:txBody>
          <a:bodyPr/>
          <a:lstStyle/>
          <a:p>
            <a:r>
              <a:rPr lang="en-US" dirty="0"/>
              <a:t>Exclusions and Exemptions</a:t>
            </a:r>
          </a:p>
        </p:txBody>
      </p:sp>
      <p:sp>
        <p:nvSpPr>
          <p:cNvPr id="5" name="Text Placeholder 4">
            <a:extLst>
              <a:ext uri="{FF2B5EF4-FFF2-40B4-BE49-F238E27FC236}">
                <a16:creationId xmlns:a16="http://schemas.microsoft.com/office/drawing/2014/main" id="{6D6861F8-187A-3911-B7F2-F0FA740535C0}"/>
              </a:ext>
            </a:extLst>
          </p:cNvPr>
          <p:cNvSpPr>
            <a:spLocks noGrp="1"/>
          </p:cNvSpPr>
          <p:nvPr>
            <p:ph type="body" idx="1"/>
          </p:nvPr>
        </p:nvSpPr>
        <p:spPr/>
        <p:txBody>
          <a:bodyPr/>
          <a:lstStyle/>
          <a:p>
            <a:r>
              <a:rPr lang="en-US" b="1" dirty="0"/>
              <a:t>Digital Products Project</a:t>
            </a:r>
          </a:p>
        </p:txBody>
      </p:sp>
      <p:sp>
        <p:nvSpPr>
          <p:cNvPr id="2" name="Slide Number Placeholder 1">
            <a:extLst>
              <a:ext uri="{FF2B5EF4-FFF2-40B4-BE49-F238E27FC236}">
                <a16:creationId xmlns:a16="http://schemas.microsoft.com/office/drawing/2014/main" id="{B6CA9BE5-725F-B5EE-E7E9-5635CD9A6D15}"/>
              </a:ext>
            </a:extLst>
          </p:cNvPr>
          <p:cNvSpPr>
            <a:spLocks noGrp="1"/>
          </p:cNvSpPr>
          <p:nvPr>
            <p:ph type="sldNum" sz="quarter" idx="12"/>
          </p:nvPr>
        </p:nvSpPr>
        <p:spPr/>
        <p:txBody>
          <a:bodyPr/>
          <a:lstStyle/>
          <a:p>
            <a:fld id="{3A98EE3D-8CD1-4C3F-BD1C-C98C9596463C}" type="slidenum">
              <a:rPr lang="en-US" smtClean="0"/>
              <a:t>3</a:t>
            </a:fld>
            <a:endParaRPr lang="en-US" dirty="0"/>
          </a:p>
        </p:txBody>
      </p:sp>
    </p:spTree>
    <p:extLst>
      <p:ext uri="{BB962C8B-B14F-4D97-AF65-F5344CB8AC3E}">
        <p14:creationId xmlns:p14="http://schemas.microsoft.com/office/powerpoint/2010/main" val="70238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C8379-311E-16DC-D5D5-CF54C1D602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F6A99C-56F5-0A3E-82FA-31C99A342D84}"/>
              </a:ext>
            </a:extLst>
          </p:cNvPr>
          <p:cNvSpPr>
            <a:spLocks noGrp="1"/>
          </p:cNvSpPr>
          <p:nvPr>
            <p:ph type="title"/>
          </p:nvPr>
        </p:nvSpPr>
        <p:spPr>
          <a:xfrm>
            <a:off x="581192" y="702156"/>
            <a:ext cx="2047708" cy="1378103"/>
          </a:xfrm>
        </p:spPr>
        <p:txBody>
          <a:bodyPr/>
          <a:lstStyle/>
          <a:p>
            <a:r>
              <a:rPr lang="en-US" dirty="0"/>
              <a:t>The White Paper</a:t>
            </a:r>
          </a:p>
        </p:txBody>
      </p:sp>
      <p:sp>
        <p:nvSpPr>
          <p:cNvPr id="4" name="Slide Number Placeholder 3">
            <a:extLst>
              <a:ext uri="{FF2B5EF4-FFF2-40B4-BE49-F238E27FC236}">
                <a16:creationId xmlns:a16="http://schemas.microsoft.com/office/drawing/2014/main" id="{C36193FA-9137-452B-AD21-9DD818825BD9}"/>
              </a:ext>
            </a:extLst>
          </p:cNvPr>
          <p:cNvSpPr>
            <a:spLocks noGrp="1"/>
          </p:cNvSpPr>
          <p:nvPr>
            <p:ph type="sldNum" sz="quarter" idx="12"/>
          </p:nvPr>
        </p:nvSpPr>
        <p:spPr/>
        <p:txBody>
          <a:bodyPr/>
          <a:lstStyle/>
          <a:p>
            <a:fld id="{3A98EE3D-8CD1-4C3F-BD1C-C98C9596463C}" type="slidenum">
              <a:rPr lang="en-US" smtClean="0"/>
              <a:t>4</a:t>
            </a:fld>
            <a:endParaRPr lang="en-US" dirty="0"/>
          </a:p>
        </p:txBody>
      </p:sp>
      <p:pic>
        <p:nvPicPr>
          <p:cNvPr id="6" name="Picture 5">
            <a:extLst>
              <a:ext uri="{FF2B5EF4-FFF2-40B4-BE49-F238E27FC236}">
                <a16:creationId xmlns:a16="http://schemas.microsoft.com/office/drawing/2014/main" id="{272E0FB6-C17D-0D72-57B4-DC13322B4696}"/>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75000"/>
                    </a14:imgEffect>
                    <a14:imgEffect>
                      <a14:saturation sat="400000"/>
                    </a14:imgEffect>
                  </a14:imgLayer>
                </a14:imgProps>
              </a:ext>
            </a:extLst>
          </a:blip>
          <a:srcRect l="8740" r="12056"/>
          <a:stretch>
            <a:fillRect/>
          </a:stretch>
        </p:blipFill>
        <p:spPr>
          <a:xfrm>
            <a:off x="4201610" y="131165"/>
            <a:ext cx="7581418" cy="6421491"/>
          </a:xfrm>
          <a:prstGeom prst="rect">
            <a:avLst/>
          </a:prstGeom>
        </p:spPr>
      </p:pic>
    </p:spTree>
    <p:extLst>
      <p:ext uri="{BB962C8B-B14F-4D97-AF65-F5344CB8AC3E}">
        <p14:creationId xmlns:p14="http://schemas.microsoft.com/office/powerpoint/2010/main" val="2640167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6332F7-51B9-13A2-E1A2-E55E312AEC01}"/>
            </a:ext>
          </a:extLst>
        </p:cNvPr>
        <p:cNvGrpSpPr/>
        <p:nvPr/>
      </p:nvGrpSpPr>
      <p:grpSpPr>
        <a:xfrm>
          <a:off x="0" y="0"/>
          <a:ext cx="0" cy="0"/>
          <a:chOff x="0" y="0"/>
          <a:chExt cx="0" cy="0"/>
        </a:xfrm>
      </p:grpSpPr>
      <p:pic>
        <p:nvPicPr>
          <p:cNvPr id="15" name="Picture 14">
            <a:extLst>
              <a:ext uri="{FF2B5EF4-FFF2-40B4-BE49-F238E27FC236}">
                <a16:creationId xmlns:a16="http://schemas.microsoft.com/office/drawing/2014/main" id="{2643CE9A-0E7E-9894-B194-FBC03C1694FB}"/>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75000"/>
                    </a14:imgEffect>
                    <a14:imgEffect>
                      <a14:saturation sat="400000"/>
                    </a14:imgEffect>
                  </a14:imgLayer>
                </a14:imgProps>
              </a:ext>
            </a:extLst>
          </a:blip>
          <a:srcRect l="8740" r="12056"/>
          <a:stretch>
            <a:fillRect/>
          </a:stretch>
        </p:blipFill>
        <p:spPr>
          <a:xfrm>
            <a:off x="4201610" y="131165"/>
            <a:ext cx="7581418" cy="6421491"/>
          </a:xfrm>
          <a:prstGeom prst="rect">
            <a:avLst/>
          </a:prstGeom>
        </p:spPr>
      </p:pic>
      <p:sp>
        <p:nvSpPr>
          <p:cNvPr id="2" name="Title 1">
            <a:extLst>
              <a:ext uri="{FF2B5EF4-FFF2-40B4-BE49-F238E27FC236}">
                <a16:creationId xmlns:a16="http://schemas.microsoft.com/office/drawing/2014/main" id="{4E48794F-914C-CDE5-3757-04DB170CA60E}"/>
              </a:ext>
            </a:extLst>
          </p:cNvPr>
          <p:cNvSpPr>
            <a:spLocks noGrp="1"/>
          </p:cNvSpPr>
          <p:nvPr>
            <p:ph type="title"/>
          </p:nvPr>
        </p:nvSpPr>
        <p:spPr>
          <a:xfrm>
            <a:off x="581192" y="702156"/>
            <a:ext cx="2047708" cy="1378103"/>
          </a:xfrm>
        </p:spPr>
        <p:txBody>
          <a:bodyPr/>
          <a:lstStyle/>
          <a:p>
            <a:r>
              <a:rPr lang="en-US" dirty="0"/>
              <a:t>The White Paper</a:t>
            </a:r>
          </a:p>
        </p:txBody>
      </p:sp>
      <p:sp>
        <p:nvSpPr>
          <p:cNvPr id="4" name="Slide Number Placeholder 3">
            <a:extLst>
              <a:ext uri="{FF2B5EF4-FFF2-40B4-BE49-F238E27FC236}">
                <a16:creationId xmlns:a16="http://schemas.microsoft.com/office/drawing/2014/main" id="{2666D1A7-EA5A-25C0-6DFD-3215037E16B9}"/>
              </a:ext>
            </a:extLst>
          </p:cNvPr>
          <p:cNvSpPr>
            <a:spLocks noGrp="1"/>
          </p:cNvSpPr>
          <p:nvPr>
            <p:ph type="sldNum" sz="quarter" idx="12"/>
          </p:nvPr>
        </p:nvSpPr>
        <p:spPr/>
        <p:txBody>
          <a:bodyPr/>
          <a:lstStyle/>
          <a:p>
            <a:fld id="{3A98EE3D-8CD1-4C3F-BD1C-C98C9596463C}" type="slidenum">
              <a:rPr lang="en-US" smtClean="0"/>
              <a:t>5</a:t>
            </a:fld>
            <a:endParaRPr lang="en-US" dirty="0"/>
          </a:p>
        </p:txBody>
      </p:sp>
      <p:pic>
        <p:nvPicPr>
          <p:cNvPr id="5" name="Graphic 4" descr="Checkmark with solid fill">
            <a:extLst>
              <a:ext uri="{FF2B5EF4-FFF2-40B4-BE49-F238E27FC236}">
                <a16:creationId xmlns:a16="http://schemas.microsoft.com/office/drawing/2014/main" id="{4C2A941E-D0B3-AA2B-9E7E-2E212E17A482}"/>
              </a:ext>
            </a:extLst>
          </p:cNvPr>
          <p:cNvPicPr>
            <a:picLocks noChangeAspect="1"/>
          </p:cNvPicPr>
          <p:nvPr/>
        </p:nvPicPr>
        <p:blipFill>
          <a:blip r:embed="rId4">
            <a:duotone>
              <a:schemeClr val="accent1">
                <a:shade val="45000"/>
                <a:satMod val="135000"/>
              </a:schemeClr>
              <a:prstClr val="white"/>
            </a:duotone>
            <a:extLst>
              <a:ext uri="{96DAC541-7B7A-43D3-8B79-37D633B846F1}">
                <asvg:svgBlip xmlns:asvg="http://schemas.microsoft.com/office/drawing/2016/SVG/main" r:embed="rId5"/>
              </a:ext>
            </a:extLst>
          </a:blip>
          <a:stretch>
            <a:fillRect/>
          </a:stretch>
        </p:blipFill>
        <p:spPr>
          <a:xfrm>
            <a:off x="6096000" y="1097805"/>
            <a:ext cx="457200" cy="457200"/>
          </a:xfrm>
          <a:prstGeom prst="rect">
            <a:avLst/>
          </a:prstGeom>
        </p:spPr>
      </p:pic>
      <p:pic>
        <p:nvPicPr>
          <p:cNvPr id="7" name="Graphic 6" descr="Checkmark with solid fill">
            <a:extLst>
              <a:ext uri="{FF2B5EF4-FFF2-40B4-BE49-F238E27FC236}">
                <a16:creationId xmlns:a16="http://schemas.microsoft.com/office/drawing/2014/main" id="{13EBBEEB-F170-C951-7F34-A85D9F5395D6}"/>
              </a:ext>
            </a:extLst>
          </p:cNvPr>
          <p:cNvPicPr>
            <a:picLocks noChangeAspect="1"/>
          </p:cNvPicPr>
          <p:nvPr/>
        </p:nvPicPr>
        <p:blipFill>
          <a:blip r:embed="rId4">
            <a:duotone>
              <a:schemeClr val="accent1">
                <a:shade val="45000"/>
                <a:satMod val="135000"/>
              </a:schemeClr>
              <a:prstClr val="white"/>
            </a:duotone>
            <a:extLst>
              <a:ext uri="{96DAC541-7B7A-43D3-8B79-37D633B846F1}">
                <asvg:svgBlip xmlns:asvg="http://schemas.microsoft.com/office/drawing/2016/SVG/main" r:embed="rId5"/>
              </a:ext>
            </a:extLst>
          </a:blip>
          <a:stretch>
            <a:fillRect/>
          </a:stretch>
        </p:blipFill>
        <p:spPr>
          <a:xfrm>
            <a:off x="6092812" y="1623059"/>
            <a:ext cx="457200" cy="457200"/>
          </a:xfrm>
          <a:prstGeom prst="rect">
            <a:avLst/>
          </a:prstGeom>
        </p:spPr>
      </p:pic>
      <p:pic>
        <p:nvPicPr>
          <p:cNvPr id="8" name="Graphic 7" descr="Checkmark with solid fill">
            <a:extLst>
              <a:ext uri="{FF2B5EF4-FFF2-40B4-BE49-F238E27FC236}">
                <a16:creationId xmlns:a16="http://schemas.microsoft.com/office/drawing/2014/main" id="{80CF0E51-7735-E7F0-9069-35D5B996B232}"/>
              </a:ext>
            </a:extLst>
          </p:cNvPr>
          <p:cNvPicPr>
            <a:picLocks noChangeAspect="1"/>
          </p:cNvPicPr>
          <p:nvPr/>
        </p:nvPicPr>
        <p:blipFill>
          <a:blip r:embed="rId4">
            <a:duotone>
              <a:schemeClr val="accent1">
                <a:shade val="45000"/>
                <a:satMod val="135000"/>
              </a:schemeClr>
              <a:prstClr val="white"/>
            </a:duotone>
            <a:extLst>
              <a:ext uri="{96DAC541-7B7A-43D3-8B79-37D633B846F1}">
                <asvg:svgBlip xmlns:asvg="http://schemas.microsoft.com/office/drawing/2016/SVG/main" r:embed="rId5"/>
              </a:ext>
            </a:extLst>
          </a:blip>
          <a:stretch>
            <a:fillRect/>
          </a:stretch>
        </p:blipFill>
        <p:spPr>
          <a:xfrm>
            <a:off x="6090079" y="2183038"/>
            <a:ext cx="457200" cy="457200"/>
          </a:xfrm>
          <a:prstGeom prst="rect">
            <a:avLst/>
          </a:prstGeom>
        </p:spPr>
      </p:pic>
      <p:pic>
        <p:nvPicPr>
          <p:cNvPr id="9" name="Graphic 8" descr="Checkmark with solid fill">
            <a:extLst>
              <a:ext uri="{FF2B5EF4-FFF2-40B4-BE49-F238E27FC236}">
                <a16:creationId xmlns:a16="http://schemas.microsoft.com/office/drawing/2014/main" id="{1D28C3D4-A492-3037-EF34-D7DE7BC8DDC6}"/>
              </a:ext>
            </a:extLst>
          </p:cNvPr>
          <p:cNvPicPr>
            <a:picLocks noChangeAspect="1"/>
          </p:cNvPicPr>
          <p:nvPr/>
        </p:nvPicPr>
        <p:blipFill>
          <a:blip r:embed="rId4">
            <a:duotone>
              <a:schemeClr val="accent1">
                <a:shade val="45000"/>
                <a:satMod val="135000"/>
              </a:schemeClr>
              <a:prstClr val="white"/>
            </a:duotone>
            <a:extLst>
              <a:ext uri="{96DAC541-7B7A-43D3-8B79-37D633B846F1}">
                <asvg:svgBlip xmlns:asvg="http://schemas.microsoft.com/office/drawing/2016/SVG/main" r:embed="rId5"/>
              </a:ext>
            </a:extLst>
          </a:blip>
          <a:stretch>
            <a:fillRect/>
          </a:stretch>
        </p:blipFill>
        <p:spPr>
          <a:xfrm>
            <a:off x="6100021" y="3253082"/>
            <a:ext cx="457200" cy="457200"/>
          </a:xfrm>
          <a:prstGeom prst="rect">
            <a:avLst/>
          </a:prstGeom>
        </p:spPr>
      </p:pic>
      <p:pic>
        <p:nvPicPr>
          <p:cNvPr id="10" name="Graphic 9" descr="Checkmark with solid fill">
            <a:extLst>
              <a:ext uri="{FF2B5EF4-FFF2-40B4-BE49-F238E27FC236}">
                <a16:creationId xmlns:a16="http://schemas.microsoft.com/office/drawing/2014/main" id="{43BAC3EC-5DD2-8A1A-B046-33275F7A9694}"/>
              </a:ext>
            </a:extLst>
          </p:cNvPr>
          <p:cNvPicPr>
            <a:picLocks noChangeAspect="1"/>
          </p:cNvPicPr>
          <p:nvPr/>
        </p:nvPicPr>
        <p:blipFill>
          <a:blip r:embed="rId4">
            <a:duotone>
              <a:schemeClr val="accent1">
                <a:shade val="45000"/>
                <a:satMod val="135000"/>
              </a:schemeClr>
              <a:prstClr val="white"/>
            </a:duotone>
            <a:extLst>
              <a:ext uri="{96DAC541-7B7A-43D3-8B79-37D633B846F1}">
                <asvg:svgBlip xmlns:asvg="http://schemas.microsoft.com/office/drawing/2016/SVG/main" r:embed="rId5"/>
              </a:ext>
            </a:extLst>
          </a:blip>
          <a:stretch>
            <a:fillRect/>
          </a:stretch>
        </p:blipFill>
        <p:spPr>
          <a:xfrm>
            <a:off x="6100021" y="3778336"/>
            <a:ext cx="457200" cy="457200"/>
          </a:xfrm>
          <a:prstGeom prst="rect">
            <a:avLst/>
          </a:prstGeom>
        </p:spPr>
      </p:pic>
      <p:pic>
        <p:nvPicPr>
          <p:cNvPr id="11" name="Graphic 10" descr="Checkmark with solid fill">
            <a:extLst>
              <a:ext uri="{FF2B5EF4-FFF2-40B4-BE49-F238E27FC236}">
                <a16:creationId xmlns:a16="http://schemas.microsoft.com/office/drawing/2014/main" id="{34F8D591-636A-068A-1A73-3F139B64621A}"/>
              </a:ext>
            </a:extLst>
          </p:cNvPr>
          <p:cNvPicPr>
            <a:picLocks noChangeAspect="1"/>
          </p:cNvPicPr>
          <p:nvPr/>
        </p:nvPicPr>
        <p:blipFill>
          <a:blip r:embed="rId4">
            <a:duotone>
              <a:schemeClr val="accent1">
                <a:shade val="45000"/>
                <a:satMod val="135000"/>
              </a:schemeClr>
              <a:prstClr val="white"/>
            </a:duotone>
            <a:extLst>
              <a:ext uri="{96DAC541-7B7A-43D3-8B79-37D633B846F1}">
                <asvg:svgBlip xmlns:asvg="http://schemas.microsoft.com/office/drawing/2016/SVG/main" r:embed="rId5"/>
              </a:ext>
            </a:extLst>
          </a:blip>
          <a:stretch>
            <a:fillRect/>
          </a:stretch>
        </p:blipFill>
        <p:spPr>
          <a:xfrm>
            <a:off x="6090079" y="4777742"/>
            <a:ext cx="457200" cy="457200"/>
          </a:xfrm>
          <a:prstGeom prst="rect">
            <a:avLst/>
          </a:prstGeom>
        </p:spPr>
      </p:pic>
      <mc:AlternateContent xmlns:mc="http://schemas.openxmlformats.org/markup-compatibility/2006" xmlns:p14="http://schemas.microsoft.com/office/powerpoint/2010/main">
        <mc:Choice Requires="p14">
          <p:contentPart p14:bwMode="auto" r:id="rId6">
            <p14:nvContentPartPr>
              <p14:cNvPr id="14" name="Ink 13">
                <a:extLst>
                  <a:ext uri="{FF2B5EF4-FFF2-40B4-BE49-F238E27FC236}">
                    <a16:creationId xmlns:a16="http://schemas.microsoft.com/office/drawing/2014/main" id="{75CFCBE4-0167-E4AF-D968-6EE8C6B22D3F}"/>
                  </a:ext>
                </a:extLst>
              </p14:cNvPr>
              <p14:cNvContentPartPr/>
              <p14:nvPr/>
            </p14:nvContentPartPr>
            <p14:xfrm>
              <a:off x="4202336" y="2700124"/>
              <a:ext cx="2004840" cy="439200"/>
            </p14:xfrm>
          </p:contentPart>
        </mc:Choice>
        <mc:Fallback xmlns="">
          <p:pic>
            <p:nvPicPr>
              <p:cNvPr id="14" name="Ink 13">
                <a:extLst>
                  <a:ext uri="{FF2B5EF4-FFF2-40B4-BE49-F238E27FC236}">
                    <a16:creationId xmlns:a16="http://schemas.microsoft.com/office/drawing/2014/main" id="{75CFCBE4-0167-E4AF-D968-6EE8C6B22D3F}"/>
                  </a:ext>
                </a:extLst>
              </p:cNvPr>
              <p:cNvPicPr/>
              <p:nvPr/>
            </p:nvPicPr>
            <p:blipFill>
              <a:blip r:embed="rId7"/>
              <a:stretch>
                <a:fillRect/>
              </a:stretch>
            </p:blipFill>
            <p:spPr>
              <a:xfrm>
                <a:off x="4166336" y="2664124"/>
                <a:ext cx="2076480" cy="510840"/>
              </a:xfrm>
              <a:prstGeom prst="rect">
                <a:avLst/>
              </a:prstGeom>
            </p:spPr>
          </p:pic>
        </mc:Fallback>
      </mc:AlternateContent>
    </p:spTree>
    <p:extLst>
      <p:ext uri="{BB962C8B-B14F-4D97-AF65-F5344CB8AC3E}">
        <p14:creationId xmlns:p14="http://schemas.microsoft.com/office/powerpoint/2010/main" val="515676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EBC6F9-0CA0-0F82-EAE8-B28577F86F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01871F-9F25-19FC-9994-6105140AD3DC}"/>
              </a:ext>
            </a:extLst>
          </p:cNvPr>
          <p:cNvSpPr>
            <a:spLocks noGrp="1"/>
          </p:cNvSpPr>
          <p:nvPr>
            <p:ph type="title"/>
          </p:nvPr>
        </p:nvSpPr>
        <p:spPr>
          <a:xfrm>
            <a:off x="581192" y="702156"/>
            <a:ext cx="2047708" cy="1378103"/>
          </a:xfrm>
        </p:spPr>
        <p:txBody>
          <a:bodyPr/>
          <a:lstStyle/>
          <a:p>
            <a:r>
              <a:rPr lang="en-US" dirty="0"/>
              <a:t>The White Paper</a:t>
            </a:r>
          </a:p>
        </p:txBody>
      </p:sp>
      <p:sp>
        <p:nvSpPr>
          <p:cNvPr id="4" name="Slide Number Placeholder 3">
            <a:extLst>
              <a:ext uri="{FF2B5EF4-FFF2-40B4-BE49-F238E27FC236}">
                <a16:creationId xmlns:a16="http://schemas.microsoft.com/office/drawing/2014/main" id="{A43244CF-29DC-59B3-E629-DC9F216572A4}"/>
              </a:ext>
            </a:extLst>
          </p:cNvPr>
          <p:cNvSpPr>
            <a:spLocks noGrp="1"/>
          </p:cNvSpPr>
          <p:nvPr>
            <p:ph type="sldNum" sz="quarter" idx="12"/>
          </p:nvPr>
        </p:nvSpPr>
        <p:spPr/>
        <p:txBody>
          <a:bodyPr/>
          <a:lstStyle/>
          <a:p>
            <a:fld id="{3A98EE3D-8CD1-4C3F-BD1C-C98C9596463C}" type="slidenum">
              <a:rPr lang="en-US" smtClean="0"/>
              <a:t>6</a:t>
            </a:fld>
            <a:endParaRPr lang="en-US" dirty="0"/>
          </a:p>
        </p:txBody>
      </p:sp>
      <p:pic>
        <p:nvPicPr>
          <p:cNvPr id="5" name="Picture 4">
            <a:extLst>
              <a:ext uri="{FF2B5EF4-FFF2-40B4-BE49-F238E27FC236}">
                <a16:creationId xmlns:a16="http://schemas.microsoft.com/office/drawing/2014/main" id="{359AF366-3DAB-59C2-E0EB-1AC2D7522C1B}"/>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89000"/>
                    </a14:imgEffect>
                    <a14:imgEffect>
                      <a14:saturation sat="400000"/>
                    </a14:imgEffect>
                  </a14:imgLayer>
                </a14:imgProps>
              </a:ext>
            </a:extLst>
          </a:blip>
          <a:srcRect l="1540"/>
          <a:stretch>
            <a:fillRect/>
          </a:stretch>
        </p:blipFill>
        <p:spPr>
          <a:xfrm>
            <a:off x="4206240" y="319084"/>
            <a:ext cx="7928610" cy="6196016"/>
          </a:xfrm>
          <a:prstGeom prst="rect">
            <a:avLst/>
          </a:prstGeom>
        </p:spPr>
      </p:pic>
      <p:cxnSp>
        <p:nvCxnSpPr>
          <p:cNvPr id="8" name="Straight Arrow Connector 7">
            <a:extLst>
              <a:ext uri="{FF2B5EF4-FFF2-40B4-BE49-F238E27FC236}">
                <a16:creationId xmlns:a16="http://schemas.microsoft.com/office/drawing/2014/main" id="{1D2179AF-ED0C-95FF-A5C3-0A8858C4804A}"/>
              </a:ext>
            </a:extLst>
          </p:cNvPr>
          <p:cNvCxnSpPr>
            <a:stCxn id="2" idx="2"/>
          </p:cNvCxnSpPr>
          <p:nvPr/>
        </p:nvCxnSpPr>
        <p:spPr>
          <a:xfrm>
            <a:off x="1605046" y="2080259"/>
            <a:ext cx="6064484" cy="323469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8811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E35239D-0D2C-0B69-56FB-27629329A2A0}"/>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DD651B61-325E-4E73-8445-38B0DE8AA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B42E5253-D3AC-4AC2-B766-8B34F13C2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10AE8D57-436A-4073-9A75-15BB5949F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E2852671-8EB6-4EAF-8AF8-65CF3FD66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19" name="Rectangle 18">
            <a:extLst>
              <a:ext uri="{FF2B5EF4-FFF2-40B4-BE49-F238E27FC236}">
                <a16:creationId xmlns:a16="http://schemas.microsoft.com/office/drawing/2014/main" id="{26B4480E-B7FF-4481-890E-043A69AE6F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79394E1F-0B5F-497D-B2A6-8383A2A5483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8" y="457200"/>
            <a:ext cx="3703320" cy="5935133"/>
            <a:chOff x="438068" y="457200"/>
            <a:chExt cx="3703320" cy="5935133"/>
          </a:xfrm>
        </p:grpSpPr>
        <p:sp>
          <p:nvSpPr>
            <p:cNvPr id="22" name="Rectangle 21">
              <a:extLst>
                <a:ext uri="{FF2B5EF4-FFF2-40B4-BE49-F238E27FC236}">
                  <a16:creationId xmlns:a16="http://schemas.microsoft.com/office/drawing/2014/main" id="{1F1FF39A-AC3C-4066-9D4C-519AA22812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01201"/>
              <a:ext cx="3702134" cy="5791132"/>
            </a:xfrm>
            <a:prstGeom prst="rect">
              <a:avLst/>
            </a:prstGeom>
            <a:solidFill>
              <a:srgbClr val="465359">
                <a:alpha val="97000"/>
              </a:srgbClr>
            </a:solidFill>
            <a:ln w="6350" cmpd="sng">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2">
              <a:extLst>
                <a:ext uri="{FF2B5EF4-FFF2-40B4-BE49-F238E27FC236}">
                  <a16:creationId xmlns:a16="http://schemas.microsoft.com/office/drawing/2014/main" id="{64C13BAB-7C00-4D21-A857-E3D41C0A2A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8C342C9B-4FA8-A5FB-72F6-D8F96728CDB7}"/>
              </a:ext>
            </a:extLst>
          </p:cNvPr>
          <p:cNvSpPr>
            <a:spLocks noGrp="1"/>
          </p:cNvSpPr>
          <p:nvPr>
            <p:ph type="title"/>
          </p:nvPr>
        </p:nvSpPr>
        <p:spPr>
          <a:xfrm>
            <a:off x="584200" y="1524001"/>
            <a:ext cx="3412067" cy="3478384"/>
          </a:xfrm>
        </p:spPr>
        <p:txBody>
          <a:bodyPr vert="horz" lIns="91440" tIns="45720" rIns="91440" bIns="45720" rtlCol="0" anchor="b">
            <a:normAutofit/>
          </a:bodyPr>
          <a:lstStyle/>
          <a:p>
            <a:r>
              <a:rPr lang="en-US" sz="3600" dirty="0">
                <a:solidFill>
                  <a:srgbClr val="FFFFFF"/>
                </a:solidFill>
              </a:rPr>
              <a:t>The White Paper</a:t>
            </a:r>
            <a:br>
              <a:rPr lang="en-US" sz="3600" dirty="0">
                <a:solidFill>
                  <a:srgbClr val="FFFFFF"/>
                </a:solidFill>
              </a:rPr>
            </a:br>
            <a:r>
              <a:rPr lang="en-US" sz="3600" dirty="0">
                <a:solidFill>
                  <a:srgbClr val="FFFFFF"/>
                </a:solidFill>
              </a:rPr>
              <a:t>Outline</a:t>
            </a:r>
          </a:p>
        </p:txBody>
      </p:sp>
      <p:sp>
        <p:nvSpPr>
          <p:cNvPr id="4" name="Slide Number Placeholder 3">
            <a:extLst>
              <a:ext uri="{FF2B5EF4-FFF2-40B4-BE49-F238E27FC236}">
                <a16:creationId xmlns:a16="http://schemas.microsoft.com/office/drawing/2014/main" id="{D288C033-3999-9CD2-2B74-161857143C82}"/>
              </a:ext>
            </a:extLst>
          </p:cNvPr>
          <p:cNvSpPr>
            <a:spLocks noGrp="1"/>
          </p:cNvSpPr>
          <p:nvPr>
            <p:ph type="sldNum" sz="quarter" idx="12"/>
          </p:nvPr>
        </p:nvSpPr>
        <p:spPr>
          <a:xfrm>
            <a:off x="3454399" y="766070"/>
            <a:ext cx="542673" cy="365125"/>
          </a:xfrm>
        </p:spPr>
        <p:txBody>
          <a:bodyPr vert="horz" lIns="91440" tIns="45720" rIns="91440" bIns="45720" rtlCol="0" anchor="ctr">
            <a:normAutofit/>
          </a:bodyPr>
          <a:lstStyle/>
          <a:p>
            <a:pPr defTabSz="457200">
              <a:spcAft>
                <a:spcPts val="600"/>
              </a:spcAft>
            </a:pPr>
            <a:fld id="{3A98EE3D-8CD1-4C3F-BD1C-C98C9596463C}" type="slidenum">
              <a:rPr lang="en-US">
                <a:solidFill>
                  <a:srgbClr val="FFFFFF"/>
                </a:solidFill>
              </a:rPr>
              <a:pPr defTabSz="457200">
                <a:spcAft>
                  <a:spcPts val="600"/>
                </a:spcAft>
              </a:pPr>
              <a:t>7</a:t>
            </a:fld>
            <a:endParaRPr lang="en-US">
              <a:solidFill>
                <a:srgbClr val="FFFFFF"/>
              </a:solidFill>
            </a:endParaRPr>
          </a:p>
        </p:txBody>
      </p:sp>
      <p:pic>
        <p:nvPicPr>
          <p:cNvPr id="6" name="Picture 5">
            <a:extLst>
              <a:ext uri="{FF2B5EF4-FFF2-40B4-BE49-F238E27FC236}">
                <a16:creationId xmlns:a16="http://schemas.microsoft.com/office/drawing/2014/main" id="{63D625F0-5AA1-0BE5-1536-9890FEB8B623}"/>
              </a:ext>
            </a:extLst>
          </p:cNvPr>
          <p:cNvPicPr>
            <a:picLocks noChangeAspect="1"/>
          </p:cNvPicPr>
          <p:nvPr/>
        </p:nvPicPr>
        <p:blipFill>
          <a:blip r:embed="rId3"/>
          <a:stretch>
            <a:fillRect/>
          </a:stretch>
        </p:blipFill>
        <p:spPr>
          <a:xfrm>
            <a:off x="5012254" y="0"/>
            <a:ext cx="6296212" cy="6862358"/>
          </a:xfrm>
          <a:prstGeom prst="rect">
            <a:avLst/>
          </a:prstGeom>
        </p:spPr>
      </p:pic>
    </p:spTree>
    <p:extLst>
      <p:ext uri="{BB962C8B-B14F-4D97-AF65-F5344CB8AC3E}">
        <p14:creationId xmlns:p14="http://schemas.microsoft.com/office/powerpoint/2010/main" val="2849670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CD22D-A298-DB60-EA9B-CD722053E3B3}"/>
              </a:ext>
            </a:extLst>
          </p:cNvPr>
          <p:cNvSpPr>
            <a:spLocks noGrp="1"/>
          </p:cNvSpPr>
          <p:nvPr>
            <p:ph type="title"/>
          </p:nvPr>
        </p:nvSpPr>
        <p:spPr/>
        <p:txBody>
          <a:bodyPr/>
          <a:lstStyle/>
          <a:p>
            <a:r>
              <a:rPr lang="en-US" dirty="0"/>
              <a:t>Exemptions &amp; Exclusions </a:t>
            </a:r>
          </a:p>
        </p:txBody>
      </p:sp>
      <p:sp>
        <p:nvSpPr>
          <p:cNvPr id="3" name="Content Placeholder 2">
            <a:extLst>
              <a:ext uri="{FF2B5EF4-FFF2-40B4-BE49-F238E27FC236}">
                <a16:creationId xmlns:a16="http://schemas.microsoft.com/office/drawing/2014/main" id="{89DB81CA-4AC2-3A3E-5E12-52035B1AB1B1}"/>
              </a:ext>
            </a:extLst>
          </p:cNvPr>
          <p:cNvSpPr>
            <a:spLocks noGrp="1"/>
          </p:cNvSpPr>
          <p:nvPr>
            <p:ph idx="1"/>
          </p:nvPr>
        </p:nvSpPr>
        <p:spPr/>
        <p:txBody>
          <a:bodyPr/>
          <a:lstStyle/>
          <a:p>
            <a:r>
              <a:rPr lang="en-US" dirty="0"/>
              <a:t>From the White Paper Outline</a:t>
            </a:r>
          </a:p>
          <a:p>
            <a:pPr marL="324000" lvl="1" indent="0">
              <a:buNone/>
            </a:pPr>
            <a:r>
              <a:rPr lang="en-US" dirty="0"/>
              <a:t>“Exemptions – As noted above, states typically provide a number of exemptions. Many of these exemptions address B2B transactions to reduce tax pyramiding or address the inherent regressivity of the tax. Others may single out particular industries or activities for tax benefit. </a:t>
            </a:r>
            <a:r>
              <a:rPr lang="en-US" dirty="0">
                <a:highlight>
                  <a:srgbClr val="FFFF00"/>
                </a:highlight>
              </a:rPr>
              <a:t>There is a wide variation in the types of exemption states offer and even similar exemptions may rely on slightly different defined terms or requirements</a:t>
            </a:r>
            <a:r>
              <a:rPr lang="en-US" dirty="0"/>
              <a:t>.” </a:t>
            </a:r>
          </a:p>
        </p:txBody>
      </p:sp>
      <p:sp>
        <p:nvSpPr>
          <p:cNvPr id="4" name="Slide Number Placeholder 3">
            <a:extLst>
              <a:ext uri="{FF2B5EF4-FFF2-40B4-BE49-F238E27FC236}">
                <a16:creationId xmlns:a16="http://schemas.microsoft.com/office/drawing/2014/main" id="{6600FED1-224E-556A-CE4E-951B506299B9}"/>
              </a:ext>
            </a:extLst>
          </p:cNvPr>
          <p:cNvSpPr>
            <a:spLocks noGrp="1"/>
          </p:cNvSpPr>
          <p:nvPr>
            <p:ph type="sldNum" sz="quarter" idx="12"/>
          </p:nvPr>
        </p:nvSpPr>
        <p:spPr/>
        <p:txBody>
          <a:bodyPr/>
          <a:lstStyle/>
          <a:p>
            <a:fld id="{3A98EE3D-8CD1-4C3F-BD1C-C98C9596463C}" type="slidenum">
              <a:rPr lang="en-US" smtClean="0"/>
              <a:t>8</a:t>
            </a:fld>
            <a:endParaRPr lang="en-US" dirty="0"/>
          </a:p>
        </p:txBody>
      </p:sp>
    </p:spTree>
    <p:extLst>
      <p:ext uri="{BB962C8B-B14F-4D97-AF65-F5344CB8AC3E}">
        <p14:creationId xmlns:p14="http://schemas.microsoft.com/office/powerpoint/2010/main" val="1466197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B71D04-082C-56E4-5637-A5032BF75D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BE5425-DA4B-36F2-6AE2-8EF149ADF7FB}"/>
              </a:ext>
            </a:extLst>
          </p:cNvPr>
          <p:cNvSpPr>
            <a:spLocks noGrp="1"/>
          </p:cNvSpPr>
          <p:nvPr>
            <p:ph type="title"/>
          </p:nvPr>
        </p:nvSpPr>
        <p:spPr/>
        <p:txBody>
          <a:bodyPr/>
          <a:lstStyle/>
          <a:p>
            <a:r>
              <a:rPr lang="en-US" dirty="0"/>
              <a:t>Stakeholder issues</a:t>
            </a:r>
          </a:p>
        </p:txBody>
      </p:sp>
      <p:sp>
        <p:nvSpPr>
          <p:cNvPr id="3" name="Content Placeholder 2">
            <a:extLst>
              <a:ext uri="{FF2B5EF4-FFF2-40B4-BE49-F238E27FC236}">
                <a16:creationId xmlns:a16="http://schemas.microsoft.com/office/drawing/2014/main" id="{8E0D3F2E-FB66-3733-3AA4-ECC00D8F8780}"/>
              </a:ext>
            </a:extLst>
          </p:cNvPr>
          <p:cNvSpPr>
            <a:spLocks noGrp="1"/>
          </p:cNvSpPr>
          <p:nvPr>
            <p:ph idx="1"/>
          </p:nvPr>
        </p:nvSpPr>
        <p:spPr/>
        <p:txBody>
          <a:bodyPr>
            <a:normAutofit fontScale="92500"/>
          </a:bodyPr>
          <a:lstStyle/>
          <a:p>
            <a:r>
              <a:rPr lang="en-US" dirty="0"/>
              <a:t>From the White Paper Outline (summarizing stakeholder interviews)</a:t>
            </a:r>
          </a:p>
          <a:p>
            <a:pPr marL="324000" lvl="1" indent="0">
              <a:buNone/>
            </a:pPr>
            <a:r>
              <a:rPr lang="en-US" dirty="0"/>
              <a:t>General mechanics of the sales and use taxes  – especially </a:t>
            </a:r>
            <a:r>
              <a:rPr lang="en-US" dirty="0">
                <a:highlight>
                  <a:srgbClr val="FFFF00"/>
                </a:highlight>
              </a:rPr>
              <a:t>exemptions </a:t>
            </a:r>
            <a:r>
              <a:rPr lang="en-US" dirty="0"/>
              <a:t>and sourcing </a:t>
            </a:r>
          </a:p>
          <a:p>
            <a:pPr marL="324000" lvl="1" indent="0">
              <a:buNone/>
            </a:pPr>
            <a:r>
              <a:rPr lang="en-US" dirty="0"/>
              <a:t>(1) Sales tax versus use tax and whether difference in the nature of the taxes might justify additional rules (a) Multiple points of use (i) Description of the problem (ii) Adoption and repeal of rule by Streamlined  (iii) Possible solutions </a:t>
            </a:r>
            <a:br>
              <a:rPr lang="en-US" dirty="0"/>
            </a:br>
            <a:br>
              <a:rPr lang="en-US" dirty="0"/>
            </a:br>
            <a:r>
              <a:rPr lang="en-US" dirty="0"/>
              <a:t>(2) Possible limit on the period after first use during which a subsequent use in a state may give rise to tax  </a:t>
            </a:r>
            <a:br>
              <a:rPr lang="en-US" dirty="0"/>
            </a:br>
            <a:br>
              <a:rPr lang="en-US" dirty="0"/>
            </a:br>
            <a:r>
              <a:rPr lang="en-US" dirty="0"/>
              <a:t>(3) </a:t>
            </a:r>
            <a:r>
              <a:rPr lang="en-US" dirty="0">
                <a:highlight>
                  <a:srgbClr val="FFFF00"/>
                </a:highlight>
              </a:rPr>
              <a:t>Application of general B2B exemptions to digital products when the purchaser is a business</a:t>
            </a:r>
            <a:r>
              <a:rPr lang="en-US" dirty="0"/>
              <a:t> (a) Description of the problem (b) Possible solutions </a:t>
            </a:r>
          </a:p>
        </p:txBody>
      </p:sp>
      <p:sp>
        <p:nvSpPr>
          <p:cNvPr id="4" name="Slide Number Placeholder 3">
            <a:extLst>
              <a:ext uri="{FF2B5EF4-FFF2-40B4-BE49-F238E27FC236}">
                <a16:creationId xmlns:a16="http://schemas.microsoft.com/office/drawing/2014/main" id="{6F32CB0A-323B-7827-5349-96672C06E0FB}"/>
              </a:ext>
            </a:extLst>
          </p:cNvPr>
          <p:cNvSpPr>
            <a:spLocks noGrp="1"/>
          </p:cNvSpPr>
          <p:nvPr>
            <p:ph type="sldNum" sz="quarter" idx="12"/>
          </p:nvPr>
        </p:nvSpPr>
        <p:spPr/>
        <p:txBody>
          <a:bodyPr/>
          <a:lstStyle/>
          <a:p>
            <a:fld id="{3A98EE3D-8CD1-4C3F-BD1C-C98C9596463C}" type="slidenum">
              <a:rPr lang="en-US" smtClean="0"/>
              <a:t>9</a:t>
            </a:fld>
            <a:endParaRPr lang="en-US" dirty="0"/>
          </a:p>
        </p:txBody>
      </p:sp>
    </p:spTree>
    <p:extLst>
      <p:ext uri="{BB962C8B-B14F-4D97-AF65-F5344CB8AC3E}">
        <p14:creationId xmlns:p14="http://schemas.microsoft.com/office/powerpoint/2010/main" val="22480127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0"/>
  <p:tag name="SLIDO_APP_VERSION" val="1.10.0.5209"/>
  <p:tag name="SLIDO_PRESENTATION_ID" val="00000000-0000-0000-0000-000000000000"/>
  <p:tag name="SLIDO_EVENT_UUID" val="c9e85ef8-db47-4d02-acd6-4cbb29329715"/>
  <p:tag name="SLIDO_EVENT_SECTION_UUID" val="b14ba6aa-754f-4ff1-a67f-91bb0f3146d2"/>
</p:tagLst>
</file>

<file path=ppt/theme/theme1.xml><?xml version="1.0" encoding="utf-8"?>
<a:theme xmlns:a="http://schemas.openxmlformats.org/drawingml/2006/main" name="DividendVTI">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{A0F34DF7-2C7D-45DD-8C44-89A48ADF5BAD}tf33552983_win32</Template>
  <TotalTime>812</TotalTime>
  <Words>1307</Words>
  <Application>Microsoft Office PowerPoint</Application>
  <PresentationFormat>Widescreen</PresentationFormat>
  <Paragraphs>123</Paragraphs>
  <Slides>21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Aptos</vt:lpstr>
      <vt:lpstr>Franklin Gothic Book</vt:lpstr>
      <vt:lpstr>Franklin Gothic Demi</vt:lpstr>
      <vt:lpstr>Wingdings 2</vt:lpstr>
      <vt:lpstr>DividendVTI</vt:lpstr>
      <vt:lpstr>      Sales Tax on Digital Products Work Group Meeting</vt:lpstr>
      <vt:lpstr>Status – Sourcing discussion </vt:lpstr>
      <vt:lpstr>Exclusions and Exemptions</vt:lpstr>
      <vt:lpstr>The White Paper</vt:lpstr>
      <vt:lpstr>The White Paper</vt:lpstr>
      <vt:lpstr>The White Paper</vt:lpstr>
      <vt:lpstr>The White Paper Outline</vt:lpstr>
      <vt:lpstr>Exemptions &amp; Exclusions </vt:lpstr>
      <vt:lpstr>Stakeholder issues</vt:lpstr>
      <vt:lpstr>Stakeholder issues</vt:lpstr>
      <vt:lpstr>Report of Study Group - Proposed Definition - </vt:lpstr>
      <vt:lpstr>Exclusions and Exemptions – Proposed Outline </vt:lpstr>
      <vt:lpstr>Exclusions and Exemptions – proposed outline </vt:lpstr>
      <vt:lpstr>Exclusions and Exemptions – proposed outline </vt:lpstr>
      <vt:lpstr>Exclusions and Exemptions – proposed outline </vt:lpstr>
      <vt:lpstr>Exclusions and Exemptions – proposed outline </vt:lpstr>
      <vt:lpstr>Exclusions and Exemptions – proposed outline</vt:lpstr>
      <vt:lpstr>Exclusions and Exemptions – proposed outline </vt:lpstr>
      <vt:lpstr>Exclusions and Exemptions – proposed outline </vt:lpstr>
      <vt:lpstr>Exclusions and Exemptions – proposed outline </vt:lpstr>
      <vt:lpstr>Questions –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Sales Tax on Digital Products Status Report  Bundling Issue</dc:title>
  <dc:creator>Mia Strong</dc:creator>
  <cp:lastModifiedBy>Helen Hecht</cp:lastModifiedBy>
  <cp:revision>17</cp:revision>
  <dcterms:created xsi:type="dcterms:W3CDTF">2024-04-25T18:50:23Z</dcterms:created>
  <dcterms:modified xsi:type="dcterms:W3CDTF">2025-11-05T16:23:20Z</dcterms:modified>
</cp:coreProperties>
</file>