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260" r:id="rId3"/>
    <p:sldId id="267" r:id="rId4"/>
    <p:sldId id="257" r:id="rId5"/>
    <p:sldId id="266" r:id="rId6"/>
    <p:sldId id="270" r:id="rId7"/>
    <p:sldId id="261" r:id="rId8"/>
    <p:sldId id="259" r:id="rId9"/>
    <p:sldId id="262" r:id="rId10"/>
    <p:sldId id="263" r:id="rId11"/>
    <p:sldId id="264" r:id="rId12"/>
    <p:sldId id="265" r:id="rId13"/>
    <p:sldId id="269" r:id="rId14"/>
    <p:sldId id="268" r:id="rId15"/>
    <p:sldId id="271" r:id="rId16"/>
    <p:sldId id="272" r:id="rId17"/>
    <p:sldId id="274" r:id="rId18"/>
    <p:sldId id="275" r:id="rId19"/>
    <p:sldId id="276" r:id="rId20"/>
    <p:sldId id="826" r:id="rId21"/>
    <p:sldId id="831" r:id="rId22"/>
    <p:sldId id="285" r:id="rId23"/>
    <p:sldId id="828" r:id="rId24"/>
    <p:sldId id="280" r:id="rId25"/>
    <p:sldId id="283" r:id="rId26"/>
    <p:sldId id="284" r:id="rId27"/>
    <p:sldId id="278" r:id="rId28"/>
    <p:sldId id="279" r:id="rId29"/>
    <p:sldId id="281" r:id="rId30"/>
    <p:sldId id="286" r:id="rId31"/>
    <p:sldId id="829" r:id="rId32"/>
    <p:sldId id="827" r:id="rId33"/>
    <p:sldId id="282" r:id="rId34"/>
    <p:sldId id="830" r:id="rId35"/>
    <p:sldId id="832" r:id="rId36"/>
    <p:sldId id="833" r:id="rId37"/>
    <p:sldId id="834" r:id="rId38"/>
    <p:sldId id="2147469891" r:id="rId39"/>
    <p:sldId id="290" r:id="rId40"/>
    <p:sldId id="2147469893" r:id="rId41"/>
    <p:sldId id="2147469894" r:id="rId42"/>
    <p:sldId id="293" r:id="rId43"/>
    <p:sldId id="294" r:id="rId44"/>
    <p:sldId id="296" r:id="rId45"/>
    <p:sldId id="2147469895" r:id="rId46"/>
    <p:sldId id="297" r:id="rId47"/>
    <p:sldId id="300" r:id="rId48"/>
    <p:sldId id="301" r:id="rId49"/>
    <p:sldId id="289" r:id="rId50"/>
    <p:sldId id="298" r:id="rId51"/>
    <p:sldId id="299" r:id="rId52"/>
    <p:sldId id="302" r:id="rId53"/>
    <p:sldId id="2147469861" r:id="rId54"/>
    <p:sldId id="2147469896" r:id="rId55"/>
    <p:sldId id="2147469884" r:id="rId56"/>
    <p:sldId id="214746988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256"/>
    <a:srgbClr val="495F5F"/>
    <a:srgbClr val="A50021"/>
    <a:srgbClr val="3B555B"/>
    <a:srgbClr val="316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5ACD7-E71E-4303-88E3-04AAF3A8CD21}" v="1" dt="2025-11-16T16:15:2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44" autoAdjust="0"/>
  </p:normalViewPr>
  <p:slideViewPr>
    <p:cSldViewPr snapToGrid="0">
      <p:cViewPr varScale="1">
        <p:scale>
          <a:sx n="33" d="100"/>
          <a:sy n="33" d="100"/>
        </p:scale>
        <p:origin x="88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50351-19EA-443D-A161-796BEC217E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A61899-DD18-4308-82F1-3C9F685AA4E8}">
      <dgm:prSet/>
      <dgm:spPr/>
      <dgm:t>
        <a:bodyPr/>
        <a:lstStyle/>
        <a:p>
          <a:r>
            <a:rPr lang="en-US" b="1" dirty="0"/>
            <a:t>Why did the federal tax code defer recognition of CFC earnings, until and unless repatriated as a taxable dividend, while taxing direct earnings of the U.S. parent?</a:t>
          </a:r>
        </a:p>
      </dgm:t>
    </dgm:pt>
    <dgm:pt modelId="{3007F018-7489-4B77-8820-AD548319DA6A}" type="parTrans" cxnId="{9E1F7531-0BE9-45E6-AB4E-39AA110DAFAA}">
      <dgm:prSet/>
      <dgm:spPr/>
      <dgm:t>
        <a:bodyPr/>
        <a:lstStyle/>
        <a:p>
          <a:endParaRPr lang="en-US"/>
        </a:p>
      </dgm:t>
    </dgm:pt>
    <dgm:pt modelId="{06A41032-DAF0-4354-AFFE-D7D81CCB6E35}" type="sibTrans" cxnId="{9E1F7531-0BE9-45E6-AB4E-39AA110DAFAA}">
      <dgm:prSet/>
      <dgm:spPr/>
      <dgm:t>
        <a:bodyPr/>
        <a:lstStyle/>
        <a:p>
          <a:endParaRPr lang="en-US"/>
        </a:p>
      </dgm:t>
    </dgm:pt>
    <dgm:pt modelId="{96243FE7-8C84-4355-9961-79D1BBFE3D3D}">
      <dgm:prSet/>
      <dgm:spPr/>
      <dgm:t>
        <a:bodyPr/>
        <a:lstStyle/>
        <a:p>
          <a:r>
            <a:rPr lang="en-US" b="1" dirty="0"/>
            <a:t>Why does the federal tax code allow a credit for taxes paid to foreign countries? </a:t>
          </a:r>
        </a:p>
      </dgm:t>
    </dgm:pt>
    <dgm:pt modelId="{A3AD1AAE-1051-47CA-A9F1-3EA9D70794CA}" type="parTrans" cxnId="{2BB28E4E-7AE9-47B7-BFA1-A6C32FF6F26F}">
      <dgm:prSet/>
      <dgm:spPr/>
      <dgm:t>
        <a:bodyPr/>
        <a:lstStyle/>
        <a:p>
          <a:endParaRPr lang="en-US"/>
        </a:p>
      </dgm:t>
    </dgm:pt>
    <dgm:pt modelId="{EDB8F342-C83F-48E0-BB5D-943D64923763}" type="sibTrans" cxnId="{2BB28E4E-7AE9-47B7-BFA1-A6C32FF6F26F}">
      <dgm:prSet/>
      <dgm:spPr/>
      <dgm:t>
        <a:bodyPr/>
        <a:lstStyle/>
        <a:p>
          <a:endParaRPr lang="en-US"/>
        </a:p>
      </dgm:t>
    </dgm:pt>
    <dgm:pt modelId="{98730514-AE1A-491D-BE46-3200CD82AB1A}" type="pres">
      <dgm:prSet presAssocID="{7AC50351-19EA-443D-A161-796BEC217E83}" presName="root" presStyleCnt="0">
        <dgm:presLayoutVars>
          <dgm:dir/>
          <dgm:resizeHandles val="exact"/>
        </dgm:presLayoutVars>
      </dgm:prSet>
      <dgm:spPr/>
    </dgm:pt>
    <dgm:pt modelId="{0637EBA1-749B-4E20-A8B2-8B5CFB055C05}" type="pres">
      <dgm:prSet presAssocID="{A3A61899-DD18-4308-82F1-3C9F685AA4E8}" presName="compNode" presStyleCnt="0"/>
      <dgm:spPr/>
    </dgm:pt>
    <dgm:pt modelId="{5B801623-98D0-4954-94A4-C8D4B51D0443}" type="pres">
      <dgm:prSet presAssocID="{A3A61899-DD18-4308-82F1-3C9F685AA4E8}" presName="bgRect" presStyleLbl="bgShp" presStyleIdx="0" presStyleCnt="2" custLinFactNeighborX="-14" custLinFactNeighborY="3797"/>
      <dgm:spPr/>
    </dgm:pt>
    <dgm:pt modelId="{07DE0F81-C51C-4602-B87D-91604B399FCD}" type="pres">
      <dgm:prSet presAssocID="{A3A61899-DD18-4308-82F1-3C9F685AA4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Yuan"/>
        </a:ext>
      </dgm:extLst>
    </dgm:pt>
    <dgm:pt modelId="{A3589B46-5309-4CAB-9A46-61EDC61BE653}" type="pres">
      <dgm:prSet presAssocID="{A3A61899-DD18-4308-82F1-3C9F685AA4E8}" presName="spaceRect" presStyleCnt="0"/>
      <dgm:spPr/>
    </dgm:pt>
    <dgm:pt modelId="{880A023B-A445-42F9-A12C-A0198F1EA0A3}" type="pres">
      <dgm:prSet presAssocID="{A3A61899-DD18-4308-82F1-3C9F685AA4E8}" presName="parTx" presStyleLbl="revTx" presStyleIdx="0" presStyleCnt="2">
        <dgm:presLayoutVars>
          <dgm:chMax val="0"/>
          <dgm:chPref val="0"/>
        </dgm:presLayoutVars>
      </dgm:prSet>
      <dgm:spPr/>
    </dgm:pt>
    <dgm:pt modelId="{F69E0F81-E574-4139-9027-83595E437F10}" type="pres">
      <dgm:prSet presAssocID="{06A41032-DAF0-4354-AFFE-D7D81CCB6E35}" presName="sibTrans" presStyleCnt="0"/>
      <dgm:spPr/>
    </dgm:pt>
    <dgm:pt modelId="{C173CC5F-2EA1-4F9D-A6E4-A3BEA12060DB}" type="pres">
      <dgm:prSet presAssocID="{96243FE7-8C84-4355-9961-79D1BBFE3D3D}" presName="compNode" presStyleCnt="0"/>
      <dgm:spPr/>
    </dgm:pt>
    <dgm:pt modelId="{C050A875-5EF6-4D3E-9E7D-A596DA9F261D}" type="pres">
      <dgm:prSet presAssocID="{96243FE7-8C84-4355-9961-79D1BBFE3D3D}" presName="bgRect" presStyleLbl="bgShp" presStyleIdx="1" presStyleCnt="2"/>
      <dgm:spPr/>
    </dgm:pt>
    <dgm:pt modelId="{AE91758A-838C-4080-84E3-FCAFAC57781A}" type="pres">
      <dgm:prSet presAssocID="{96243FE7-8C84-4355-9961-79D1BBFE3D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E09E7D2-3354-4BD4-8605-DFD505A75C5B}" type="pres">
      <dgm:prSet presAssocID="{96243FE7-8C84-4355-9961-79D1BBFE3D3D}" presName="spaceRect" presStyleCnt="0"/>
      <dgm:spPr/>
    </dgm:pt>
    <dgm:pt modelId="{2A363414-406B-4529-8484-FF51DA6C710D}" type="pres">
      <dgm:prSet presAssocID="{96243FE7-8C84-4355-9961-79D1BBFE3D3D}" presName="parTx" presStyleLbl="revTx" presStyleIdx="1" presStyleCnt="2">
        <dgm:presLayoutVars>
          <dgm:chMax val="0"/>
          <dgm:chPref val="0"/>
        </dgm:presLayoutVars>
      </dgm:prSet>
      <dgm:spPr/>
    </dgm:pt>
  </dgm:ptLst>
  <dgm:cxnLst>
    <dgm:cxn modelId="{9E1F7531-0BE9-45E6-AB4E-39AA110DAFAA}" srcId="{7AC50351-19EA-443D-A161-796BEC217E83}" destId="{A3A61899-DD18-4308-82F1-3C9F685AA4E8}" srcOrd="0" destOrd="0" parTransId="{3007F018-7489-4B77-8820-AD548319DA6A}" sibTransId="{06A41032-DAF0-4354-AFFE-D7D81CCB6E35}"/>
    <dgm:cxn modelId="{AC60D54B-0620-4D97-BCCD-E190E9D21B75}" type="presOf" srcId="{7AC50351-19EA-443D-A161-796BEC217E83}" destId="{98730514-AE1A-491D-BE46-3200CD82AB1A}" srcOrd="0" destOrd="0" presId="urn:microsoft.com/office/officeart/2018/2/layout/IconVerticalSolidList"/>
    <dgm:cxn modelId="{2BB28E4E-7AE9-47B7-BFA1-A6C32FF6F26F}" srcId="{7AC50351-19EA-443D-A161-796BEC217E83}" destId="{96243FE7-8C84-4355-9961-79D1BBFE3D3D}" srcOrd="1" destOrd="0" parTransId="{A3AD1AAE-1051-47CA-A9F1-3EA9D70794CA}" sibTransId="{EDB8F342-C83F-48E0-BB5D-943D64923763}"/>
    <dgm:cxn modelId="{D17771CD-C72C-4C80-989C-709A6C14A158}" type="presOf" srcId="{96243FE7-8C84-4355-9961-79D1BBFE3D3D}" destId="{2A363414-406B-4529-8484-FF51DA6C710D}" srcOrd="0" destOrd="0" presId="urn:microsoft.com/office/officeart/2018/2/layout/IconVerticalSolidList"/>
    <dgm:cxn modelId="{B1C456D3-4C07-46AA-AF7E-A8FB985DEE88}" type="presOf" srcId="{A3A61899-DD18-4308-82F1-3C9F685AA4E8}" destId="{880A023B-A445-42F9-A12C-A0198F1EA0A3}" srcOrd="0" destOrd="0" presId="urn:microsoft.com/office/officeart/2018/2/layout/IconVerticalSolidList"/>
    <dgm:cxn modelId="{3BAEA1E6-E6EE-4722-A26D-3A484E018152}" type="presParOf" srcId="{98730514-AE1A-491D-BE46-3200CD82AB1A}" destId="{0637EBA1-749B-4E20-A8B2-8B5CFB055C05}" srcOrd="0" destOrd="0" presId="urn:microsoft.com/office/officeart/2018/2/layout/IconVerticalSolidList"/>
    <dgm:cxn modelId="{12BC5ED8-A8C6-41E1-969C-4CF662360F6C}" type="presParOf" srcId="{0637EBA1-749B-4E20-A8B2-8B5CFB055C05}" destId="{5B801623-98D0-4954-94A4-C8D4B51D0443}" srcOrd="0" destOrd="0" presId="urn:microsoft.com/office/officeart/2018/2/layout/IconVerticalSolidList"/>
    <dgm:cxn modelId="{8917877E-0717-42EA-88D3-4E279F0E3CA4}" type="presParOf" srcId="{0637EBA1-749B-4E20-A8B2-8B5CFB055C05}" destId="{07DE0F81-C51C-4602-B87D-91604B399FCD}" srcOrd="1" destOrd="0" presId="urn:microsoft.com/office/officeart/2018/2/layout/IconVerticalSolidList"/>
    <dgm:cxn modelId="{E8AFE0A8-9718-4156-A4B6-A226059358D6}" type="presParOf" srcId="{0637EBA1-749B-4E20-A8B2-8B5CFB055C05}" destId="{A3589B46-5309-4CAB-9A46-61EDC61BE653}" srcOrd="2" destOrd="0" presId="urn:microsoft.com/office/officeart/2018/2/layout/IconVerticalSolidList"/>
    <dgm:cxn modelId="{040A51F0-B191-424F-BE1D-255F3EA43CDD}" type="presParOf" srcId="{0637EBA1-749B-4E20-A8B2-8B5CFB055C05}" destId="{880A023B-A445-42F9-A12C-A0198F1EA0A3}" srcOrd="3" destOrd="0" presId="urn:microsoft.com/office/officeart/2018/2/layout/IconVerticalSolidList"/>
    <dgm:cxn modelId="{322827C4-EB6F-4D0C-97BC-301BA83C4505}" type="presParOf" srcId="{98730514-AE1A-491D-BE46-3200CD82AB1A}" destId="{F69E0F81-E574-4139-9027-83595E437F10}" srcOrd="1" destOrd="0" presId="urn:microsoft.com/office/officeart/2018/2/layout/IconVerticalSolidList"/>
    <dgm:cxn modelId="{3B413947-0036-42B5-918E-59BDC973F778}" type="presParOf" srcId="{98730514-AE1A-491D-BE46-3200CD82AB1A}" destId="{C173CC5F-2EA1-4F9D-A6E4-A3BEA12060DB}" srcOrd="2" destOrd="0" presId="urn:microsoft.com/office/officeart/2018/2/layout/IconVerticalSolidList"/>
    <dgm:cxn modelId="{465C7AED-DB6E-496F-B9E0-0DCE306315F8}" type="presParOf" srcId="{C173CC5F-2EA1-4F9D-A6E4-A3BEA12060DB}" destId="{C050A875-5EF6-4D3E-9E7D-A596DA9F261D}" srcOrd="0" destOrd="0" presId="urn:microsoft.com/office/officeart/2018/2/layout/IconVerticalSolidList"/>
    <dgm:cxn modelId="{C774ACFA-1563-4382-B121-D70A17D6475B}" type="presParOf" srcId="{C173CC5F-2EA1-4F9D-A6E4-A3BEA12060DB}" destId="{AE91758A-838C-4080-84E3-FCAFAC57781A}" srcOrd="1" destOrd="0" presId="urn:microsoft.com/office/officeart/2018/2/layout/IconVerticalSolidList"/>
    <dgm:cxn modelId="{CDFFA6E0-373F-446F-B315-5A6FF9C5EF16}" type="presParOf" srcId="{C173CC5F-2EA1-4F9D-A6E4-A3BEA12060DB}" destId="{5E09E7D2-3354-4BD4-8605-DFD505A75C5B}" srcOrd="2" destOrd="0" presId="urn:microsoft.com/office/officeart/2018/2/layout/IconVerticalSolidList"/>
    <dgm:cxn modelId="{ABEB4646-E5E9-43BF-98AC-B907B92E6CF5}" type="presParOf" srcId="{C173CC5F-2EA1-4F9D-A6E4-A3BEA12060DB}" destId="{2A363414-406B-4529-8484-FF51DA6C71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69025-2222-4DD7-A9DD-BB1DE7C03D8A}"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90003845-E8E2-4387-BA3F-4041A11F7E9B}">
      <dgm:prSet custT="1"/>
      <dgm:spPr/>
      <dgm:t>
        <a:bodyPr/>
        <a:lstStyle/>
        <a:p>
          <a:r>
            <a:rPr lang="en-US" sz="2400" b="1"/>
            <a:t>The states acted with “unusual speed” in passing legislation in 1984-86 instituting the option or requirement for water’s edge combined filing. </a:t>
          </a:r>
          <a:endParaRPr lang="en-US" sz="2400" b="1" dirty="0"/>
        </a:p>
      </dgm:t>
    </dgm:pt>
    <dgm:pt modelId="{20799BEC-C2C1-4880-8901-4866F372E298}" type="parTrans" cxnId="{8DDE07F3-BB0B-4CD6-8F61-0CACEC31AF3C}">
      <dgm:prSet/>
      <dgm:spPr/>
      <dgm:t>
        <a:bodyPr/>
        <a:lstStyle/>
        <a:p>
          <a:endParaRPr lang="en-US"/>
        </a:p>
      </dgm:t>
    </dgm:pt>
    <dgm:pt modelId="{4D84142F-D876-480C-B95A-34A7DFC9F359}" type="sibTrans" cxnId="{8DDE07F3-BB0B-4CD6-8F61-0CACEC31AF3C}">
      <dgm:prSet/>
      <dgm:spPr/>
      <dgm:t>
        <a:bodyPr/>
        <a:lstStyle/>
        <a:p>
          <a:endParaRPr lang="en-US"/>
        </a:p>
      </dgm:t>
    </dgm:pt>
    <dgm:pt modelId="{E4B7FC67-9585-4F39-AC64-2867594B0660}">
      <dgm:prSet custT="1"/>
      <dgm:spPr/>
      <dgm:t>
        <a:bodyPr/>
        <a:lstStyle/>
        <a:p>
          <a:r>
            <a:rPr lang="en-US" sz="2400" b="1"/>
            <a:t>Some states taxed a portion of foreign dividends without factor relief, seeking to approximate what MNE’s would have owed under WWCR. See, e.g., </a:t>
          </a:r>
          <a:r>
            <a:rPr lang="en-US" sz="2400" b="1" i="1"/>
            <a:t>Microsoft v. Oregon </a:t>
          </a:r>
          <a:r>
            <a:rPr lang="en-US" sz="2400" b="1"/>
            <a:t>(20% inclusion).</a:t>
          </a:r>
          <a:endParaRPr lang="en-US" sz="2400" b="1" dirty="0"/>
        </a:p>
      </dgm:t>
    </dgm:pt>
    <dgm:pt modelId="{4D6FD888-BAA3-46BB-BEB0-974966FE15F2}" type="parTrans" cxnId="{3778CC0A-4A92-4B9D-B5E8-3ACEF10F05FD}">
      <dgm:prSet/>
      <dgm:spPr/>
      <dgm:t>
        <a:bodyPr/>
        <a:lstStyle/>
        <a:p>
          <a:endParaRPr lang="en-US"/>
        </a:p>
      </dgm:t>
    </dgm:pt>
    <dgm:pt modelId="{1485D8E2-C12F-4BB3-8C93-87ED226F2E03}" type="sibTrans" cxnId="{3778CC0A-4A92-4B9D-B5E8-3ACEF10F05FD}">
      <dgm:prSet/>
      <dgm:spPr/>
      <dgm:t>
        <a:bodyPr/>
        <a:lstStyle/>
        <a:p>
          <a:endParaRPr lang="en-US"/>
        </a:p>
      </dgm:t>
    </dgm:pt>
    <dgm:pt modelId="{E626DA93-C3B8-4E86-8860-A7E93E2F6A87}">
      <dgm:prSet custT="1"/>
      <dgm:spPr/>
      <dgm:t>
        <a:bodyPr/>
        <a:lstStyle/>
        <a:p>
          <a:r>
            <a:rPr lang="en-US" sz="2400" b="1"/>
            <a:t>Other states followed industry recommendations to eliminate all foreign dividends from the base.</a:t>
          </a:r>
          <a:endParaRPr lang="en-US" sz="2100" b="1" dirty="0"/>
        </a:p>
      </dgm:t>
    </dgm:pt>
    <dgm:pt modelId="{C1F36572-1DFD-43C6-8FC4-7306A8C309F8}" type="parTrans" cxnId="{D076D800-097D-4256-AEDF-96DBC34A8FC1}">
      <dgm:prSet/>
      <dgm:spPr/>
      <dgm:t>
        <a:bodyPr/>
        <a:lstStyle/>
        <a:p>
          <a:endParaRPr lang="en-US"/>
        </a:p>
      </dgm:t>
    </dgm:pt>
    <dgm:pt modelId="{F3031166-CE34-4E1F-A528-FA231F8224E2}" type="sibTrans" cxnId="{D076D800-097D-4256-AEDF-96DBC34A8FC1}">
      <dgm:prSet/>
      <dgm:spPr/>
      <dgm:t>
        <a:bodyPr/>
        <a:lstStyle/>
        <a:p>
          <a:endParaRPr lang="en-US"/>
        </a:p>
      </dgm:t>
    </dgm:pt>
    <dgm:pt modelId="{54290C4A-C8FA-4F37-80C0-A3047C24C6A6}">
      <dgm:prSet custT="1"/>
      <dgm:spPr/>
      <dgm:t>
        <a:bodyPr/>
        <a:lstStyle/>
        <a:p>
          <a:r>
            <a:rPr lang="en-US" sz="2400" b="1" dirty="0"/>
            <a:t>Taxpayers also convinced many states to carve out “80/20” companies from the water’s edge return. These are U.S. companies with 80% of their property and payroll overseas.  </a:t>
          </a:r>
        </a:p>
      </dgm:t>
    </dgm:pt>
    <dgm:pt modelId="{C44A01FA-282B-4363-A143-052B23001870}" type="parTrans" cxnId="{4CB48DD9-857B-41FC-843B-6BCAA7773EB0}">
      <dgm:prSet/>
      <dgm:spPr/>
      <dgm:t>
        <a:bodyPr/>
        <a:lstStyle/>
        <a:p>
          <a:endParaRPr lang="en-US"/>
        </a:p>
      </dgm:t>
    </dgm:pt>
    <dgm:pt modelId="{00FBC6FE-AC89-4AA8-B1A6-9D2F4135D849}" type="sibTrans" cxnId="{4CB48DD9-857B-41FC-843B-6BCAA7773EB0}">
      <dgm:prSet/>
      <dgm:spPr/>
      <dgm:t>
        <a:bodyPr/>
        <a:lstStyle/>
        <a:p>
          <a:endParaRPr lang="en-US"/>
        </a:p>
      </dgm:t>
    </dgm:pt>
    <dgm:pt modelId="{7EE31EE8-8EC6-4B74-96D8-EBE62E603535}" type="pres">
      <dgm:prSet presAssocID="{8FF69025-2222-4DD7-A9DD-BB1DE7C03D8A}" presName="vert0" presStyleCnt="0">
        <dgm:presLayoutVars>
          <dgm:dir/>
          <dgm:animOne val="branch"/>
          <dgm:animLvl val="lvl"/>
        </dgm:presLayoutVars>
      </dgm:prSet>
      <dgm:spPr/>
    </dgm:pt>
    <dgm:pt modelId="{D6A868D2-1032-4F1C-B40F-75687E6A55F6}" type="pres">
      <dgm:prSet presAssocID="{90003845-E8E2-4387-BA3F-4041A11F7E9B}" presName="thickLine" presStyleLbl="alignNode1" presStyleIdx="0" presStyleCnt="4"/>
      <dgm:spPr/>
    </dgm:pt>
    <dgm:pt modelId="{575F2F26-F5B6-40A2-8646-6F513A1C061F}" type="pres">
      <dgm:prSet presAssocID="{90003845-E8E2-4387-BA3F-4041A11F7E9B}" presName="horz1" presStyleCnt="0"/>
      <dgm:spPr/>
    </dgm:pt>
    <dgm:pt modelId="{2434C67A-C432-40D0-A339-5F7A3D40A72C}" type="pres">
      <dgm:prSet presAssocID="{90003845-E8E2-4387-BA3F-4041A11F7E9B}" presName="tx1" presStyleLbl="revTx" presStyleIdx="0" presStyleCnt="4"/>
      <dgm:spPr/>
    </dgm:pt>
    <dgm:pt modelId="{506B6436-BE60-4C4D-89B5-F4C3BFDECD9A}" type="pres">
      <dgm:prSet presAssocID="{90003845-E8E2-4387-BA3F-4041A11F7E9B}" presName="vert1" presStyleCnt="0"/>
      <dgm:spPr/>
    </dgm:pt>
    <dgm:pt modelId="{6F86A12F-ADD1-4370-A6D9-9393480B6CF6}" type="pres">
      <dgm:prSet presAssocID="{E4B7FC67-9585-4F39-AC64-2867594B0660}" presName="thickLine" presStyleLbl="alignNode1" presStyleIdx="1" presStyleCnt="4"/>
      <dgm:spPr/>
    </dgm:pt>
    <dgm:pt modelId="{B8780786-5A6E-4732-8F6B-95E3EDD22744}" type="pres">
      <dgm:prSet presAssocID="{E4B7FC67-9585-4F39-AC64-2867594B0660}" presName="horz1" presStyleCnt="0"/>
      <dgm:spPr/>
    </dgm:pt>
    <dgm:pt modelId="{BF06F570-E0B0-4DA1-BA29-29A5A68E0A00}" type="pres">
      <dgm:prSet presAssocID="{E4B7FC67-9585-4F39-AC64-2867594B0660}" presName="tx1" presStyleLbl="revTx" presStyleIdx="1" presStyleCnt="4"/>
      <dgm:spPr/>
    </dgm:pt>
    <dgm:pt modelId="{DE349BEB-245C-443C-9192-4CAE500864A3}" type="pres">
      <dgm:prSet presAssocID="{E4B7FC67-9585-4F39-AC64-2867594B0660}" presName="vert1" presStyleCnt="0"/>
      <dgm:spPr/>
    </dgm:pt>
    <dgm:pt modelId="{04CC3270-ED0A-4789-ABA6-A0F2CE0BF16E}" type="pres">
      <dgm:prSet presAssocID="{E626DA93-C3B8-4E86-8860-A7E93E2F6A87}" presName="thickLine" presStyleLbl="alignNode1" presStyleIdx="2" presStyleCnt="4"/>
      <dgm:spPr/>
    </dgm:pt>
    <dgm:pt modelId="{F9DD3B06-B5AA-472E-9C35-EAA93011A5D4}" type="pres">
      <dgm:prSet presAssocID="{E626DA93-C3B8-4E86-8860-A7E93E2F6A87}" presName="horz1" presStyleCnt="0"/>
      <dgm:spPr/>
    </dgm:pt>
    <dgm:pt modelId="{CB2BBA56-1AE7-4CF5-A76C-9C1B286B6AE7}" type="pres">
      <dgm:prSet presAssocID="{E626DA93-C3B8-4E86-8860-A7E93E2F6A87}" presName="tx1" presStyleLbl="revTx" presStyleIdx="2" presStyleCnt="4"/>
      <dgm:spPr/>
    </dgm:pt>
    <dgm:pt modelId="{5ED45034-56FE-47CE-B3C6-99964772DF44}" type="pres">
      <dgm:prSet presAssocID="{E626DA93-C3B8-4E86-8860-A7E93E2F6A87}" presName="vert1" presStyleCnt="0"/>
      <dgm:spPr/>
    </dgm:pt>
    <dgm:pt modelId="{37D9A548-DA5B-4846-9EEB-7D8814C33C56}" type="pres">
      <dgm:prSet presAssocID="{54290C4A-C8FA-4F37-80C0-A3047C24C6A6}" presName="thickLine" presStyleLbl="alignNode1" presStyleIdx="3" presStyleCnt="4"/>
      <dgm:spPr/>
    </dgm:pt>
    <dgm:pt modelId="{961EE9C7-3179-4D07-9F81-6D50491A42F7}" type="pres">
      <dgm:prSet presAssocID="{54290C4A-C8FA-4F37-80C0-A3047C24C6A6}" presName="horz1" presStyleCnt="0"/>
      <dgm:spPr/>
    </dgm:pt>
    <dgm:pt modelId="{28DAF55C-B31E-46FE-886B-83E86FE75322}" type="pres">
      <dgm:prSet presAssocID="{54290C4A-C8FA-4F37-80C0-A3047C24C6A6}" presName="tx1" presStyleLbl="revTx" presStyleIdx="3" presStyleCnt="4"/>
      <dgm:spPr/>
    </dgm:pt>
    <dgm:pt modelId="{436B402A-EF10-476F-A505-EABDE429A240}" type="pres">
      <dgm:prSet presAssocID="{54290C4A-C8FA-4F37-80C0-A3047C24C6A6}" presName="vert1" presStyleCnt="0"/>
      <dgm:spPr/>
    </dgm:pt>
  </dgm:ptLst>
  <dgm:cxnLst>
    <dgm:cxn modelId="{D076D800-097D-4256-AEDF-96DBC34A8FC1}" srcId="{8FF69025-2222-4DD7-A9DD-BB1DE7C03D8A}" destId="{E626DA93-C3B8-4E86-8860-A7E93E2F6A87}" srcOrd="2" destOrd="0" parTransId="{C1F36572-1DFD-43C6-8FC4-7306A8C309F8}" sibTransId="{F3031166-CE34-4E1F-A528-FA231F8224E2}"/>
    <dgm:cxn modelId="{3778CC0A-4A92-4B9D-B5E8-3ACEF10F05FD}" srcId="{8FF69025-2222-4DD7-A9DD-BB1DE7C03D8A}" destId="{E4B7FC67-9585-4F39-AC64-2867594B0660}" srcOrd="1" destOrd="0" parTransId="{4D6FD888-BAA3-46BB-BEB0-974966FE15F2}" sibTransId="{1485D8E2-C12F-4BB3-8C93-87ED226F2E03}"/>
    <dgm:cxn modelId="{ECECB92C-8EDD-4451-9A96-C8333DF06172}" type="presOf" srcId="{E4B7FC67-9585-4F39-AC64-2867594B0660}" destId="{BF06F570-E0B0-4DA1-BA29-29A5A68E0A00}" srcOrd="0" destOrd="0" presId="urn:microsoft.com/office/officeart/2008/layout/LinedList"/>
    <dgm:cxn modelId="{4280D3BB-965D-4736-B66C-E7720441D5DC}" type="presOf" srcId="{8FF69025-2222-4DD7-A9DD-BB1DE7C03D8A}" destId="{7EE31EE8-8EC6-4B74-96D8-EBE62E603535}" srcOrd="0" destOrd="0" presId="urn:microsoft.com/office/officeart/2008/layout/LinedList"/>
    <dgm:cxn modelId="{423E1CC6-64D1-4598-9392-2F75C984D56D}" type="presOf" srcId="{90003845-E8E2-4387-BA3F-4041A11F7E9B}" destId="{2434C67A-C432-40D0-A339-5F7A3D40A72C}" srcOrd="0" destOrd="0" presId="urn:microsoft.com/office/officeart/2008/layout/LinedList"/>
    <dgm:cxn modelId="{4CB48DD9-857B-41FC-843B-6BCAA7773EB0}" srcId="{8FF69025-2222-4DD7-A9DD-BB1DE7C03D8A}" destId="{54290C4A-C8FA-4F37-80C0-A3047C24C6A6}" srcOrd="3" destOrd="0" parTransId="{C44A01FA-282B-4363-A143-052B23001870}" sibTransId="{00FBC6FE-AC89-4AA8-B1A6-9D2F4135D849}"/>
    <dgm:cxn modelId="{8DDE07F3-BB0B-4CD6-8F61-0CACEC31AF3C}" srcId="{8FF69025-2222-4DD7-A9DD-BB1DE7C03D8A}" destId="{90003845-E8E2-4387-BA3F-4041A11F7E9B}" srcOrd="0" destOrd="0" parTransId="{20799BEC-C2C1-4880-8901-4866F372E298}" sibTransId="{4D84142F-D876-480C-B95A-34A7DFC9F359}"/>
    <dgm:cxn modelId="{B2C15AF3-761F-4D55-9415-52FC42734D7A}" type="presOf" srcId="{54290C4A-C8FA-4F37-80C0-A3047C24C6A6}" destId="{28DAF55C-B31E-46FE-886B-83E86FE75322}" srcOrd="0" destOrd="0" presId="urn:microsoft.com/office/officeart/2008/layout/LinedList"/>
    <dgm:cxn modelId="{773C9FF7-EAAC-4A7F-BF1B-1D8AFD56434C}" type="presOf" srcId="{E626DA93-C3B8-4E86-8860-A7E93E2F6A87}" destId="{CB2BBA56-1AE7-4CF5-A76C-9C1B286B6AE7}" srcOrd="0" destOrd="0" presId="urn:microsoft.com/office/officeart/2008/layout/LinedList"/>
    <dgm:cxn modelId="{E76148E1-2B42-4E12-9511-DF4147EF971E}" type="presParOf" srcId="{7EE31EE8-8EC6-4B74-96D8-EBE62E603535}" destId="{D6A868D2-1032-4F1C-B40F-75687E6A55F6}" srcOrd="0" destOrd="0" presId="urn:microsoft.com/office/officeart/2008/layout/LinedList"/>
    <dgm:cxn modelId="{6B26B3A9-E7CA-48B8-97EB-1FEF04191CD4}" type="presParOf" srcId="{7EE31EE8-8EC6-4B74-96D8-EBE62E603535}" destId="{575F2F26-F5B6-40A2-8646-6F513A1C061F}" srcOrd="1" destOrd="0" presId="urn:microsoft.com/office/officeart/2008/layout/LinedList"/>
    <dgm:cxn modelId="{E0352290-CAFC-48EF-B8DF-A7C3A3DF0895}" type="presParOf" srcId="{575F2F26-F5B6-40A2-8646-6F513A1C061F}" destId="{2434C67A-C432-40D0-A339-5F7A3D40A72C}" srcOrd="0" destOrd="0" presId="urn:microsoft.com/office/officeart/2008/layout/LinedList"/>
    <dgm:cxn modelId="{9228177D-EA77-41F9-AE7C-44C4E2B20A77}" type="presParOf" srcId="{575F2F26-F5B6-40A2-8646-6F513A1C061F}" destId="{506B6436-BE60-4C4D-89B5-F4C3BFDECD9A}" srcOrd="1" destOrd="0" presId="urn:microsoft.com/office/officeart/2008/layout/LinedList"/>
    <dgm:cxn modelId="{81F4A1A8-1817-4C7F-9119-5510E9F61A34}" type="presParOf" srcId="{7EE31EE8-8EC6-4B74-96D8-EBE62E603535}" destId="{6F86A12F-ADD1-4370-A6D9-9393480B6CF6}" srcOrd="2" destOrd="0" presId="urn:microsoft.com/office/officeart/2008/layout/LinedList"/>
    <dgm:cxn modelId="{0F07FE82-07EA-4E04-9E84-A4B9EA903E11}" type="presParOf" srcId="{7EE31EE8-8EC6-4B74-96D8-EBE62E603535}" destId="{B8780786-5A6E-4732-8F6B-95E3EDD22744}" srcOrd="3" destOrd="0" presId="urn:microsoft.com/office/officeart/2008/layout/LinedList"/>
    <dgm:cxn modelId="{111EE729-675D-44E7-95D8-6D571D110D27}" type="presParOf" srcId="{B8780786-5A6E-4732-8F6B-95E3EDD22744}" destId="{BF06F570-E0B0-4DA1-BA29-29A5A68E0A00}" srcOrd="0" destOrd="0" presId="urn:microsoft.com/office/officeart/2008/layout/LinedList"/>
    <dgm:cxn modelId="{83E337DD-74F9-420D-BF50-F70C17B580A0}" type="presParOf" srcId="{B8780786-5A6E-4732-8F6B-95E3EDD22744}" destId="{DE349BEB-245C-443C-9192-4CAE500864A3}" srcOrd="1" destOrd="0" presId="urn:microsoft.com/office/officeart/2008/layout/LinedList"/>
    <dgm:cxn modelId="{A74EA600-0977-4868-B2CF-279ED8E5831B}" type="presParOf" srcId="{7EE31EE8-8EC6-4B74-96D8-EBE62E603535}" destId="{04CC3270-ED0A-4789-ABA6-A0F2CE0BF16E}" srcOrd="4" destOrd="0" presId="urn:microsoft.com/office/officeart/2008/layout/LinedList"/>
    <dgm:cxn modelId="{B90815A9-D18C-409D-825F-43F7D30F318E}" type="presParOf" srcId="{7EE31EE8-8EC6-4B74-96D8-EBE62E603535}" destId="{F9DD3B06-B5AA-472E-9C35-EAA93011A5D4}" srcOrd="5" destOrd="0" presId="urn:microsoft.com/office/officeart/2008/layout/LinedList"/>
    <dgm:cxn modelId="{23CFC3FC-1812-4D4D-B93D-80D448D504BC}" type="presParOf" srcId="{F9DD3B06-B5AA-472E-9C35-EAA93011A5D4}" destId="{CB2BBA56-1AE7-4CF5-A76C-9C1B286B6AE7}" srcOrd="0" destOrd="0" presId="urn:microsoft.com/office/officeart/2008/layout/LinedList"/>
    <dgm:cxn modelId="{C8C92A89-9312-4C6E-8939-85707B59F953}" type="presParOf" srcId="{F9DD3B06-B5AA-472E-9C35-EAA93011A5D4}" destId="{5ED45034-56FE-47CE-B3C6-99964772DF44}" srcOrd="1" destOrd="0" presId="urn:microsoft.com/office/officeart/2008/layout/LinedList"/>
    <dgm:cxn modelId="{BD568B87-6EBD-41B5-984E-D0DB4E366E26}" type="presParOf" srcId="{7EE31EE8-8EC6-4B74-96D8-EBE62E603535}" destId="{37D9A548-DA5B-4846-9EEB-7D8814C33C56}" srcOrd="6" destOrd="0" presId="urn:microsoft.com/office/officeart/2008/layout/LinedList"/>
    <dgm:cxn modelId="{A52AC108-B166-4067-8154-F951542D3827}" type="presParOf" srcId="{7EE31EE8-8EC6-4B74-96D8-EBE62E603535}" destId="{961EE9C7-3179-4D07-9F81-6D50491A42F7}" srcOrd="7" destOrd="0" presId="urn:microsoft.com/office/officeart/2008/layout/LinedList"/>
    <dgm:cxn modelId="{C0C49D99-FCEB-4347-8181-4C65BBF6598D}" type="presParOf" srcId="{961EE9C7-3179-4D07-9F81-6D50491A42F7}" destId="{28DAF55C-B31E-46FE-886B-83E86FE75322}" srcOrd="0" destOrd="0" presId="urn:microsoft.com/office/officeart/2008/layout/LinedList"/>
    <dgm:cxn modelId="{55AC811E-F536-418C-B970-D977FC11A623}" type="presParOf" srcId="{961EE9C7-3179-4D07-9F81-6D50491A42F7}" destId="{436B402A-EF10-476F-A505-EABDE429A2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01623-98D0-4954-94A4-C8D4B51D0443}">
      <dsp:nvSpPr>
        <dsp:cNvPr id="0" name=""/>
        <dsp:cNvSpPr/>
      </dsp:nvSpPr>
      <dsp:spPr>
        <a:xfrm>
          <a:off x="0" y="864042"/>
          <a:ext cx="11195050" cy="14906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E0F81-C51C-4602-B87D-91604B399FCD}">
      <dsp:nvSpPr>
        <dsp:cNvPr id="0" name=""/>
        <dsp:cNvSpPr/>
      </dsp:nvSpPr>
      <dsp:spPr>
        <a:xfrm>
          <a:off x="450925" y="1142841"/>
          <a:ext cx="819864" cy="819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0A023B-A445-42F9-A12C-A0198F1EA0A3}">
      <dsp:nvSpPr>
        <dsp:cNvPr id="0" name=""/>
        <dsp:cNvSpPr/>
      </dsp:nvSpPr>
      <dsp:spPr>
        <a:xfrm>
          <a:off x="1721715" y="807442"/>
          <a:ext cx="9473334" cy="149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62" tIns="157762" rIns="157762" bIns="157762" numCol="1" spcCol="1270" anchor="ctr" anchorCtr="0">
          <a:noAutofit/>
        </a:bodyPr>
        <a:lstStyle/>
        <a:p>
          <a:pPr marL="0" lvl="0" indent="0" algn="l" defTabSz="1111250">
            <a:lnSpc>
              <a:spcPct val="90000"/>
            </a:lnSpc>
            <a:spcBef>
              <a:spcPct val="0"/>
            </a:spcBef>
            <a:spcAft>
              <a:spcPct val="35000"/>
            </a:spcAft>
            <a:buNone/>
          </a:pPr>
          <a:r>
            <a:rPr lang="en-US" sz="2500" b="1" kern="1200" dirty="0"/>
            <a:t>Why did the federal tax code defer recognition of CFC earnings, until and unless repatriated as a taxable dividend, while taxing direct earnings of the U.S. parent?</a:t>
          </a:r>
        </a:p>
      </dsp:txBody>
      <dsp:txXfrm>
        <a:off x="1721715" y="807442"/>
        <a:ext cx="9473334" cy="1490662"/>
      </dsp:txXfrm>
    </dsp:sp>
    <dsp:sp modelId="{C050A875-5EF6-4D3E-9E7D-A596DA9F261D}">
      <dsp:nvSpPr>
        <dsp:cNvPr id="0" name=""/>
        <dsp:cNvSpPr/>
      </dsp:nvSpPr>
      <dsp:spPr>
        <a:xfrm>
          <a:off x="0" y="2670770"/>
          <a:ext cx="11195050" cy="14906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1758A-838C-4080-84E3-FCAFAC57781A}">
      <dsp:nvSpPr>
        <dsp:cNvPr id="0" name=""/>
        <dsp:cNvSpPr/>
      </dsp:nvSpPr>
      <dsp:spPr>
        <a:xfrm>
          <a:off x="450925" y="3006169"/>
          <a:ext cx="819864" cy="819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363414-406B-4529-8484-FF51DA6C710D}">
      <dsp:nvSpPr>
        <dsp:cNvPr id="0" name=""/>
        <dsp:cNvSpPr/>
      </dsp:nvSpPr>
      <dsp:spPr>
        <a:xfrm>
          <a:off x="1721715" y="2670770"/>
          <a:ext cx="9473334" cy="1490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62" tIns="157762" rIns="157762" bIns="157762" numCol="1" spcCol="1270" anchor="ctr" anchorCtr="0">
          <a:noAutofit/>
        </a:bodyPr>
        <a:lstStyle/>
        <a:p>
          <a:pPr marL="0" lvl="0" indent="0" algn="l" defTabSz="1111250">
            <a:lnSpc>
              <a:spcPct val="90000"/>
            </a:lnSpc>
            <a:spcBef>
              <a:spcPct val="0"/>
            </a:spcBef>
            <a:spcAft>
              <a:spcPct val="35000"/>
            </a:spcAft>
            <a:buNone/>
          </a:pPr>
          <a:r>
            <a:rPr lang="en-US" sz="2500" b="1" kern="1200" dirty="0"/>
            <a:t>Why does the federal tax code allow a credit for taxes paid to foreign countries? </a:t>
          </a:r>
        </a:p>
      </dsp:txBody>
      <dsp:txXfrm>
        <a:off x="1721715" y="2670770"/>
        <a:ext cx="9473334" cy="1490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68D2-1032-4F1C-B40F-75687E6A55F6}">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434C67A-C432-40D0-A339-5F7A3D40A72C}">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The states acted with “unusual speed” in passing legislation in 1984-86 instituting the option or requirement for water’s edge combined filing. </a:t>
          </a:r>
          <a:endParaRPr lang="en-US" sz="2400" b="1" kern="1200" dirty="0"/>
        </a:p>
      </dsp:txBody>
      <dsp:txXfrm>
        <a:off x="0" y="0"/>
        <a:ext cx="10515600" cy="1087834"/>
      </dsp:txXfrm>
    </dsp:sp>
    <dsp:sp modelId="{6F86A12F-ADD1-4370-A6D9-9393480B6CF6}">
      <dsp:nvSpPr>
        <dsp:cNvPr id="0" name=""/>
        <dsp:cNvSpPr/>
      </dsp:nvSpPr>
      <dsp:spPr>
        <a:xfrm>
          <a:off x="0" y="108783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06F570-E0B0-4DA1-BA29-29A5A68E0A0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Some states taxed a portion of foreign dividends without factor relief, seeking to approximate what MNE’s would have owed under WWCR. See, e.g., </a:t>
          </a:r>
          <a:r>
            <a:rPr lang="en-US" sz="2400" b="1" i="1" kern="1200"/>
            <a:t>Microsoft v. Oregon </a:t>
          </a:r>
          <a:r>
            <a:rPr lang="en-US" sz="2400" b="1" kern="1200"/>
            <a:t>(20% inclusion).</a:t>
          </a:r>
          <a:endParaRPr lang="en-US" sz="2400" b="1" kern="1200" dirty="0"/>
        </a:p>
      </dsp:txBody>
      <dsp:txXfrm>
        <a:off x="0" y="1087834"/>
        <a:ext cx="10515600" cy="1087834"/>
      </dsp:txXfrm>
    </dsp:sp>
    <dsp:sp modelId="{04CC3270-ED0A-4789-ABA6-A0F2CE0BF16E}">
      <dsp:nvSpPr>
        <dsp:cNvPr id="0" name=""/>
        <dsp:cNvSpPr/>
      </dsp:nvSpPr>
      <dsp:spPr>
        <a:xfrm>
          <a:off x="0" y="2175669"/>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B2BBA56-1AE7-4CF5-A76C-9C1B286B6AE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Other states followed industry recommendations to eliminate all foreign dividends from the base.</a:t>
          </a:r>
          <a:endParaRPr lang="en-US" sz="2100" b="1" kern="1200" dirty="0"/>
        </a:p>
      </dsp:txBody>
      <dsp:txXfrm>
        <a:off x="0" y="2175669"/>
        <a:ext cx="10515600" cy="1087834"/>
      </dsp:txXfrm>
    </dsp:sp>
    <dsp:sp modelId="{37D9A548-DA5B-4846-9EEB-7D8814C33C56}">
      <dsp:nvSpPr>
        <dsp:cNvPr id="0" name=""/>
        <dsp:cNvSpPr/>
      </dsp:nvSpPr>
      <dsp:spPr>
        <a:xfrm>
          <a:off x="0" y="3263503"/>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DAF55C-B31E-46FE-886B-83E86FE7532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Taxpayers also convinced many states to carve out “80/20” companies from the water’s edge return. These are U.S. companies with 80% of their property and payroll overseas.  </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16249-E25F-4CA3-9B63-FE915E8A7A75}"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C7629-1B16-4ED6-A9D7-A12EEE8A6D11}" type="slidenum">
              <a:rPr lang="en-US" smtClean="0"/>
              <a:t>‹#›</a:t>
            </a:fld>
            <a:endParaRPr lang="en-US"/>
          </a:p>
        </p:txBody>
      </p:sp>
    </p:spTree>
    <p:extLst>
      <p:ext uri="{BB962C8B-B14F-4D97-AF65-F5344CB8AC3E}">
        <p14:creationId xmlns:p14="http://schemas.microsoft.com/office/powerpoint/2010/main" val="22855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C7629-1B16-4ED6-A9D7-A12EEE8A6D11}" type="slidenum">
              <a:rPr lang="en-US" smtClean="0"/>
              <a:t>37</a:t>
            </a:fld>
            <a:endParaRPr lang="en-US"/>
          </a:p>
        </p:txBody>
      </p:sp>
    </p:spTree>
    <p:extLst>
      <p:ext uri="{BB962C8B-B14F-4D97-AF65-F5344CB8AC3E}">
        <p14:creationId xmlns:p14="http://schemas.microsoft.com/office/powerpoint/2010/main" val="111829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C7629-1B16-4ED6-A9D7-A12EEE8A6D11}" type="slidenum">
              <a:rPr lang="en-US" smtClean="0"/>
              <a:t>38</a:t>
            </a:fld>
            <a:endParaRPr lang="en-US"/>
          </a:p>
        </p:txBody>
      </p:sp>
    </p:spTree>
    <p:extLst>
      <p:ext uri="{BB962C8B-B14F-4D97-AF65-F5344CB8AC3E}">
        <p14:creationId xmlns:p14="http://schemas.microsoft.com/office/powerpoint/2010/main" val="297773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C7629-1B16-4ED6-A9D7-A12EEE8A6D11}" type="slidenum">
              <a:rPr lang="en-US" smtClean="0"/>
              <a:t>39</a:t>
            </a:fld>
            <a:endParaRPr lang="en-US"/>
          </a:p>
        </p:txBody>
      </p:sp>
    </p:spTree>
    <p:extLst>
      <p:ext uri="{BB962C8B-B14F-4D97-AF65-F5344CB8AC3E}">
        <p14:creationId xmlns:p14="http://schemas.microsoft.com/office/powerpoint/2010/main" val="322533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C7629-1B16-4ED6-A9D7-A12EEE8A6D11}" type="slidenum">
              <a:rPr lang="en-US" smtClean="0"/>
              <a:t>40</a:t>
            </a:fld>
            <a:endParaRPr lang="en-US"/>
          </a:p>
        </p:txBody>
      </p:sp>
    </p:spTree>
    <p:extLst>
      <p:ext uri="{BB962C8B-B14F-4D97-AF65-F5344CB8AC3E}">
        <p14:creationId xmlns:p14="http://schemas.microsoft.com/office/powerpoint/2010/main" val="174563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C7629-1B16-4ED6-A9D7-A12EEE8A6D11}" type="slidenum">
              <a:rPr lang="en-US" smtClean="0"/>
              <a:t>41</a:t>
            </a:fld>
            <a:endParaRPr lang="en-US"/>
          </a:p>
        </p:txBody>
      </p:sp>
    </p:spTree>
    <p:extLst>
      <p:ext uri="{BB962C8B-B14F-4D97-AF65-F5344CB8AC3E}">
        <p14:creationId xmlns:p14="http://schemas.microsoft.com/office/powerpoint/2010/main" val="159572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C7629-1B16-4ED6-A9D7-A12EEE8A6D11}" type="slidenum">
              <a:rPr lang="en-US" smtClean="0"/>
              <a:t>56</a:t>
            </a:fld>
            <a:endParaRPr lang="en-US"/>
          </a:p>
        </p:txBody>
      </p:sp>
    </p:spTree>
    <p:extLst>
      <p:ext uri="{BB962C8B-B14F-4D97-AF65-F5344CB8AC3E}">
        <p14:creationId xmlns:p14="http://schemas.microsoft.com/office/powerpoint/2010/main" val="132795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072-10C2-C0E4-91D4-08BB836BBF9E}"/>
              </a:ext>
            </a:extLst>
          </p:cNvPr>
          <p:cNvSpPr>
            <a:spLocks noGrp="1"/>
          </p:cNvSpPr>
          <p:nvPr>
            <p:ph type="ctrTitle"/>
          </p:nvPr>
        </p:nvSpPr>
        <p:spPr>
          <a:xfrm>
            <a:off x="1524000" y="406400"/>
            <a:ext cx="9144000" cy="2387600"/>
          </a:xfrm>
        </p:spPr>
        <p:txBody>
          <a:bodyPr anchor="ctr">
            <a:normAutofit/>
          </a:bodyPr>
          <a:lstStyle>
            <a:lvl1pPr algn="ctr">
              <a:defRPr sz="4800">
                <a:latin typeface="Palatino Linotype" panose="0204050205050503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EAF6807E-F133-A372-1F83-B0813F909090}"/>
              </a:ext>
            </a:extLst>
          </p:cNvPr>
          <p:cNvSpPr>
            <a:spLocks noGrp="1"/>
          </p:cNvSpPr>
          <p:nvPr>
            <p:ph type="subTitle" idx="1"/>
          </p:nvPr>
        </p:nvSpPr>
        <p:spPr>
          <a:xfrm>
            <a:off x="1524000" y="29194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3078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5900-2712-6D17-7859-F78F207259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CC870-8C2A-2AFA-A191-DC9C8C0EF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333B17A7-D781-21D6-B208-54886F3B4B4A}"/>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152447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F4A39-B094-922A-0521-7B666BF7A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A9D1A-D52E-82B9-1276-56C0ACE3B4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EA80D-E54E-8FF3-699A-4477BE7AB1F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D627F3A-3251-304F-E276-A7069F01E42A}"/>
              </a:ext>
            </a:extLst>
          </p:cNvPr>
          <p:cNvSpPr>
            <a:spLocks noGrp="1"/>
          </p:cNvSpPr>
          <p:nvPr>
            <p:ph type="ftr" sz="quarter" idx="11"/>
          </p:nvPr>
        </p:nvSpPr>
        <p:spPr/>
        <p:txBody>
          <a:bodyPr/>
          <a:lstStyle/>
          <a:p>
            <a:r>
              <a:rPr lang="en-US"/>
              <a:t>[Slide Title] 11-18-25 – MTC Presentation – Page ‹#› </a:t>
            </a:r>
          </a:p>
        </p:txBody>
      </p:sp>
      <p:sp>
        <p:nvSpPr>
          <p:cNvPr id="6" name="Slide Number Placeholder 5">
            <a:extLst>
              <a:ext uri="{FF2B5EF4-FFF2-40B4-BE49-F238E27FC236}">
                <a16:creationId xmlns:a16="http://schemas.microsoft.com/office/drawing/2014/main" id="{376FF486-06CB-808F-87E2-1D11E49AE36B}"/>
              </a:ext>
            </a:extLst>
          </p:cNvPr>
          <p:cNvSpPr>
            <a:spLocks noGrp="1"/>
          </p:cNvSpPr>
          <p:nvPr>
            <p:ph type="sldNum" sz="quarter" idx="12"/>
          </p:nvPr>
        </p:nvSpPr>
        <p:spPr>
          <a:xfrm>
            <a:off x="8610600" y="6356350"/>
            <a:ext cx="2743200" cy="365125"/>
          </a:xfrm>
          <a:prstGeom prst="rect">
            <a:avLst/>
          </a:prstGeom>
        </p:spPr>
        <p:txBody>
          <a:bodyPr/>
          <a:lstStyle/>
          <a:p>
            <a:fld id="{3DBBA110-F41A-4CDF-B4EC-42FF7A9F2C04}" type="slidenum">
              <a:rPr lang="en-US" smtClean="0"/>
              <a:t>‹#›</a:t>
            </a:fld>
            <a:endParaRPr lang="en-US"/>
          </a:p>
        </p:txBody>
      </p:sp>
    </p:spTree>
    <p:extLst>
      <p:ext uri="{BB962C8B-B14F-4D97-AF65-F5344CB8AC3E}">
        <p14:creationId xmlns:p14="http://schemas.microsoft.com/office/powerpoint/2010/main" val="2263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2845-4FDC-1FC5-CC4F-E45582077E2A}"/>
              </a:ext>
            </a:extLst>
          </p:cNvPr>
          <p:cNvSpPr>
            <a:spLocks noGrp="1"/>
          </p:cNvSpPr>
          <p:nvPr>
            <p:ph type="title"/>
          </p:nvPr>
        </p:nvSpPr>
        <p:spPr>
          <a:solidFill>
            <a:srgbClr val="405256"/>
          </a:solidFill>
        </p:spPr>
        <p:txBody>
          <a:bodyPr/>
          <a:lstStyle>
            <a:lvl1pPr>
              <a:defRPr>
                <a:latin typeface="Palatino Linotype" panose="0204050205050503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5518FDE-9DF4-72C4-E49E-E7AB99FFB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04FE9E7-1B09-99F1-3EC2-EEA03D1C3794}"/>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22651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B062-DF44-2E26-9D62-30F64192D87F}"/>
              </a:ext>
            </a:extLst>
          </p:cNvPr>
          <p:cNvSpPr>
            <a:spLocks noGrp="1"/>
          </p:cNvSpPr>
          <p:nvPr>
            <p:ph type="title"/>
          </p:nvPr>
        </p:nvSpPr>
        <p:spPr>
          <a:xfrm>
            <a:off x="831850" y="3062287"/>
            <a:ext cx="10515600" cy="1500187"/>
          </a:xfrm>
        </p:spPr>
        <p:txBody>
          <a:bodyPr anchor="b">
            <a:normAutofit/>
          </a:bodyPr>
          <a:lstStyle>
            <a:lvl1pPr>
              <a:defRPr sz="4400">
                <a:latin typeface="Palatino Linotype" panose="0204050205050503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7384FF5-5C74-ADBE-4723-CB632823DB43}"/>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56DDEE36-1536-4062-E871-7FF9EC18E968}"/>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99394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9D1B-A7B5-8E60-434C-AEE0B0D56854}"/>
              </a:ext>
            </a:extLst>
          </p:cNvPr>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E054BF-CA20-C383-3CB2-BB0A4DB41E63}"/>
              </a:ext>
            </a:extLst>
          </p:cNvPr>
          <p:cNvSpPr>
            <a:spLocks noGrp="1"/>
          </p:cNvSpPr>
          <p:nvPr>
            <p:ph sz="half" idx="1"/>
          </p:nvPr>
        </p:nvSpPr>
        <p:spPr>
          <a:xfrm>
            <a:off x="195309" y="1191449"/>
            <a:ext cx="5566393" cy="511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E03093-A65F-AF4D-DB71-1CB3BC821119}"/>
              </a:ext>
            </a:extLst>
          </p:cNvPr>
          <p:cNvSpPr>
            <a:spLocks noGrp="1"/>
          </p:cNvSpPr>
          <p:nvPr>
            <p:ph sz="half" idx="2"/>
          </p:nvPr>
        </p:nvSpPr>
        <p:spPr>
          <a:xfrm>
            <a:off x="6096000" y="1191449"/>
            <a:ext cx="5900691" cy="511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8D0343EF-5BDF-8472-6B58-4C72CE9EC66C}"/>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225882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8564-E55E-969C-25D2-8CE5C3CCF14B}"/>
              </a:ext>
            </a:extLst>
          </p:cNvPr>
          <p:cNvSpPr>
            <a:spLocks noGrp="1"/>
          </p:cNvSpPr>
          <p:nvPr>
            <p:ph type="title"/>
          </p:nvPr>
        </p:nvSpPr>
        <p:spPr>
          <a:xfrm>
            <a:off x="0" y="1"/>
            <a:ext cx="12192000" cy="823912"/>
          </a:xfrm>
        </p:spPr>
        <p:txBody>
          <a:bodyPr/>
          <a:lstStyle>
            <a:lvl1pPr>
              <a:defRPr>
                <a:latin typeface="Palatino Linotype" panose="0204050205050503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27AF2DC-80EA-A749-D85E-780D4C6CFB12}"/>
              </a:ext>
            </a:extLst>
          </p:cNvPr>
          <p:cNvSpPr>
            <a:spLocks noGrp="1"/>
          </p:cNvSpPr>
          <p:nvPr>
            <p:ph type="body" idx="1"/>
          </p:nvPr>
        </p:nvSpPr>
        <p:spPr>
          <a:xfrm>
            <a:off x="124287" y="1002963"/>
            <a:ext cx="5696411" cy="568389"/>
          </a:xfrm>
        </p:spPr>
        <p:txBody>
          <a:bodyPr anchor="ctr">
            <a:no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2F7B3E1-5247-FA13-FCAC-27D04BB063FC}"/>
              </a:ext>
            </a:extLst>
          </p:cNvPr>
          <p:cNvSpPr>
            <a:spLocks noGrp="1"/>
          </p:cNvSpPr>
          <p:nvPr>
            <p:ph sz="half" idx="2"/>
          </p:nvPr>
        </p:nvSpPr>
        <p:spPr>
          <a:xfrm>
            <a:off x="124287" y="1748848"/>
            <a:ext cx="5696411" cy="4616445"/>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FA1C5A4-2051-C053-D103-CFF0EA14EBF7}"/>
              </a:ext>
            </a:extLst>
          </p:cNvPr>
          <p:cNvSpPr>
            <a:spLocks noGrp="1"/>
          </p:cNvSpPr>
          <p:nvPr>
            <p:ph type="body" sz="quarter" idx="3"/>
          </p:nvPr>
        </p:nvSpPr>
        <p:spPr>
          <a:xfrm>
            <a:off x="6096000" y="1002963"/>
            <a:ext cx="5909567" cy="568389"/>
          </a:xfrm>
        </p:spPr>
        <p:txBody>
          <a:bodyPr anchor="ctr">
            <a:normAutofit/>
          </a:bodyPr>
          <a:lstStyle>
            <a:lvl1pPr marL="0" indent="0" algn="ctr">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C584F94-D40B-C5E8-5DCE-EEC581766FD2}"/>
              </a:ext>
            </a:extLst>
          </p:cNvPr>
          <p:cNvSpPr>
            <a:spLocks noGrp="1"/>
          </p:cNvSpPr>
          <p:nvPr>
            <p:ph sz="quarter" idx="4"/>
          </p:nvPr>
        </p:nvSpPr>
        <p:spPr>
          <a:xfrm>
            <a:off x="6096000" y="1748847"/>
            <a:ext cx="5909569" cy="4616445"/>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6521E2C-EE6A-7DFB-E6C5-6DC716856883}"/>
              </a:ext>
            </a:extLst>
          </p:cNvPr>
          <p:cNvSpPr>
            <a:spLocks noGrp="1"/>
          </p:cNvSpPr>
          <p:nvPr>
            <p:ph type="ftr" sz="quarter" idx="10"/>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104981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0BD5-6B2B-CB96-298C-25E56F4D883E}"/>
              </a:ext>
            </a:extLst>
          </p:cNvPr>
          <p:cNvSpPr>
            <a:spLocks noGrp="1"/>
          </p:cNvSpPr>
          <p:nvPr>
            <p:ph type="title"/>
          </p:nvPr>
        </p:nvSpPr>
        <p:spPr/>
        <p:txBody>
          <a:bodyPr/>
          <a:lstStyle>
            <a:lvl1pPr>
              <a:defRPr>
                <a:latin typeface="Palatino Linotype" panose="02040502050505030304" pitchFamily="18" charset="0"/>
              </a:defRPr>
            </a:lvl1pPr>
          </a:lstStyle>
          <a:p>
            <a:r>
              <a:rPr lang="en-US" dirty="0"/>
              <a:t>Click to edit Master title style</a:t>
            </a:r>
          </a:p>
        </p:txBody>
      </p:sp>
      <p:sp>
        <p:nvSpPr>
          <p:cNvPr id="6" name="Footer Placeholder 4">
            <a:extLst>
              <a:ext uri="{FF2B5EF4-FFF2-40B4-BE49-F238E27FC236}">
                <a16:creationId xmlns:a16="http://schemas.microsoft.com/office/drawing/2014/main" id="{3620F0E6-728A-7823-46AE-86FE07935F40}"/>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129169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539C1E4-906F-AEE6-9F96-F8D10E8A05F5}"/>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247281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F961-E4AA-3B4D-4FE1-43FD74624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F2A2C-CE23-4CED-305D-47915ACEC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77225-C565-0C72-C7D9-02073B4ED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F7D58697-F44C-7D69-0BA7-00480A8DD49D}"/>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185676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FE74-2568-E28D-7B9F-E849B83F9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089F6-1DE5-BE44-7E41-8B5BF342B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E953B2-2F29-A647-B385-CB7CB4B91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54CA0FBB-DC05-E66C-C2BB-1A2F77254D6A}"/>
              </a:ext>
            </a:extLst>
          </p:cNvPr>
          <p:cNvSpPr>
            <a:spLocks noGrp="1"/>
          </p:cNvSpPr>
          <p:nvPr>
            <p:ph type="ftr" sz="quarter" idx="3"/>
          </p:nvPr>
        </p:nvSpPr>
        <p:spPr>
          <a:xfrm>
            <a:off x="4038600" y="6436252"/>
            <a:ext cx="4114800" cy="365125"/>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[Slide Title]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353973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8869B-049D-1123-AF9E-D116D569ACC9}"/>
              </a:ext>
            </a:extLst>
          </p:cNvPr>
          <p:cNvSpPr>
            <a:spLocks noGrp="1"/>
          </p:cNvSpPr>
          <p:nvPr>
            <p:ph type="title"/>
          </p:nvPr>
        </p:nvSpPr>
        <p:spPr>
          <a:xfrm>
            <a:off x="0" y="0"/>
            <a:ext cx="12191999" cy="798990"/>
          </a:xfrm>
          <a:prstGeom prst="rect">
            <a:avLst/>
          </a:prstGeom>
          <a:solidFill>
            <a:srgbClr val="3B555B"/>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89EDDEC-A255-536A-A974-BCEC6B25D257}"/>
              </a:ext>
            </a:extLst>
          </p:cNvPr>
          <p:cNvSpPr>
            <a:spLocks noGrp="1"/>
          </p:cNvSpPr>
          <p:nvPr>
            <p:ph type="body" idx="1"/>
          </p:nvPr>
        </p:nvSpPr>
        <p:spPr>
          <a:xfrm>
            <a:off x="514905" y="1207363"/>
            <a:ext cx="11194742" cy="496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F8A2F26-E873-977E-874F-44EF0CCEFFBA}"/>
              </a:ext>
            </a:extLst>
          </p:cNvPr>
          <p:cNvSpPr>
            <a:spLocks noGrp="1"/>
          </p:cNvSpPr>
          <p:nvPr>
            <p:ph type="ftr" sz="quarter" idx="3"/>
          </p:nvPr>
        </p:nvSpPr>
        <p:spPr>
          <a:xfrm>
            <a:off x="3261674" y="6429080"/>
            <a:ext cx="4891726" cy="372297"/>
          </a:xfrm>
          <a:prstGeom prst="rect">
            <a:avLst/>
          </a:prstGeom>
        </p:spPr>
        <p:txBody>
          <a:bodyPr vert="horz" lIns="91440" tIns="45720" rIns="91440" bIns="45720" rtlCol="0" anchor="ctr"/>
          <a:lstStyle>
            <a:lvl1pPr algn="ctr">
              <a:defRPr sz="1100">
                <a:solidFill>
                  <a:schemeClr val="tx1">
                    <a:tint val="82000"/>
                  </a:schemeClr>
                </a:solidFill>
                <a:latin typeface="Posterama" panose="020B0504020200020000" pitchFamily="34" charset="0"/>
                <a:cs typeface="Posterama" panose="020B0504020200020000" pitchFamily="34" charset="0"/>
              </a:defRPr>
            </a:lvl1pPr>
          </a:lstStyle>
          <a:p>
            <a:r>
              <a:rPr lang="en-US" dirty="0"/>
              <a:t>Changes in Taxing Int’l. Income 11-18-25 – MTC Presentation – Page </a:t>
            </a:r>
            <a:fld id="{97539B66-505B-4D41-A333-733563ECC241}" type="slidenum">
              <a:rPr lang="en-US" smtClean="0"/>
              <a:pPr/>
              <a:t>‹#›</a:t>
            </a:fld>
            <a:r>
              <a:rPr lang="en-US" dirty="0"/>
              <a:t> </a:t>
            </a:r>
            <a:endParaRPr lang="en-US" sz="1100" dirty="0"/>
          </a:p>
        </p:txBody>
      </p:sp>
    </p:spTree>
    <p:extLst>
      <p:ext uri="{BB962C8B-B14F-4D97-AF65-F5344CB8AC3E}">
        <p14:creationId xmlns:p14="http://schemas.microsoft.com/office/powerpoint/2010/main" val="3360959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000" b="1" kern="1200">
          <a:solidFill>
            <a:schemeClr val="bg1"/>
          </a:solidFill>
          <a:latin typeface="Bahnschrift SemiBold" panose="020B0502040204020203" pitchFamily="34" charset="0"/>
          <a:ea typeface="+mj-ea"/>
          <a:cs typeface="Posterama" panose="020B0504020200020000" pitchFamily="34" charset="0"/>
        </a:defRPr>
      </a:lvl1pPr>
    </p:titleStyle>
    <p:bodyStyle>
      <a:lvl1pPr marL="228600" indent="-228600" algn="l" defTabSz="914400" rtl="0" eaLnBrk="1" latinLnBrk="0" hangingPunct="1">
        <a:lnSpc>
          <a:spcPct val="90000"/>
        </a:lnSpc>
        <a:spcBef>
          <a:spcPts val="800"/>
        </a:spcBef>
        <a:spcAft>
          <a:spcPts val="800"/>
        </a:spcAft>
        <a:buClr>
          <a:srgbClr val="990033"/>
        </a:buClr>
        <a:buFont typeface="Wingdings" panose="05000000000000000000" pitchFamily="2" charset="2"/>
        <a:buChar char="§"/>
        <a:defRPr sz="2800" kern="1200">
          <a:solidFill>
            <a:schemeClr val="tx1"/>
          </a:solidFill>
          <a:latin typeface="Posterama" panose="020B0504020200020000" pitchFamily="34" charset="0"/>
          <a:ea typeface="+mn-ea"/>
          <a:cs typeface="Posterama" panose="020B0504020200020000" pitchFamily="34" charset="0"/>
        </a:defRPr>
      </a:lvl1pPr>
      <a:lvl2pPr marL="685800" indent="-228600" algn="l" defTabSz="914400" rtl="0" eaLnBrk="1" latinLnBrk="0" hangingPunct="1">
        <a:lnSpc>
          <a:spcPct val="90000"/>
        </a:lnSpc>
        <a:spcBef>
          <a:spcPts val="800"/>
        </a:spcBef>
        <a:spcAft>
          <a:spcPts val="800"/>
        </a:spcAft>
        <a:buClr>
          <a:srgbClr val="990033"/>
        </a:buClr>
        <a:buFont typeface="Wingdings" panose="05000000000000000000" pitchFamily="2" charset="2"/>
        <a:buChar char="§"/>
        <a:defRPr sz="2400" kern="1200">
          <a:solidFill>
            <a:schemeClr val="tx1"/>
          </a:solidFill>
          <a:latin typeface="Posterama" panose="020B0504020200020000" pitchFamily="34" charset="0"/>
          <a:ea typeface="+mn-ea"/>
          <a:cs typeface="Posterama" panose="020B0504020200020000" pitchFamily="34" charset="0"/>
        </a:defRPr>
      </a:lvl2pPr>
      <a:lvl3pPr marL="1143000" indent="-228600" algn="l" defTabSz="914400" rtl="0" eaLnBrk="1" latinLnBrk="0" hangingPunct="1">
        <a:lnSpc>
          <a:spcPct val="90000"/>
        </a:lnSpc>
        <a:spcBef>
          <a:spcPts val="800"/>
        </a:spcBef>
        <a:spcAft>
          <a:spcPts val="800"/>
        </a:spcAft>
        <a:buClr>
          <a:srgbClr val="990033"/>
        </a:buClr>
        <a:buFont typeface="Wingdings" panose="05000000000000000000" pitchFamily="2" charset="2"/>
        <a:buChar char="§"/>
        <a:defRPr sz="2000" kern="1200">
          <a:solidFill>
            <a:schemeClr val="tx1"/>
          </a:solidFill>
          <a:latin typeface="Posterama" panose="020B0504020200020000" pitchFamily="34" charset="0"/>
          <a:ea typeface="+mn-ea"/>
          <a:cs typeface="Posterama" panose="020B0504020200020000" pitchFamily="34" charset="0"/>
        </a:defRPr>
      </a:lvl3pPr>
      <a:lvl4pPr marL="1600200" indent="-228600" algn="l" defTabSz="914400" rtl="0" eaLnBrk="1" latinLnBrk="0" hangingPunct="1">
        <a:lnSpc>
          <a:spcPct val="90000"/>
        </a:lnSpc>
        <a:spcBef>
          <a:spcPts val="800"/>
        </a:spcBef>
        <a:spcAft>
          <a:spcPts val="800"/>
        </a:spcAft>
        <a:buClr>
          <a:srgbClr val="990033"/>
        </a:buClr>
        <a:buFont typeface="Wingdings" panose="05000000000000000000" pitchFamily="2" charset="2"/>
        <a:buChar char="§"/>
        <a:defRPr sz="1800" kern="1200">
          <a:solidFill>
            <a:schemeClr val="tx1"/>
          </a:solidFill>
          <a:latin typeface="Posterama" panose="020B0504020200020000" pitchFamily="34" charset="0"/>
          <a:ea typeface="+mn-ea"/>
          <a:cs typeface="Posterama" panose="020B0504020200020000" pitchFamily="34" charset="0"/>
        </a:defRPr>
      </a:lvl4pPr>
      <a:lvl5pPr marL="2057400" indent="-228600" algn="l" defTabSz="914400" rtl="0" eaLnBrk="1" latinLnBrk="0" hangingPunct="1">
        <a:lnSpc>
          <a:spcPct val="90000"/>
        </a:lnSpc>
        <a:spcBef>
          <a:spcPts val="800"/>
        </a:spcBef>
        <a:spcAft>
          <a:spcPts val="800"/>
        </a:spcAft>
        <a:buClr>
          <a:srgbClr val="990033"/>
        </a:buClr>
        <a:buFont typeface="Wingdings" panose="05000000000000000000" pitchFamily="2" charset="2"/>
        <a:buChar char="§"/>
        <a:defRPr sz="1800" kern="1200">
          <a:solidFill>
            <a:schemeClr val="tx1"/>
          </a:solidFill>
          <a:latin typeface="Posterama" panose="020B0504020200020000" pitchFamily="34" charset="0"/>
          <a:ea typeface="+mn-ea"/>
          <a:cs typeface="Posterama" panose="020B050402020002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E278-BECA-7320-9869-8D910E99D2C5}"/>
              </a:ext>
            </a:extLst>
          </p:cNvPr>
          <p:cNvSpPr>
            <a:spLocks noGrp="1"/>
          </p:cNvSpPr>
          <p:nvPr>
            <p:ph type="ctrTitle"/>
          </p:nvPr>
        </p:nvSpPr>
        <p:spPr>
          <a:xfrm>
            <a:off x="0" y="0"/>
            <a:ext cx="12192000" cy="2837468"/>
          </a:xfrm>
        </p:spPr>
        <p:txBody>
          <a:bodyPr anchor="ctr">
            <a:normAutofit/>
          </a:bodyPr>
          <a:lstStyle/>
          <a:p>
            <a:r>
              <a:rPr lang="en-US" sz="4000" dirty="0"/>
              <a:t>CHANGES IN TAXATION OF </a:t>
            </a:r>
            <a:br>
              <a:rPr lang="en-US" sz="4000" dirty="0"/>
            </a:br>
            <a:r>
              <a:rPr lang="en-US" sz="4000" dirty="0"/>
              <a:t>INTERNATIONAL BUSINESS INCOME </a:t>
            </a:r>
          </a:p>
        </p:txBody>
      </p:sp>
      <p:sp>
        <p:nvSpPr>
          <p:cNvPr id="3" name="Subtitle 2">
            <a:extLst>
              <a:ext uri="{FF2B5EF4-FFF2-40B4-BE49-F238E27FC236}">
                <a16:creationId xmlns:a16="http://schemas.microsoft.com/office/drawing/2014/main" id="{D5885D4A-325F-C681-D50F-082905FA3369}"/>
              </a:ext>
            </a:extLst>
          </p:cNvPr>
          <p:cNvSpPr>
            <a:spLocks noGrp="1"/>
          </p:cNvSpPr>
          <p:nvPr>
            <p:ph type="subTitle" idx="1"/>
          </p:nvPr>
        </p:nvSpPr>
        <p:spPr>
          <a:xfrm>
            <a:off x="1524000" y="2919412"/>
            <a:ext cx="9144000" cy="3292852"/>
          </a:xfrm>
        </p:spPr>
        <p:txBody>
          <a:bodyPr>
            <a:normAutofit/>
          </a:bodyPr>
          <a:lstStyle/>
          <a:p>
            <a:r>
              <a:rPr lang="en-US" sz="2800" dirty="0"/>
              <a:t>How the federal and international systems are evolving and what it means for the states.</a:t>
            </a:r>
          </a:p>
          <a:p>
            <a:endParaRPr lang="en-US" dirty="0"/>
          </a:p>
          <a:p>
            <a:endParaRPr lang="en-US" dirty="0"/>
          </a:p>
          <a:p>
            <a:endParaRPr lang="en-US" dirty="0"/>
          </a:p>
          <a:p>
            <a:r>
              <a:rPr lang="en-US" sz="1800" dirty="0">
                <a:solidFill>
                  <a:srgbClr val="A50021"/>
                </a:solidFill>
              </a:rPr>
              <a:t>Presented at the MTC Uniformity Committee Meeting</a:t>
            </a:r>
            <a:br>
              <a:rPr lang="en-US" sz="1800" dirty="0">
                <a:solidFill>
                  <a:srgbClr val="A50021"/>
                </a:solidFill>
              </a:rPr>
            </a:br>
            <a:r>
              <a:rPr lang="en-US" sz="1800" dirty="0">
                <a:solidFill>
                  <a:srgbClr val="A50021"/>
                </a:solidFill>
              </a:rPr>
              <a:t>November 18, 2025</a:t>
            </a:r>
          </a:p>
        </p:txBody>
      </p:sp>
    </p:spTree>
    <p:extLst>
      <p:ext uri="{BB962C8B-B14F-4D97-AF65-F5344CB8AC3E}">
        <p14:creationId xmlns:p14="http://schemas.microsoft.com/office/powerpoint/2010/main" val="346425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9EE0-5220-21FB-9438-69DB6F36F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F194F-9402-A36E-5AD5-7E8FD3EDED70}"/>
              </a:ext>
            </a:extLst>
          </p:cNvPr>
          <p:cNvSpPr>
            <a:spLocks noGrp="1"/>
          </p:cNvSpPr>
          <p:nvPr>
            <p:ph type="title"/>
          </p:nvPr>
        </p:nvSpPr>
        <p:spPr/>
        <p:txBody>
          <a:bodyPr/>
          <a:lstStyle/>
          <a:p>
            <a:r>
              <a:rPr lang="en-US" dirty="0"/>
              <a:t>Federal/International Taxing Jurisdiction</a:t>
            </a:r>
          </a:p>
        </p:txBody>
      </p:sp>
      <p:sp>
        <p:nvSpPr>
          <p:cNvPr id="7" name="Text Placeholder 6">
            <a:extLst>
              <a:ext uri="{FF2B5EF4-FFF2-40B4-BE49-F238E27FC236}">
                <a16:creationId xmlns:a16="http://schemas.microsoft.com/office/drawing/2014/main" id="{2AAA00BD-9DA0-0FE3-481A-4F2954830340}"/>
              </a:ext>
            </a:extLst>
          </p:cNvPr>
          <p:cNvSpPr>
            <a:spLocks noGrp="1"/>
          </p:cNvSpPr>
          <p:nvPr>
            <p:ph type="body" idx="1"/>
          </p:nvPr>
        </p:nvSpPr>
        <p:spPr/>
        <p:txBody>
          <a:bodyPr/>
          <a:lstStyle/>
          <a:p>
            <a:r>
              <a:rPr lang="en-US" dirty="0"/>
              <a:t>Early Years:</a:t>
            </a:r>
          </a:p>
        </p:txBody>
      </p:sp>
      <p:sp>
        <p:nvSpPr>
          <p:cNvPr id="3" name="Content Placeholder 2">
            <a:extLst>
              <a:ext uri="{FF2B5EF4-FFF2-40B4-BE49-F238E27FC236}">
                <a16:creationId xmlns:a16="http://schemas.microsoft.com/office/drawing/2014/main" id="{763A99D6-DF43-0739-7231-28433FE961D0}"/>
              </a:ext>
            </a:extLst>
          </p:cNvPr>
          <p:cNvSpPr>
            <a:spLocks noGrp="1"/>
          </p:cNvSpPr>
          <p:nvPr>
            <p:ph sz="half" idx="2"/>
          </p:nvPr>
        </p:nvSpPr>
        <p:spPr/>
        <p:txBody>
          <a:bodyPr>
            <a:normAutofit/>
          </a:bodyPr>
          <a:lstStyle/>
          <a:p>
            <a:pPr>
              <a:spcAft>
                <a:spcPts val="1200"/>
              </a:spcAft>
            </a:pPr>
            <a:r>
              <a:rPr lang="en-US" dirty="0"/>
              <a:t>U.S. taxing jurisdiction over non-domiciliary businesses and income if:</a:t>
            </a:r>
          </a:p>
          <a:p>
            <a:pPr lvl="1">
              <a:spcAft>
                <a:spcPts val="1200"/>
              </a:spcAft>
            </a:pPr>
            <a:r>
              <a:rPr lang="en-US" sz="2400" dirty="0"/>
              <a:t>Business had a permanent establishment (trade or business location).</a:t>
            </a:r>
          </a:p>
          <a:p>
            <a:pPr lvl="1">
              <a:spcAft>
                <a:spcPts val="1200"/>
              </a:spcAft>
            </a:pPr>
            <a:r>
              <a:rPr lang="en-US" sz="2400" dirty="0"/>
              <a:t>Business had effectively connected income attributed to that location. </a:t>
            </a:r>
          </a:p>
          <a:p>
            <a:pPr lvl="1"/>
            <a:endParaRPr lang="en-US" dirty="0"/>
          </a:p>
          <a:p>
            <a:endParaRPr lang="en-US" dirty="0"/>
          </a:p>
        </p:txBody>
      </p:sp>
      <p:sp>
        <p:nvSpPr>
          <p:cNvPr id="8" name="Text Placeholder 7">
            <a:extLst>
              <a:ext uri="{FF2B5EF4-FFF2-40B4-BE49-F238E27FC236}">
                <a16:creationId xmlns:a16="http://schemas.microsoft.com/office/drawing/2014/main" id="{75B7B4A1-70E9-D4FE-5FD2-357F2CEFBDE8}"/>
              </a:ext>
            </a:extLst>
          </p:cNvPr>
          <p:cNvSpPr>
            <a:spLocks noGrp="1"/>
          </p:cNvSpPr>
          <p:nvPr>
            <p:ph type="body" sz="quarter" idx="3"/>
          </p:nvPr>
        </p:nvSpPr>
        <p:spPr/>
        <p:txBody>
          <a:bodyPr/>
          <a:lstStyle/>
          <a:p>
            <a:r>
              <a:rPr lang="en-US" dirty="0"/>
              <a:t>Pre-TCJA:</a:t>
            </a:r>
          </a:p>
        </p:txBody>
      </p:sp>
      <p:sp>
        <p:nvSpPr>
          <p:cNvPr id="9" name="Content Placeholder 8">
            <a:extLst>
              <a:ext uri="{FF2B5EF4-FFF2-40B4-BE49-F238E27FC236}">
                <a16:creationId xmlns:a16="http://schemas.microsoft.com/office/drawing/2014/main" id="{D0A70949-F767-9B73-09C9-831ADC76E225}"/>
              </a:ext>
            </a:extLst>
          </p:cNvPr>
          <p:cNvSpPr>
            <a:spLocks noGrp="1"/>
          </p:cNvSpPr>
          <p:nvPr>
            <p:ph sz="quarter" idx="4"/>
          </p:nvPr>
        </p:nvSpPr>
        <p:spPr/>
        <p:txBody>
          <a:bodyPr>
            <a:normAutofit/>
          </a:bodyPr>
          <a:lstStyle/>
          <a:p>
            <a:pPr>
              <a:spcAft>
                <a:spcPts val="1200"/>
              </a:spcAft>
            </a:pPr>
            <a:r>
              <a:rPr lang="en-US" dirty="0"/>
              <a:t>U.S. has taxing jurisdiction over non-domiciliary businesses and income if:</a:t>
            </a:r>
          </a:p>
          <a:p>
            <a:pPr lvl="1">
              <a:spcAft>
                <a:spcPts val="1200"/>
              </a:spcAft>
            </a:pPr>
            <a:r>
              <a:rPr lang="en-US" sz="2400" dirty="0"/>
              <a:t>The business has a permanent establishment.</a:t>
            </a:r>
          </a:p>
          <a:p>
            <a:pPr lvl="1">
              <a:spcAft>
                <a:spcPts val="1200"/>
              </a:spcAft>
            </a:pPr>
            <a:r>
              <a:rPr lang="en-US" sz="2400" dirty="0"/>
              <a:t>The business has effectively connected trade or business income or other types of income attributed to that location. </a:t>
            </a:r>
          </a:p>
        </p:txBody>
      </p:sp>
      <p:sp>
        <p:nvSpPr>
          <p:cNvPr id="6" name="Footer Placeholder 5">
            <a:extLst>
              <a:ext uri="{FF2B5EF4-FFF2-40B4-BE49-F238E27FC236}">
                <a16:creationId xmlns:a16="http://schemas.microsoft.com/office/drawing/2014/main" id="{30CC52A5-005D-D80B-3041-7946456DCA87}"/>
              </a:ext>
            </a:extLst>
          </p:cNvPr>
          <p:cNvSpPr>
            <a:spLocks noGrp="1"/>
          </p:cNvSpPr>
          <p:nvPr>
            <p:ph type="ftr" sz="quarter" idx="10"/>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71580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F362-386B-AC4C-CD43-A76F42181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2B16F-410F-DB6A-3A79-2E1B87B13DFB}"/>
              </a:ext>
            </a:extLst>
          </p:cNvPr>
          <p:cNvSpPr>
            <a:spLocks noGrp="1"/>
          </p:cNvSpPr>
          <p:nvPr>
            <p:ph type="title"/>
          </p:nvPr>
        </p:nvSpPr>
        <p:spPr/>
        <p:txBody>
          <a:bodyPr/>
          <a:lstStyle/>
          <a:p>
            <a:r>
              <a:rPr lang="en-US" dirty="0"/>
              <a:t>Federal/International Income Sourcing</a:t>
            </a:r>
          </a:p>
        </p:txBody>
      </p:sp>
      <p:sp>
        <p:nvSpPr>
          <p:cNvPr id="7" name="Text Placeholder 6">
            <a:extLst>
              <a:ext uri="{FF2B5EF4-FFF2-40B4-BE49-F238E27FC236}">
                <a16:creationId xmlns:a16="http://schemas.microsoft.com/office/drawing/2014/main" id="{668F8B04-5CA4-4C16-C518-5D4F85046A7A}"/>
              </a:ext>
            </a:extLst>
          </p:cNvPr>
          <p:cNvSpPr>
            <a:spLocks noGrp="1"/>
          </p:cNvSpPr>
          <p:nvPr>
            <p:ph type="body" idx="1"/>
          </p:nvPr>
        </p:nvSpPr>
        <p:spPr/>
        <p:txBody>
          <a:bodyPr/>
          <a:lstStyle/>
          <a:p>
            <a:r>
              <a:rPr lang="en-US" dirty="0"/>
              <a:t>Early Years:</a:t>
            </a:r>
          </a:p>
        </p:txBody>
      </p:sp>
      <p:sp>
        <p:nvSpPr>
          <p:cNvPr id="3" name="Content Placeholder 2">
            <a:extLst>
              <a:ext uri="{FF2B5EF4-FFF2-40B4-BE49-F238E27FC236}">
                <a16:creationId xmlns:a16="http://schemas.microsoft.com/office/drawing/2014/main" id="{83915684-1E1D-D144-11F5-8A23BCEDC82E}"/>
              </a:ext>
            </a:extLst>
          </p:cNvPr>
          <p:cNvSpPr>
            <a:spLocks noGrp="1"/>
          </p:cNvSpPr>
          <p:nvPr>
            <p:ph sz="half" idx="2"/>
          </p:nvPr>
        </p:nvSpPr>
        <p:spPr/>
        <p:txBody>
          <a:bodyPr>
            <a:normAutofit/>
          </a:bodyPr>
          <a:lstStyle/>
          <a:p>
            <a:r>
              <a:rPr lang="en-US" sz="2800" dirty="0"/>
              <a:t>Rules of Assignment:</a:t>
            </a:r>
          </a:p>
          <a:p>
            <a:pPr marL="457200" lvl="1" indent="0">
              <a:spcAft>
                <a:spcPts val="1200"/>
              </a:spcAft>
              <a:buNone/>
            </a:pPr>
            <a:r>
              <a:rPr lang="en-US" sz="2400" dirty="0"/>
              <a:t>Most income and expense items sourced using rules of assignment based on the item’s character.</a:t>
            </a:r>
          </a:p>
          <a:p>
            <a:r>
              <a:rPr lang="en-US" sz="2800" dirty="0"/>
              <a:t>Use of a Ratio:</a:t>
            </a:r>
          </a:p>
          <a:p>
            <a:pPr marL="457200" lvl="1" indent="0">
              <a:buNone/>
            </a:pPr>
            <a:r>
              <a:rPr lang="en-US" sz="2400" dirty="0"/>
              <a:t>Indirect expense sourced using a ratio (generally the ratio of total direct income assigned to the country). </a:t>
            </a:r>
          </a:p>
          <a:p>
            <a:pPr marL="0" indent="0">
              <a:buNone/>
            </a:pPr>
            <a:endParaRPr lang="en-US" dirty="0"/>
          </a:p>
        </p:txBody>
      </p:sp>
      <p:sp>
        <p:nvSpPr>
          <p:cNvPr id="8" name="Text Placeholder 7">
            <a:extLst>
              <a:ext uri="{FF2B5EF4-FFF2-40B4-BE49-F238E27FC236}">
                <a16:creationId xmlns:a16="http://schemas.microsoft.com/office/drawing/2014/main" id="{18742A2C-529C-ADF8-E2D2-B4A4242E2C42}"/>
              </a:ext>
            </a:extLst>
          </p:cNvPr>
          <p:cNvSpPr>
            <a:spLocks noGrp="1"/>
          </p:cNvSpPr>
          <p:nvPr>
            <p:ph type="body" sz="quarter" idx="3"/>
          </p:nvPr>
        </p:nvSpPr>
        <p:spPr/>
        <p:txBody>
          <a:bodyPr/>
          <a:lstStyle/>
          <a:p>
            <a:r>
              <a:rPr lang="en-US" dirty="0"/>
              <a:t>Pre-TCJA:</a:t>
            </a:r>
          </a:p>
        </p:txBody>
      </p:sp>
      <p:sp>
        <p:nvSpPr>
          <p:cNvPr id="9" name="Content Placeholder 8">
            <a:extLst>
              <a:ext uri="{FF2B5EF4-FFF2-40B4-BE49-F238E27FC236}">
                <a16:creationId xmlns:a16="http://schemas.microsoft.com/office/drawing/2014/main" id="{58626F7E-CDFB-75D3-C7E3-40D50D85D230}"/>
              </a:ext>
            </a:extLst>
          </p:cNvPr>
          <p:cNvSpPr>
            <a:spLocks noGrp="1"/>
          </p:cNvSpPr>
          <p:nvPr>
            <p:ph sz="quarter" idx="4"/>
          </p:nvPr>
        </p:nvSpPr>
        <p:spPr/>
        <p:txBody>
          <a:bodyPr>
            <a:normAutofit/>
          </a:bodyPr>
          <a:lstStyle/>
          <a:p>
            <a:r>
              <a:rPr lang="en-US" sz="2800" dirty="0"/>
              <a:t>Rules of Assignment:</a:t>
            </a:r>
          </a:p>
          <a:p>
            <a:pPr marL="457200" lvl="1" indent="0">
              <a:spcAft>
                <a:spcPts val="1200"/>
              </a:spcAft>
              <a:buNone/>
            </a:pPr>
            <a:r>
              <a:rPr lang="en-US" sz="2400" dirty="0"/>
              <a:t>Most income and expense items are sourced using rules of assignment based on the item’s character.</a:t>
            </a:r>
          </a:p>
          <a:p>
            <a:r>
              <a:rPr lang="en-US" sz="2800" dirty="0"/>
              <a:t>Use of a Ratio:</a:t>
            </a:r>
          </a:p>
          <a:p>
            <a:pPr marL="457200" lvl="1" indent="0">
              <a:buNone/>
            </a:pPr>
            <a:r>
              <a:rPr lang="en-US" sz="2400" dirty="0"/>
              <a:t>Indirect expense is sourced using a ratio (generally the ratio of total direct income assigned to the country).  </a:t>
            </a:r>
          </a:p>
        </p:txBody>
      </p:sp>
      <p:sp>
        <p:nvSpPr>
          <p:cNvPr id="6" name="Footer Placeholder 5">
            <a:extLst>
              <a:ext uri="{FF2B5EF4-FFF2-40B4-BE49-F238E27FC236}">
                <a16:creationId xmlns:a16="http://schemas.microsoft.com/office/drawing/2014/main" id="{03E306A5-395C-23D6-3747-5DBCA0A342DD}"/>
              </a:ext>
            </a:extLst>
          </p:cNvPr>
          <p:cNvSpPr>
            <a:spLocks noGrp="1"/>
          </p:cNvSpPr>
          <p:nvPr>
            <p:ph type="ftr" sz="quarter" idx="10"/>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4296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3731E-C4A4-FE89-AA06-6AAEBAB21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652FF-C0B6-1AAD-B0C2-3E9826C0B012}"/>
              </a:ext>
            </a:extLst>
          </p:cNvPr>
          <p:cNvSpPr>
            <a:spLocks noGrp="1"/>
          </p:cNvSpPr>
          <p:nvPr>
            <p:ph type="title"/>
          </p:nvPr>
        </p:nvSpPr>
        <p:spPr/>
        <p:txBody>
          <a:bodyPr>
            <a:normAutofit/>
          </a:bodyPr>
          <a:lstStyle/>
          <a:p>
            <a:r>
              <a:rPr lang="en-US" dirty="0"/>
              <a:t>Federal Consolidation or Attribution</a:t>
            </a:r>
          </a:p>
        </p:txBody>
      </p:sp>
      <p:sp>
        <p:nvSpPr>
          <p:cNvPr id="7" name="Text Placeholder 6">
            <a:extLst>
              <a:ext uri="{FF2B5EF4-FFF2-40B4-BE49-F238E27FC236}">
                <a16:creationId xmlns:a16="http://schemas.microsoft.com/office/drawing/2014/main" id="{CCAF8430-4E7F-BB36-FF16-99154B8DF828}"/>
              </a:ext>
            </a:extLst>
          </p:cNvPr>
          <p:cNvSpPr>
            <a:spLocks noGrp="1"/>
          </p:cNvSpPr>
          <p:nvPr>
            <p:ph type="body" idx="1"/>
          </p:nvPr>
        </p:nvSpPr>
        <p:spPr/>
        <p:txBody>
          <a:bodyPr/>
          <a:lstStyle/>
          <a:p>
            <a:r>
              <a:rPr lang="en-US" dirty="0"/>
              <a:t>Early Years:</a:t>
            </a:r>
          </a:p>
        </p:txBody>
      </p:sp>
      <p:sp>
        <p:nvSpPr>
          <p:cNvPr id="3" name="Content Placeholder 2">
            <a:extLst>
              <a:ext uri="{FF2B5EF4-FFF2-40B4-BE49-F238E27FC236}">
                <a16:creationId xmlns:a16="http://schemas.microsoft.com/office/drawing/2014/main" id="{1B5A333D-00CB-21E1-2F3D-1C454AF92F0E}"/>
              </a:ext>
            </a:extLst>
          </p:cNvPr>
          <p:cNvSpPr>
            <a:spLocks noGrp="1"/>
          </p:cNvSpPr>
          <p:nvPr>
            <p:ph sz="half" idx="2"/>
          </p:nvPr>
        </p:nvSpPr>
        <p:spPr>
          <a:xfrm>
            <a:off x="124287" y="1748847"/>
            <a:ext cx="5909569" cy="4616445"/>
          </a:xfrm>
        </p:spPr>
        <p:txBody>
          <a:bodyPr>
            <a:normAutofit/>
          </a:bodyPr>
          <a:lstStyle/>
          <a:p>
            <a:pPr>
              <a:spcBef>
                <a:spcPts val="1200"/>
              </a:spcBef>
              <a:spcAft>
                <a:spcPts val="0"/>
              </a:spcAft>
            </a:pPr>
            <a:r>
              <a:rPr lang="en-US" sz="2800" dirty="0"/>
              <a:t>Consolidated Filing:</a:t>
            </a:r>
          </a:p>
          <a:p>
            <a:pPr marL="457200" lvl="1" indent="0">
              <a:spcBef>
                <a:spcPts val="1200"/>
              </a:spcBef>
              <a:spcAft>
                <a:spcPts val="1200"/>
              </a:spcAft>
              <a:buNone/>
            </a:pPr>
            <a:r>
              <a:rPr lang="en-US" sz="2400" dirty="0"/>
              <a:t>Domestic election (80% ownership)</a:t>
            </a:r>
          </a:p>
          <a:p>
            <a:pPr>
              <a:spcBef>
                <a:spcPts val="1200"/>
              </a:spcBef>
              <a:spcAft>
                <a:spcPts val="1200"/>
              </a:spcAft>
            </a:pPr>
            <a:r>
              <a:rPr lang="en-US" sz="2800" dirty="0"/>
              <a:t>Multinational Transfer Pricing</a:t>
            </a:r>
          </a:p>
          <a:p>
            <a:pPr>
              <a:spcBef>
                <a:spcPts val="1200"/>
              </a:spcBef>
              <a:spcAft>
                <a:spcPts val="1200"/>
              </a:spcAft>
            </a:pPr>
            <a:r>
              <a:rPr lang="en-US" sz="2800" dirty="0"/>
              <a:t>No Subsidiary Income Attribution</a:t>
            </a:r>
          </a:p>
          <a:p>
            <a:pPr>
              <a:spcBef>
                <a:spcPts val="1200"/>
              </a:spcBef>
              <a:spcAft>
                <a:spcPts val="0"/>
              </a:spcAft>
            </a:pPr>
            <a:r>
              <a:rPr lang="en-US" sz="2800" dirty="0"/>
              <a:t>Dividend Treatment:</a:t>
            </a:r>
          </a:p>
          <a:p>
            <a:pPr marL="457200" lvl="1" indent="0">
              <a:spcBef>
                <a:spcPts val="1200"/>
              </a:spcBef>
              <a:spcAft>
                <a:spcPts val="1200"/>
              </a:spcAft>
              <a:buNone/>
            </a:pPr>
            <a:r>
              <a:rPr lang="en-US" sz="2400" dirty="0"/>
              <a:t>Dividends were taxed to the parent unless a deduction applies.</a:t>
            </a:r>
          </a:p>
          <a:p>
            <a:endParaRPr lang="en-US" dirty="0"/>
          </a:p>
        </p:txBody>
      </p:sp>
      <p:sp>
        <p:nvSpPr>
          <p:cNvPr id="8" name="Text Placeholder 7">
            <a:extLst>
              <a:ext uri="{FF2B5EF4-FFF2-40B4-BE49-F238E27FC236}">
                <a16:creationId xmlns:a16="http://schemas.microsoft.com/office/drawing/2014/main" id="{1B9BF6E7-E8E4-489B-F72E-E958F799A0E1}"/>
              </a:ext>
            </a:extLst>
          </p:cNvPr>
          <p:cNvSpPr>
            <a:spLocks noGrp="1"/>
          </p:cNvSpPr>
          <p:nvPr>
            <p:ph type="body" sz="quarter" idx="3"/>
          </p:nvPr>
        </p:nvSpPr>
        <p:spPr/>
        <p:txBody>
          <a:bodyPr/>
          <a:lstStyle/>
          <a:p>
            <a:r>
              <a:rPr lang="en-US" dirty="0"/>
              <a:t>Pre-TCJA:</a:t>
            </a:r>
          </a:p>
        </p:txBody>
      </p:sp>
      <p:sp>
        <p:nvSpPr>
          <p:cNvPr id="9" name="Content Placeholder 8">
            <a:extLst>
              <a:ext uri="{FF2B5EF4-FFF2-40B4-BE49-F238E27FC236}">
                <a16:creationId xmlns:a16="http://schemas.microsoft.com/office/drawing/2014/main" id="{2D54CFD8-DD99-ACB2-7718-A8FA62612BC7}"/>
              </a:ext>
            </a:extLst>
          </p:cNvPr>
          <p:cNvSpPr>
            <a:spLocks noGrp="1"/>
          </p:cNvSpPr>
          <p:nvPr>
            <p:ph sz="quarter" idx="4"/>
          </p:nvPr>
        </p:nvSpPr>
        <p:spPr>
          <a:xfrm>
            <a:off x="6096000" y="1748847"/>
            <a:ext cx="5909569" cy="4687405"/>
          </a:xfrm>
        </p:spPr>
        <p:txBody>
          <a:bodyPr>
            <a:normAutofit/>
          </a:bodyPr>
          <a:lstStyle/>
          <a:p>
            <a:pPr>
              <a:spcBef>
                <a:spcPts val="1200"/>
              </a:spcBef>
              <a:spcAft>
                <a:spcPts val="0"/>
              </a:spcAft>
            </a:pPr>
            <a:r>
              <a:rPr lang="en-US" sz="2600" dirty="0"/>
              <a:t>Consolidated Filing:</a:t>
            </a:r>
          </a:p>
          <a:p>
            <a:pPr marL="457200" lvl="1" indent="0">
              <a:spcBef>
                <a:spcPts val="1200"/>
              </a:spcBef>
              <a:spcAft>
                <a:spcPts val="1200"/>
              </a:spcAft>
              <a:buNone/>
            </a:pPr>
            <a:r>
              <a:rPr lang="en-US" sz="2100" dirty="0"/>
              <a:t>Domestic election (80% ownership)</a:t>
            </a:r>
          </a:p>
          <a:p>
            <a:pPr>
              <a:spcBef>
                <a:spcPts val="1200"/>
              </a:spcBef>
              <a:spcAft>
                <a:spcPts val="1200"/>
              </a:spcAft>
            </a:pPr>
            <a:r>
              <a:rPr lang="en-US" sz="2600" dirty="0"/>
              <a:t>Multinational Transfer Pricing</a:t>
            </a:r>
          </a:p>
          <a:p>
            <a:pPr>
              <a:spcBef>
                <a:spcPts val="1200"/>
              </a:spcBef>
              <a:spcAft>
                <a:spcPts val="0"/>
              </a:spcAft>
            </a:pPr>
            <a:r>
              <a:rPr lang="en-US" sz="2600" dirty="0"/>
              <a:t>Subsidiary Income Attribution:</a:t>
            </a:r>
          </a:p>
          <a:p>
            <a:pPr lvl="1">
              <a:spcBef>
                <a:spcPts val="1200"/>
              </a:spcBef>
            </a:pPr>
            <a:r>
              <a:rPr lang="en-US" sz="2100" dirty="0"/>
              <a:t>Passive Subpart F income of (CFC) subsidiaries is attributed to the U.S. parent.</a:t>
            </a:r>
          </a:p>
          <a:p>
            <a:pPr>
              <a:spcBef>
                <a:spcPts val="1200"/>
              </a:spcBef>
              <a:spcAft>
                <a:spcPts val="0"/>
              </a:spcAft>
            </a:pPr>
            <a:r>
              <a:rPr lang="en-US" sz="2600" dirty="0"/>
              <a:t>Dividend Treatment:</a:t>
            </a:r>
          </a:p>
          <a:p>
            <a:pPr marL="457200" lvl="1" indent="0">
              <a:spcBef>
                <a:spcPts val="1200"/>
              </a:spcBef>
              <a:buNone/>
            </a:pPr>
            <a:r>
              <a:rPr lang="en-US" sz="2100" dirty="0"/>
              <a:t>Dividends are taxed to the parent unless a deduction applies.</a:t>
            </a:r>
          </a:p>
        </p:txBody>
      </p:sp>
      <p:sp>
        <p:nvSpPr>
          <p:cNvPr id="6" name="Footer Placeholder 5">
            <a:extLst>
              <a:ext uri="{FF2B5EF4-FFF2-40B4-BE49-F238E27FC236}">
                <a16:creationId xmlns:a16="http://schemas.microsoft.com/office/drawing/2014/main" id="{3133A0C6-BF27-A75A-4239-4B35704B2765}"/>
              </a:ext>
            </a:extLst>
          </p:cNvPr>
          <p:cNvSpPr>
            <a:spLocks noGrp="1"/>
          </p:cNvSpPr>
          <p:nvPr>
            <p:ph type="ftr" sz="quarter" idx="10"/>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2615223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64EB-1E16-760F-C978-FBB43B8FAEEC}"/>
              </a:ext>
            </a:extLst>
          </p:cNvPr>
          <p:cNvSpPr>
            <a:spLocks noGrp="1"/>
          </p:cNvSpPr>
          <p:nvPr>
            <p:ph type="title"/>
          </p:nvPr>
        </p:nvSpPr>
        <p:spPr/>
        <p:txBody>
          <a:bodyPr anchor="ctr"/>
          <a:lstStyle/>
          <a:p>
            <a:r>
              <a:rPr lang="en-US" dirty="0"/>
              <a:t>How did that transfer pricing thing go?</a:t>
            </a:r>
          </a:p>
        </p:txBody>
      </p:sp>
      <p:sp>
        <p:nvSpPr>
          <p:cNvPr id="3" name="Text Placeholder 2">
            <a:extLst>
              <a:ext uri="{FF2B5EF4-FFF2-40B4-BE49-F238E27FC236}">
                <a16:creationId xmlns:a16="http://schemas.microsoft.com/office/drawing/2014/main" id="{22D8118E-13A0-6B33-959A-8F94D0BDE645}"/>
              </a:ext>
            </a:extLst>
          </p:cNvPr>
          <p:cNvSpPr>
            <a:spLocks noGrp="1"/>
          </p:cNvSpPr>
          <p:nvPr>
            <p:ph type="body" idx="1"/>
          </p:nvPr>
        </p:nvSpPr>
        <p:spPr/>
        <p:txBody>
          <a:bodyPr/>
          <a:lstStyle/>
          <a:p>
            <a:r>
              <a:rPr lang="en-US" dirty="0"/>
              <a:t>The federal/international system has long relied on transfer pricing rules,</a:t>
            </a:r>
            <a:br>
              <a:rPr lang="en-US" dirty="0"/>
            </a:br>
            <a:r>
              <a:rPr lang="en-US" dirty="0"/>
              <a:t>but intangible assets have pushed those rules past the breaking point.</a:t>
            </a:r>
          </a:p>
        </p:txBody>
      </p:sp>
      <p:sp>
        <p:nvSpPr>
          <p:cNvPr id="4" name="Footer Placeholder 3">
            <a:extLst>
              <a:ext uri="{FF2B5EF4-FFF2-40B4-BE49-F238E27FC236}">
                <a16:creationId xmlns:a16="http://schemas.microsoft.com/office/drawing/2014/main" id="{8716AFD0-4FC8-C6CC-324F-8EF3E22D566B}"/>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2347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567B6F-7BF5-8285-BF65-D9EF02BF1F62}"/>
              </a:ext>
            </a:extLst>
          </p:cNvPr>
          <p:cNvSpPr>
            <a:spLocks noGrp="1"/>
          </p:cNvSpPr>
          <p:nvPr>
            <p:ph type="title"/>
          </p:nvPr>
        </p:nvSpPr>
        <p:spPr/>
        <p:txBody>
          <a:bodyPr/>
          <a:lstStyle/>
          <a:p>
            <a:r>
              <a:rPr lang="en-US" dirty="0"/>
              <a:t>Transfer Pricing</a:t>
            </a:r>
          </a:p>
        </p:txBody>
      </p:sp>
      <p:sp>
        <p:nvSpPr>
          <p:cNvPr id="9" name="Content Placeholder 8">
            <a:extLst>
              <a:ext uri="{FF2B5EF4-FFF2-40B4-BE49-F238E27FC236}">
                <a16:creationId xmlns:a16="http://schemas.microsoft.com/office/drawing/2014/main" id="{A190BDAF-D03B-3F80-7A26-E441FD5A1C0B}"/>
              </a:ext>
            </a:extLst>
          </p:cNvPr>
          <p:cNvSpPr>
            <a:spLocks noGrp="1"/>
          </p:cNvSpPr>
          <p:nvPr>
            <p:ph idx="1"/>
          </p:nvPr>
        </p:nvSpPr>
        <p:spPr/>
        <p:txBody>
          <a:bodyPr/>
          <a:lstStyle/>
          <a:p>
            <a:pPr>
              <a:spcBef>
                <a:spcPts val="1800"/>
              </a:spcBef>
            </a:pPr>
            <a:r>
              <a:rPr lang="en-US" dirty="0"/>
              <a:t>Where consolidation of related entities is not required—transfer pricing is the means by which their intercompany transactions are imputed and valued. </a:t>
            </a:r>
          </a:p>
          <a:p>
            <a:pPr>
              <a:spcBef>
                <a:spcPts val="1800"/>
              </a:spcBef>
            </a:pPr>
            <a:r>
              <a:rPr lang="en-US" dirty="0"/>
              <a:t>This sounds much easier than it has turned out to be.</a:t>
            </a:r>
          </a:p>
        </p:txBody>
      </p:sp>
      <p:sp>
        <p:nvSpPr>
          <p:cNvPr id="7" name="Footer Placeholder 6">
            <a:extLst>
              <a:ext uri="{FF2B5EF4-FFF2-40B4-BE49-F238E27FC236}">
                <a16:creationId xmlns:a16="http://schemas.microsoft.com/office/drawing/2014/main" id="{67285975-C122-B134-E065-56C910BF66BF}"/>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50543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1A922-250A-8251-F879-5C7B9AD070F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43A22F-FE3D-B1BF-8D8E-BEAE953BD720}"/>
              </a:ext>
            </a:extLst>
          </p:cNvPr>
          <p:cNvSpPr>
            <a:spLocks noGrp="1"/>
          </p:cNvSpPr>
          <p:nvPr>
            <p:ph type="title"/>
          </p:nvPr>
        </p:nvSpPr>
        <p:spPr/>
        <p:txBody>
          <a:bodyPr/>
          <a:lstStyle/>
          <a:p>
            <a:r>
              <a:rPr lang="en-US" dirty="0"/>
              <a:t>IRC Sec. 482</a:t>
            </a:r>
          </a:p>
        </p:txBody>
      </p:sp>
      <p:sp>
        <p:nvSpPr>
          <p:cNvPr id="9" name="Content Placeholder 8">
            <a:extLst>
              <a:ext uri="{FF2B5EF4-FFF2-40B4-BE49-F238E27FC236}">
                <a16:creationId xmlns:a16="http://schemas.microsoft.com/office/drawing/2014/main" id="{EE2B5AAD-612B-F1D7-2EE4-A28E797EFCFA}"/>
              </a:ext>
            </a:extLst>
          </p:cNvPr>
          <p:cNvSpPr>
            <a:spLocks noGrp="1"/>
          </p:cNvSpPr>
          <p:nvPr>
            <p:ph idx="1"/>
          </p:nvPr>
        </p:nvSpPr>
        <p:spPr>
          <a:xfrm>
            <a:off x="514905" y="1046378"/>
            <a:ext cx="11194742" cy="5271990"/>
          </a:xfrm>
        </p:spPr>
        <p:txBody>
          <a:bodyPr>
            <a:normAutofit fontScale="77500" lnSpcReduction="20000"/>
          </a:bodyPr>
          <a:lstStyle/>
          <a:p>
            <a:pPr marL="0" indent="0">
              <a:lnSpc>
                <a:spcPct val="120000"/>
              </a:lnSpc>
              <a:buNone/>
            </a:pPr>
            <a:r>
              <a:rPr lang="en-US" b="1" dirty="0">
                <a:highlight>
                  <a:srgbClr val="C0C0C0"/>
                </a:highlight>
                <a:latin typeface="Palatino Linotype" panose="02040502050505030304" pitchFamily="18" charset="0"/>
              </a:rPr>
              <a:t>In any case of two or more organizations, trades, or businesses (whether or not incorporated, whether or not organized in the United States, and whether or not affiliated) owned or controlled directly or indirectly by the same interests, the Secretary may distribute, apportion, or allocate gross income, deductions, credits, or allowances between or among such organizations, trades, or businesses, if he determines that such distribution, apportionment, or allocation is necessary in order to prevent evasion of taxes or clearly to reflect the income of any of such organizations, trades, or businesses. </a:t>
            </a:r>
            <a:r>
              <a:rPr lang="en-US" b="1" dirty="0">
                <a:highlight>
                  <a:srgbClr val="FFFF00"/>
                </a:highlight>
                <a:latin typeface="Palatino Linotype" panose="02040502050505030304" pitchFamily="18" charset="0"/>
              </a:rPr>
              <a:t>In the case of any transfer (or license) of intangible property (within the meaning of section 367(d)(4)), the income with respect to such transfer or license shall be commensurate with the income attributable to the intangible. For purposes of this section, the Secretary shall require the valuation of transfers of intangible property (including intangible property transferred with other property or services) on an aggregate basis or the valuation of such a transfer on the basis of the realistic alternatives to such a transfer, if the Secretary determines that such basis is the most reliable means of valuation of such transfers.</a:t>
            </a:r>
          </a:p>
        </p:txBody>
      </p:sp>
      <p:sp>
        <p:nvSpPr>
          <p:cNvPr id="7" name="Footer Placeholder 6">
            <a:extLst>
              <a:ext uri="{FF2B5EF4-FFF2-40B4-BE49-F238E27FC236}">
                <a16:creationId xmlns:a16="http://schemas.microsoft.com/office/drawing/2014/main" id="{F9ACA684-873B-BC62-FF32-00116BD48B49}"/>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393441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3E13-8F27-4584-24C0-ACB4D5CBE168}"/>
              </a:ext>
            </a:extLst>
          </p:cNvPr>
          <p:cNvSpPr>
            <a:spLocks noGrp="1"/>
          </p:cNvSpPr>
          <p:nvPr>
            <p:ph type="title"/>
          </p:nvPr>
        </p:nvSpPr>
        <p:spPr/>
        <p:txBody>
          <a:bodyPr/>
          <a:lstStyle/>
          <a:p>
            <a:r>
              <a:rPr lang="en-US" dirty="0"/>
              <a:t>Problems Just Keep Growing</a:t>
            </a:r>
          </a:p>
        </p:txBody>
      </p:sp>
      <p:sp>
        <p:nvSpPr>
          <p:cNvPr id="3" name="Content Placeholder 2">
            <a:extLst>
              <a:ext uri="{FF2B5EF4-FFF2-40B4-BE49-F238E27FC236}">
                <a16:creationId xmlns:a16="http://schemas.microsoft.com/office/drawing/2014/main" id="{5057A174-4085-7D2B-8143-30463847910C}"/>
              </a:ext>
            </a:extLst>
          </p:cNvPr>
          <p:cNvSpPr>
            <a:spLocks noGrp="1"/>
          </p:cNvSpPr>
          <p:nvPr>
            <p:ph idx="1"/>
          </p:nvPr>
        </p:nvSpPr>
        <p:spPr/>
        <p:txBody>
          <a:bodyPr/>
          <a:lstStyle/>
          <a:p>
            <a:pPr>
              <a:spcBef>
                <a:spcPts val="1800"/>
              </a:spcBef>
            </a:pPr>
            <a:r>
              <a:rPr lang="en-US" dirty="0"/>
              <a:t>It’s not just about valuing an intercompany “transaction”—it’s about first recognizing or imputing the transaction that may not be apparent.</a:t>
            </a:r>
          </a:p>
          <a:p>
            <a:pPr>
              <a:spcBef>
                <a:spcPts val="1800"/>
              </a:spcBef>
            </a:pPr>
            <a:r>
              <a:rPr lang="en-US" dirty="0"/>
              <a:t>And if the taxpayer recognizes the transaction—then valuing it is especially hard when there is no way to value the item in question and no similar transaction between unrelated entities.</a:t>
            </a:r>
          </a:p>
          <a:p>
            <a:pPr>
              <a:spcBef>
                <a:spcPts val="1800"/>
              </a:spcBef>
            </a:pPr>
            <a:r>
              <a:rPr lang="en-US" dirty="0"/>
              <a:t>This is a much, much bigger problem with intangible items. </a:t>
            </a:r>
          </a:p>
          <a:p>
            <a:pPr>
              <a:spcBef>
                <a:spcPts val="1800"/>
              </a:spcBef>
            </a:pPr>
            <a:r>
              <a:rPr lang="en-US" dirty="0"/>
              <a:t>But there’s more . . . </a:t>
            </a:r>
          </a:p>
        </p:txBody>
      </p:sp>
      <p:sp>
        <p:nvSpPr>
          <p:cNvPr id="4" name="Footer Placeholder 3">
            <a:extLst>
              <a:ext uri="{FF2B5EF4-FFF2-40B4-BE49-F238E27FC236}">
                <a16:creationId xmlns:a16="http://schemas.microsoft.com/office/drawing/2014/main" id="{3E3D7108-C5B9-D749-AAF0-4816BDF252F0}"/>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217268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8008-5BD6-7A9A-0A1B-FC69D4F46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BD1B8-9E8F-7A91-7F7A-073ED7A80039}"/>
              </a:ext>
            </a:extLst>
          </p:cNvPr>
          <p:cNvSpPr>
            <a:spLocks noGrp="1"/>
          </p:cNvSpPr>
          <p:nvPr>
            <p:ph type="title"/>
          </p:nvPr>
        </p:nvSpPr>
        <p:spPr/>
        <p:txBody>
          <a:bodyPr/>
          <a:lstStyle/>
          <a:p>
            <a:r>
              <a:rPr lang="en-US" dirty="0"/>
              <a:t>Problems Just Keep Growing</a:t>
            </a:r>
          </a:p>
        </p:txBody>
      </p:sp>
      <p:sp>
        <p:nvSpPr>
          <p:cNvPr id="3" name="Content Placeholder 2">
            <a:extLst>
              <a:ext uri="{FF2B5EF4-FFF2-40B4-BE49-F238E27FC236}">
                <a16:creationId xmlns:a16="http://schemas.microsoft.com/office/drawing/2014/main" id="{7C394751-7F16-3ABE-C59C-CF43043FA25D}"/>
              </a:ext>
            </a:extLst>
          </p:cNvPr>
          <p:cNvSpPr>
            <a:spLocks noGrp="1"/>
          </p:cNvSpPr>
          <p:nvPr>
            <p:ph idx="1"/>
          </p:nvPr>
        </p:nvSpPr>
        <p:spPr/>
        <p:txBody>
          <a:bodyPr/>
          <a:lstStyle/>
          <a:p>
            <a:pPr>
              <a:spcBef>
                <a:spcPts val="1800"/>
              </a:spcBef>
            </a:pPr>
            <a:r>
              <a:rPr lang="en-US" dirty="0"/>
              <a:t>What if the arm’s-length price changes over time—does that mean prior year’s treatment is now in question?</a:t>
            </a:r>
          </a:p>
          <a:p>
            <a:pPr>
              <a:spcBef>
                <a:spcPts val="1800"/>
              </a:spcBef>
            </a:pPr>
            <a:r>
              <a:rPr lang="en-US" dirty="0"/>
              <a:t>How do taxpayers know what will be acceptable in multiple jurisdictions (or even one jurisdiction)?</a:t>
            </a:r>
          </a:p>
          <a:p>
            <a:pPr>
              <a:spcBef>
                <a:spcPts val="1800"/>
              </a:spcBef>
            </a:pPr>
            <a:r>
              <a:rPr lang="en-US" dirty="0"/>
              <a:t>When the IRS says—we know it when we see it—will the courts now respect that?</a:t>
            </a:r>
          </a:p>
          <a:p>
            <a:pPr>
              <a:spcBef>
                <a:spcPts val="1800"/>
              </a:spcBef>
            </a:pPr>
            <a:r>
              <a:rPr lang="en-US" dirty="0"/>
              <a:t>Given the length of time and expense it takes to get an advanced pricing agreement or litigate the issues—how can all this possibly be justified? </a:t>
            </a:r>
          </a:p>
          <a:p>
            <a:endParaRPr lang="en-US" dirty="0"/>
          </a:p>
        </p:txBody>
      </p:sp>
      <p:sp>
        <p:nvSpPr>
          <p:cNvPr id="4" name="Footer Placeholder 3">
            <a:extLst>
              <a:ext uri="{FF2B5EF4-FFF2-40B4-BE49-F238E27FC236}">
                <a16:creationId xmlns:a16="http://schemas.microsoft.com/office/drawing/2014/main" id="{93D83749-1DC5-705B-E0EB-F8159793FE27}"/>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369499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77A3B-3172-BF8F-B0BF-9B7C182FF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C53F6-92FD-B5C0-111B-350F72AB332B}"/>
              </a:ext>
            </a:extLst>
          </p:cNvPr>
          <p:cNvSpPr>
            <a:spLocks noGrp="1"/>
          </p:cNvSpPr>
          <p:nvPr>
            <p:ph type="title"/>
          </p:nvPr>
        </p:nvSpPr>
        <p:spPr/>
        <p:txBody>
          <a:bodyPr/>
          <a:lstStyle/>
          <a:p>
            <a:r>
              <a:rPr lang="en-US" dirty="0"/>
              <a:t>Finally . . . </a:t>
            </a:r>
          </a:p>
        </p:txBody>
      </p:sp>
      <p:sp>
        <p:nvSpPr>
          <p:cNvPr id="3" name="Content Placeholder 2">
            <a:extLst>
              <a:ext uri="{FF2B5EF4-FFF2-40B4-BE49-F238E27FC236}">
                <a16:creationId xmlns:a16="http://schemas.microsoft.com/office/drawing/2014/main" id="{068E785B-DAD0-83A7-3AC5-7D4C71299AD4}"/>
              </a:ext>
            </a:extLst>
          </p:cNvPr>
          <p:cNvSpPr>
            <a:spLocks noGrp="1"/>
          </p:cNvSpPr>
          <p:nvPr>
            <p:ph idx="1"/>
          </p:nvPr>
        </p:nvSpPr>
        <p:spPr/>
        <p:txBody>
          <a:bodyPr/>
          <a:lstStyle/>
          <a:p>
            <a:r>
              <a:rPr lang="en-US" dirty="0"/>
              <a:t>Answer – It can’t. </a:t>
            </a:r>
          </a:p>
          <a:p>
            <a:r>
              <a:rPr lang="en-US" dirty="0"/>
              <a:t>About 10 years ago – both the U.S. and the OECD and other organizations began to admit this is a failed system. </a:t>
            </a:r>
          </a:p>
          <a:p>
            <a:r>
              <a:rPr lang="en-US" dirty="0"/>
              <a:t>Does this affect the states – yes.</a:t>
            </a:r>
          </a:p>
          <a:p>
            <a:endParaRPr lang="en-US" dirty="0"/>
          </a:p>
          <a:p>
            <a:endParaRPr lang="en-US" dirty="0"/>
          </a:p>
        </p:txBody>
      </p:sp>
      <p:sp>
        <p:nvSpPr>
          <p:cNvPr id="4" name="Footer Placeholder 3">
            <a:extLst>
              <a:ext uri="{FF2B5EF4-FFF2-40B4-BE49-F238E27FC236}">
                <a16:creationId xmlns:a16="http://schemas.microsoft.com/office/drawing/2014/main" id="{5847BAF1-570F-FDC3-06EE-C094B819D39F}"/>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312961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63D2C9-4CA8-E253-91CB-F4297BD7D406}"/>
              </a:ext>
            </a:extLst>
          </p:cNvPr>
          <p:cNvSpPr>
            <a:spLocks noGrp="1"/>
          </p:cNvSpPr>
          <p:nvPr>
            <p:ph type="title"/>
          </p:nvPr>
        </p:nvSpPr>
        <p:spPr/>
        <p:txBody>
          <a:bodyPr anchor="ctr"/>
          <a:lstStyle/>
          <a:p>
            <a:r>
              <a:rPr lang="en-US" dirty="0"/>
              <a:t>So What’s Happened Recently?</a:t>
            </a:r>
          </a:p>
        </p:txBody>
      </p:sp>
      <p:sp>
        <p:nvSpPr>
          <p:cNvPr id="6" name="Text Placeholder 5">
            <a:extLst>
              <a:ext uri="{FF2B5EF4-FFF2-40B4-BE49-F238E27FC236}">
                <a16:creationId xmlns:a16="http://schemas.microsoft.com/office/drawing/2014/main" id="{27CF7A66-6E2B-A193-C2C5-ACBB98855243}"/>
              </a:ext>
            </a:extLst>
          </p:cNvPr>
          <p:cNvSpPr>
            <a:spLocks noGrp="1"/>
          </p:cNvSpPr>
          <p:nvPr>
            <p:ph type="body" idx="1"/>
          </p:nvPr>
        </p:nvSpPr>
        <p:spPr/>
        <p:txBody>
          <a:bodyPr/>
          <a:lstStyle/>
          <a:p>
            <a:r>
              <a:rPr lang="en-US" dirty="0"/>
              <a:t>Good question. </a:t>
            </a:r>
          </a:p>
        </p:txBody>
      </p:sp>
      <p:sp>
        <p:nvSpPr>
          <p:cNvPr id="4" name="Footer Placeholder 3">
            <a:extLst>
              <a:ext uri="{FF2B5EF4-FFF2-40B4-BE49-F238E27FC236}">
                <a16:creationId xmlns:a16="http://schemas.microsoft.com/office/drawing/2014/main" id="{F192A19D-1DBC-57A3-ED40-65771BAB92BB}"/>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45936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7310-899F-B9CE-C117-04676E6114C8}"/>
              </a:ext>
            </a:extLst>
          </p:cNvPr>
          <p:cNvSpPr>
            <a:spLocks noGrp="1"/>
          </p:cNvSpPr>
          <p:nvPr>
            <p:ph type="title"/>
          </p:nvPr>
        </p:nvSpPr>
        <p:spPr>
          <a:xfrm>
            <a:off x="0" y="0"/>
            <a:ext cx="3480955" cy="6858000"/>
          </a:xfrm>
        </p:spPr>
        <p:txBody>
          <a:bodyPr/>
          <a:lstStyle/>
          <a:p>
            <a:r>
              <a:rPr lang="en-US"/>
              <a:t>Caveats</a:t>
            </a:r>
            <a:endParaRPr lang="en-US" dirty="0"/>
          </a:p>
        </p:txBody>
      </p:sp>
      <p:sp>
        <p:nvSpPr>
          <p:cNvPr id="3" name="Content Placeholder 2">
            <a:extLst>
              <a:ext uri="{FF2B5EF4-FFF2-40B4-BE49-F238E27FC236}">
                <a16:creationId xmlns:a16="http://schemas.microsoft.com/office/drawing/2014/main" id="{41062CB3-20C5-FE46-0EF7-A5F0C041E4F0}"/>
              </a:ext>
            </a:extLst>
          </p:cNvPr>
          <p:cNvSpPr>
            <a:spLocks noGrp="1"/>
          </p:cNvSpPr>
          <p:nvPr>
            <p:ph idx="1"/>
          </p:nvPr>
        </p:nvSpPr>
        <p:spPr>
          <a:xfrm>
            <a:off x="3782291" y="332508"/>
            <a:ext cx="8073736" cy="6103743"/>
          </a:xfrm>
        </p:spPr>
        <p:txBody>
          <a:bodyPr anchor="ctr">
            <a:normAutofit/>
          </a:bodyPr>
          <a:lstStyle/>
          <a:p>
            <a:pPr>
              <a:spcBef>
                <a:spcPts val="1800"/>
              </a:spcBef>
            </a:pPr>
            <a:r>
              <a:rPr lang="en-US" dirty="0"/>
              <a:t>Our goal is to help states better understand substantial changes in the taxation of international income.</a:t>
            </a:r>
          </a:p>
          <a:p>
            <a:pPr>
              <a:spcBef>
                <a:spcPts val="1800"/>
              </a:spcBef>
            </a:pPr>
            <a:r>
              <a:rPr lang="en-US" dirty="0"/>
              <a:t>Presenters don’t speak officially for the MTC or member states. </a:t>
            </a:r>
          </a:p>
          <a:p>
            <a:pPr>
              <a:spcBef>
                <a:spcPts val="1800"/>
              </a:spcBef>
            </a:pPr>
            <a:r>
              <a:rPr lang="en-US" dirty="0"/>
              <a:t>We are not advocating a particular policy.</a:t>
            </a:r>
          </a:p>
          <a:p>
            <a:pPr>
              <a:spcBef>
                <a:spcPts val="1800"/>
              </a:spcBef>
            </a:pPr>
            <a:r>
              <a:rPr lang="en-US" dirty="0"/>
              <a:t>There’s more to cover than we have time. </a:t>
            </a:r>
          </a:p>
          <a:p>
            <a:pPr>
              <a:spcBef>
                <a:spcPts val="1800"/>
              </a:spcBef>
            </a:pPr>
            <a:r>
              <a:rPr lang="en-US" dirty="0"/>
              <a:t>We may speak in </a:t>
            </a:r>
            <a:r>
              <a:rPr lang="en-US" b="1" dirty="0"/>
              <a:t>general terms,</a:t>
            </a:r>
            <a:r>
              <a:rPr lang="en-US" dirty="0"/>
              <a:t> but as with all tax matters, the devil is in the details.</a:t>
            </a:r>
          </a:p>
        </p:txBody>
      </p:sp>
      <p:sp>
        <p:nvSpPr>
          <p:cNvPr id="4" name="Footer Placeholder 3">
            <a:extLst>
              <a:ext uri="{FF2B5EF4-FFF2-40B4-BE49-F238E27FC236}">
                <a16:creationId xmlns:a16="http://schemas.microsoft.com/office/drawing/2014/main" id="{84B632FD-D318-0800-0AF3-3ECE981F6496}"/>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71374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7113-EB2B-7F72-711C-5EB917734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EDDCF-8B84-3D52-F45E-EE130D59050E}"/>
              </a:ext>
            </a:extLst>
          </p:cNvPr>
          <p:cNvSpPr>
            <a:spLocks noGrp="1"/>
          </p:cNvSpPr>
          <p:nvPr>
            <p:ph type="title"/>
          </p:nvPr>
        </p:nvSpPr>
        <p:spPr/>
        <p:txBody>
          <a:bodyPr>
            <a:normAutofit/>
          </a:bodyPr>
          <a:lstStyle/>
          <a:p>
            <a:r>
              <a:rPr lang="en-US" dirty="0"/>
              <a:t>Some Terminology</a:t>
            </a:r>
          </a:p>
        </p:txBody>
      </p:sp>
      <p:sp>
        <p:nvSpPr>
          <p:cNvPr id="14" name="Footer Placeholder 3">
            <a:extLst>
              <a:ext uri="{FF2B5EF4-FFF2-40B4-BE49-F238E27FC236}">
                <a16:creationId xmlns:a16="http://schemas.microsoft.com/office/drawing/2014/main" id="{DFA5480A-9055-6021-81C6-A8A13D39ECA6}"/>
              </a:ext>
            </a:extLst>
          </p:cNvPr>
          <p:cNvSpPr>
            <a:spLocks noGrp="1"/>
          </p:cNvSpPr>
          <p:nvPr>
            <p:ph type="ftr" sz="quarter" idx="3"/>
          </p:nvPr>
        </p:nvSpPr>
        <p:spPr>
          <a:xfrm>
            <a:off x="4038600" y="6436252"/>
            <a:ext cx="4114800" cy="365125"/>
          </a:xfrm>
        </p:spPr>
        <p:txBody>
          <a:bodyPr/>
          <a:lstStyle/>
          <a:p>
            <a:r>
              <a:rPr lang="en-US" dirty="0"/>
              <a:t>[Slide Title] 11-18-25 – MTC Presentation – Page </a:t>
            </a:r>
            <a:fld id="{97539B66-505B-4D41-A333-733563ECC241}" type="slidenum">
              <a:rPr lang="en-US" smtClean="0"/>
              <a:pPr/>
              <a:t>20</a:t>
            </a:fld>
            <a:r>
              <a:rPr lang="en-US" dirty="0"/>
              <a:t> </a:t>
            </a:r>
            <a:endParaRPr lang="en-US" sz="1100" dirty="0"/>
          </a:p>
        </p:txBody>
      </p:sp>
      <p:sp>
        <p:nvSpPr>
          <p:cNvPr id="16" name="TextBox 15">
            <a:extLst>
              <a:ext uri="{FF2B5EF4-FFF2-40B4-BE49-F238E27FC236}">
                <a16:creationId xmlns:a16="http://schemas.microsoft.com/office/drawing/2014/main" id="{5F5F34F2-2809-9D36-2769-E515D0CED177}"/>
              </a:ext>
            </a:extLst>
          </p:cNvPr>
          <p:cNvSpPr txBox="1"/>
          <p:nvPr/>
        </p:nvSpPr>
        <p:spPr>
          <a:xfrm>
            <a:off x="363682" y="997527"/>
            <a:ext cx="11502735" cy="5201424"/>
          </a:xfrm>
          <a:prstGeom prst="rect">
            <a:avLst/>
          </a:prstGeom>
          <a:noFill/>
        </p:spPr>
        <p:txBody>
          <a:bodyPr wrap="square">
            <a:spAutoFit/>
          </a:bodyPr>
          <a:lstStyle/>
          <a:p>
            <a:pPr marL="285750" indent="-285750">
              <a:spcAft>
                <a:spcPts val="600"/>
              </a:spcAft>
              <a:buClr>
                <a:srgbClr val="A50021"/>
              </a:buClr>
              <a:buFont typeface="Wingdings" panose="05000000000000000000" pitchFamily="2" charset="2"/>
              <a:buChar char="§"/>
            </a:pPr>
            <a:r>
              <a:rPr lang="en-US" sz="2400" b="1" dirty="0">
                <a:latin typeface="Posterama" panose="020B0504020200020000" pitchFamily="34" charset="0"/>
                <a:cs typeface="Posterama" panose="020B0504020200020000" pitchFamily="34" charset="0"/>
              </a:rPr>
              <a:t>Inbound and outbound transactions </a:t>
            </a:r>
            <a:r>
              <a:rPr lang="en-US" sz="2400" dirty="0">
                <a:latin typeface="Posterama" panose="020B0504020200020000" pitchFamily="34" charset="0"/>
                <a:cs typeface="Posterama" panose="020B0504020200020000" pitchFamily="34" charset="0"/>
              </a:rPr>
              <a:t>relate to the territorial boundaries of the US jurisdiction providing limits to what the US can potentially tax. </a:t>
            </a:r>
          </a:p>
          <a:p>
            <a:pPr marL="285750" indent="-285750">
              <a:spcAft>
                <a:spcPts val="600"/>
              </a:spcAft>
              <a:buClr>
                <a:srgbClr val="A50021"/>
              </a:buClr>
              <a:buFont typeface="Wingdings" panose="05000000000000000000" pitchFamily="2" charset="2"/>
              <a:buChar char="§"/>
            </a:pPr>
            <a:r>
              <a:rPr lang="en-US" sz="2400" b="1" dirty="0">
                <a:latin typeface="Posterama" panose="020B0504020200020000" pitchFamily="34" charset="0"/>
                <a:cs typeface="Posterama" panose="020B0504020200020000" pitchFamily="34" charset="0"/>
              </a:rPr>
              <a:t>Sourcing of income </a:t>
            </a:r>
            <a:r>
              <a:rPr lang="en-US" sz="2400" dirty="0">
                <a:latin typeface="Posterama" panose="020B0504020200020000" pitchFamily="34" charset="0"/>
                <a:cs typeface="Posterama" panose="020B0504020200020000" pitchFamily="34" charset="0"/>
              </a:rPr>
              <a:t>determines what the US taxes and generally depend on where title is transferred, a property is used or services are performed.</a:t>
            </a:r>
          </a:p>
          <a:p>
            <a:pPr marL="285750" indent="-285750">
              <a:spcAft>
                <a:spcPts val="600"/>
              </a:spcAft>
              <a:buClr>
                <a:srgbClr val="A50021"/>
              </a:buClr>
              <a:buFont typeface="Wingdings" panose="05000000000000000000" pitchFamily="2" charset="2"/>
              <a:buChar char="§"/>
            </a:pPr>
            <a:r>
              <a:rPr lang="en-US" sz="2400" b="1" dirty="0">
                <a:latin typeface="Posterama" panose="020B0504020200020000" pitchFamily="34" charset="0"/>
                <a:cs typeface="Posterama" panose="020B0504020200020000" pitchFamily="34" charset="0"/>
              </a:rPr>
              <a:t>Inbound Transactions Regime: </a:t>
            </a:r>
            <a:r>
              <a:rPr lang="en-US" sz="2400" dirty="0">
                <a:latin typeface="Posterama" panose="020B0504020200020000" pitchFamily="34" charset="0"/>
                <a:cs typeface="Posterama" panose="020B0504020200020000" pitchFamily="34" charset="0"/>
              </a:rPr>
              <a:t>US and Foreign persons are</a:t>
            </a:r>
            <a:r>
              <a:rPr lang="en-US" sz="2400" b="1" dirty="0">
                <a:latin typeface="Posterama" panose="020B0504020200020000" pitchFamily="34" charset="0"/>
                <a:cs typeface="Posterama" panose="020B0504020200020000" pitchFamily="34" charset="0"/>
              </a:rPr>
              <a:t> </a:t>
            </a:r>
            <a:r>
              <a:rPr lang="en-US" sz="2400" dirty="0">
                <a:latin typeface="Posterama" panose="020B0504020200020000" pitchFamily="34" charset="0"/>
                <a:cs typeface="Posterama" panose="020B0504020200020000" pitchFamily="34" charset="0"/>
              </a:rPr>
              <a:t>taxed on income derived from transactions sourced to the US. </a:t>
            </a:r>
          </a:p>
          <a:p>
            <a:pPr marL="285750" indent="-285750">
              <a:spcAft>
                <a:spcPts val="600"/>
              </a:spcAft>
              <a:buClr>
                <a:srgbClr val="A50021"/>
              </a:buClr>
              <a:buFont typeface="Wingdings" panose="05000000000000000000" pitchFamily="2" charset="2"/>
              <a:buChar char="§"/>
            </a:pPr>
            <a:r>
              <a:rPr lang="en-US" sz="2400" b="1" dirty="0">
                <a:latin typeface="Posterama" panose="020B0504020200020000" pitchFamily="34" charset="0"/>
                <a:cs typeface="Posterama" panose="020B0504020200020000" pitchFamily="34" charset="0"/>
              </a:rPr>
              <a:t>Outbound Transactions Regime: </a:t>
            </a:r>
            <a:r>
              <a:rPr lang="en-US" sz="2400" dirty="0">
                <a:latin typeface="Posterama" panose="020B0504020200020000" pitchFamily="34" charset="0"/>
                <a:cs typeface="Posterama" panose="020B0504020200020000" pitchFamily="34" charset="0"/>
              </a:rPr>
              <a:t>US persons </a:t>
            </a:r>
            <a:r>
              <a:rPr lang="en-US" sz="2400" b="1" dirty="0">
                <a:latin typeface="Posterama" panose="020B0504020200020000" pitchFamily="34" charset="0"/>
                <a:cs typeface="Posterama" panose="020B0504020200020000" pitchFamily="34" charset="0"/>
              </a:rPr>
              <a:t>may</a:t>
            </a:r>
            <a:r>
              <a:rPr lang="en-US" sz="2400" dirty="0">
                <a:latin typeface="Posterama" panose="020B0504020200020000" pitchFamily="34" charset="0"/>
                <a:cs typeface="Posterama" panose="020B0504020200020000" pitchFamily="34" charset="0"/>
              </a:rPr>
              <a:t> be taxed on their income derived directly or indirectly from outbound transactions. Income sourced without the US may generate a foreign tax credit (FTC).</a:t>
            </a:r>
          </a:p>
          <a:p>
            <a:pPr marL="285750" indent="-285750">
              <a:buClr>
                <a:srgbClr val="A50021"/>
              </a:buClr>
              <a:buFont typeface="Wingdings" panose="05000000000000000000" pitchFamily="2" charset="2"/>
              <a:buChar char="§"/>
            </a:pPr>
            <a:r>
              <a:rPr lang="en-US" sz="2400" dirty="0">
                <a:latin typeface="Posterama" panose="020B0504020200020000" pitchFamily="34" charset="0"/>
                <a:cs typeface="Posterama" panose="020B0504020200020000" pitchFamily="34" charset="0"/>
              </a:rPr>
              <a:t>Note: Income from outbound transactions is often qualified as foreign income. However, the IRC does not define or use the term “foreign income.” It now defines and uses the term </a:t>
            </a:r>
            <a:r>
              <a:rPr lang="en-US" sz="2400" b="1" dirty="0">
                <a:latin typeface="Posterama" panose="020B0504020200020000" pitchFamily="34" charset="0"/>
                <a:cs typeface="Posterama" panose="020B0504020200020000" pitchFamily="34" charset="0"/>
              </a:rPr>
              <a:t>foreign-derived income</a:t>
            </a:r>
            <a:r>
              <a:rPr lang="en-US" sz="2400" dirty="0">
                <a:latin typeface="Posterama" panose="020B0504020200020000" pitchFamily="34" charset="0"/>
                <a:cs typeface="Posterama" panose="020B0504020200020000" pitchFamily="34" charset="0"/>
              </a:rPr>
              <a:t>. In this presentation we assign foreign derived income to the outbound transactions regime.</a:t>
            </a:r>
          </a:p>
        </p:txBody>
      </p:sp>
    </p:spTree>
    <p:extLst>
      <p:ext uri="{BB962C8B-B14F-4D97-AF65-F5344CB8AC3E}">
        <p14:creationId xmlns:p14="http://schemas.microsoft.com/office/powerpoint/2010/main" val="27825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F6AF6-FC74-991F-D5AC-9709DF9FF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6D1B5-AED3-5103-CF2F-5E758B4F3F4A}"/>
              </a:ext>
            </a:extLst>
          </p:cNvPr>
          <p:cNvSpPr>
            <a:spLocks noGrp="1"/>
          </p:cNvSpPr>
          <p:nvPr>
            <p:ph type="title"/>
          </p:nvPr>
        </p:nvSpPr>
        <p:spPr/>
        <p:txBody>
          <a:bodyPr>
            <a:normAutofit fontScale="90000"/>
          </a:bodyPr>
          <a:lstStyle/>
          <a:p>
            <a:r>
              <a:rPr lang="en-US" dirty="0"/>
              <a:t>Theoretical Reach of US Jurisdiction for Tax Purposes</a:t>
            </a:r>
          </a:p>
        </p:txBody>
      </p:sp>
      <p:grpSp>
        <p:nvGrpSpPr>
          <p:cNvPr id="5" name="Group 4">
            <a:extLst>
              <a:ext uri="{FF2B5EF4-FFF2-40B4-BE49-F238E27FC236}">
                <a16:creationId xmlns:a16="http://schemas.microsoft.com/office/drawing/2014/main" id="{BFBFAC68-1459-D5A3-9B8C-5A432A5F62B1}"/>
              </a:ext>
            </a:extLst>
          </p:cNvPr>
          <p:cNvGrpSpPr/>
          <p:nvPr/>
        </p:nvGrpSpPr>
        <p:grpSpPr>
          <a:xfrm>
            <a:off x="1293704" y="851120"/>
            <a:ext cx="9447026" cy="5585132"/>
            <a:chOff x="1751074" y="989151"/>
            <a:chExt cx="8780668" cy="5762720"/>
          </a:xfrm>
        </p:grpSpPr>
        <p:sp>
          <p:nvSpPr>
            <p:cNvPr id="6" name="TextBox 5">
              <a:extLst>
                <a:ext uri="{FF2B5EF4-FFF2-40B4-BE49-F238E27FC236}">
                  <a16:creationId xmlns:a16="http://schemas.microsoft.com/office/drawing/2014/main" id="{500D89ED-0E40-44DE-06D5-5756DF71F782}"/>
                </a:ext>
              </a:extLst>
            </p:cNvPr>
            <p:cNvSpPr txBox="1"/>
            <p:nvPr/>
          </p:nvSpPr>
          <p:spPr>
            <a:xfrm>
              <a:off x="1751074" y="3722583"/>
              <a:ext cx="1208315" cy="412832"/>
            </a:xfrm>
            <a:prstGeom prst="rect">
              <a:avLst/>
            </a:prstGeom>
            <a:noFill/>
          </p:spPr>
          <p:txBody>
            <a:bodyPr wrap="square" rtlCol="0">
              <a:spAutoFit/>
            </a:bodyPr>
            <a:lstStyle/>
            <a:p>
              <a:pPr algn="ctr"/>
              <a:r>
                <a:rPr lang="en-US" sz="2000" b="1" dirty="0"/>
                <a:t>Inbound</a:t>
              </a:r>
            </a:p>
          </p:txBody>
        </p:sp>
        <p:sp>
          <p:nvSpPr>
            <p:cNvPr id="7" name="TextBox 6">
              <a:extLst>
                <a:ext uri="{FF2B5EF4-FFF2-40B4-BE49-F238E27FC236}">
                  <a16:creationId xmlns:a16="http://schemas.microsoft.com/office/drawing/2014/main" id="{0E2D0150-1206-D54C-0A29-13EAEA4FB757}"/>
                </a:ext>
              </a:extLst>
            </p:cNvPr>
            <p:cNvSpPr txBox="1"/>
            <p:nvPr/>
          </p:nvSpPr>
          <p:spPr>
            <a:xfrm>
              <a:off x="9225976" y="3724276"/>
              <a:ext cx="1305766" cy="412832"/>
            </a:xfrm>
            <a:prstGeom prst="rect">
              <a:avLst/>
            </a:prstGeom>
            <a:noFill/>
          </p:spPr>
          <p:txBody>
            <a:bodyPr wrap="square" rtlCol="0">
              <a:spAutoFit/>
            </a:bodyPr>
            <a:lstStyle/>
            <a:p>
              <a:pPr algn="ctr"/>
              <a:r>
                <a:rPr lang="en-US" sz="2000" b="1" dirty="0"/>
                <a:t>Outbound</a:t>
              </a:r>
            </a:p>
          </p:txBody>
        </p:sp>
        <p:sp>
          <p:nvSpPr>
            <p:cNvPr id="8" name="TextBox 7">
              <a:extLst>
                <a:ext uri="{FF2B5EF4-FFF2-40B4-BE49-F238E27FC236}">
                  <a16:creationId xmlns:a16="http://schemas.microsoft.com/office/drawing/2014/main" id="{59D9F61C-B9F1-D06B-DB0C-A23A28FB93DE}"/>
                </a:ext>
              </a:extLst>
            </p:cNvPr>
            <p:cNvSpPr txBox="1"/>
            <p:nvPr/>
          </p:nvSpPr>
          <p:spPr>
            <a:xfrm>
              <a:off x="5354548" y="989151"/>
              <a:ext cx="1513697" cy="412832"/>
            </a:xfrm>
            <a:prstGeom prst="rect">
              <a:avLst/>
            </a:prstGeom>
            <a:noFill/>
          </p:spPr>
          <p:txBody>
            <a:bodyPr wrap="none" rtlCol="0">
              <a:spAutoFit/>
            </a:bodyPr>
            <a:lstStyle/>
            <a:p>
              <a:r>
                <a:rPr lang="en-US" sz="2000" b="1" dirty="0"/>
                <a:t>US Persons</a:t>
              </a:r>
            </a:p>
          </p:txBody>
        </p:sp>
        <p:sp>
          <p:nvSpPr>
            <p:cNvPr id="9" name="TextBox 8">
              <a:extLst>
                <a:ext uri="{FF2B5EF4-FFF2-40B4-BE49-F238E27FC236}">
                  <a16:creationId xmlns:a16="http://schemas.microsoft.com/office/drawing/2014/main" id="{48B30371-BB07-5120-A911-5D8C472C8C1D}"/>
                </a:ext>
              </a:extLst>
            </p:cNvPr>
            <p:cNvSpPr txBox="1"/>
            <p:nvPr/>
          </p:nvSpPr>
          <p:spPr>
            <a:xfrm>
              <a:off x="5097671" y="6339039"/>
              <a:ext cx="2046861" cy="412832"/>
            </a:xfrm>
            <a:prstGeom prst="rect">
              <a:avLst/>
            </a:prstGeom>
            <a:noFill/>
          </p:spPr>
          <p:txBody>
            <a:bodyPr wrap="none" rtlCol="0">
              <a:spAutoFit/>
            </a:bodyPr>
            <a:lstStyle/>
            <a:p>
              <a:r>
                <a:rPr lang="en-US" sz="2000" b="1" dirty="0"/>
                <a:t>Foreign Persons</a:t>
              </a:r>
            </a:p>
          </p:txBody>
        </p:sp>
        <p:sp>
          <p:nvSpPr>
            <p:cNvPr id="10" name="Rectangle 9">
              <a:extLst>
                <a:ext uri="{FF2B5EF4-FFF2-40B4-BE49-F238E27FC236}">
                  <a16:creationId xmlns:a16="http://schemas.microsoft.com/office/drawing/2014/main" id="{02456F24-7ECC-BDB5-7BC8-31FC72E52B6E}"/>
                </a:ext>
              </a:extLst>
            </p:cNvPr>
            <p:cNvSpPr/>
            <p:nvPr/>
          </p:nvSpPr>
          <p:spPr>
            <a:xfrm>
              <a:off x="3038476" y="1477979"/>
              <a:ext cx="3057522" cy="24653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Domestic Activity</a:t>
              </a:r>
            </a:p>
            <a:p>
              <a:pPr algn="ctr"/>
              <a:r>
                <a:rPr lang="en-US" sz="2400" b="1" dirty="0"/>
                <a:t>Within Reach</a:t>
              </a:r>
            </a:p>
          </p:txBody>
        </p:sp>
        <p:sp>
          <p:nvSpPr>
            <p:cNvPr id="11" name="Rectangle 10">
              <a:extLst>
                <a:ext uri="{FF2B5EF4-FFF2-40B4-BE49-F238E27FC236}">
                  <a16:creationId xmlns:a16="http://schemas.microsoft.com/office/drawing/2014/main" id="{83F34D04-3D86-FE54-B900-419D180C4B0B}"/>
                </a:ext>
              </a:extLst>
            </p:cNvPr>
            <p:cNvSpPr/>
            <p:nvPr/>
          </p:nvSpPr>
          <p:spPr>
            <a:xfrm>
              <a:off x="6096000" y="3943350"/>
              <a:ext cx="2971800" cy="23300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t>Foreign Activity</a:t>
              </a:r>
            </a:p>
            <a:p>
              <a:pPr algn="ctr"/>
              <a:r>
                <a:rPr lang="en-US" sz="2400" b="1" dirty="0"/>
                <a:t>Out of Reach</a:t>
              </a:r>
            </a:p>
          </p:txBody>
        </p:sp>
        <p:sp>
          <p:nvSpPr>
            <p:cNvPr id="12" name="Rectangle 11">
              <a:extLst>
                <a:ext uri="{FF2B5EF4-FFF2-40B4-BE49-F238E27FC236}">
                  <a16:creationId xmlns:a16="http://schemas.microsoft.com/office/drawing/2014/main" id="{9C042BF8-5A95-D50F-983E-E29D1518941C}"/>
                </a:ext>
              </a:extLst>
            </p:cNvPr>
            <p:cNvSpPr/>
            <p:nvPr/>
          </p:nvSpPr>
          <p:spPr>
            <a:xfrm>
              <a:off x="6095997" y="1477977"/>
              <a:ext cx="2971803" cy="246537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t>US Persons’ </a:t>
              </a:r>
              <a:br>
                <a:rPr lang="en-US" sz="2400" b="1" dirty="0"/>
              </a:br>
              <a:r>
                <a:rPr lang="en-US" sz="2400" b="1" dirty="0"/>
                <a:t>Activity Abroad</a:t>
              </a:r>
            </a:p>
            <a:p>
              <a:pPr algn="ctr"/>
              <a:r>
                <a:rPr lang="en-US" sz="2400" b="1" dirty="0"/>
                <a:t>Within Reach</a:t>
              </a:r>
              <a:endParaRPr lang="en-US" b="1" dirty="0"/>
            </a:p>
          </p:txBody>
        </p:sp>
        <p:sp>
          <p:nvSpPr>
            <p:cNvPr id="13" name="Rectangle 12">
              <a:extLst>
                <a:ext uri="{FF2B5EF4-FFF2-40B4-BE49-F238E27FC236}">
                  <a16:creationId xmlns:a16="http://schemas.microsoft.com/office/drawing/2014/main" id="{7C1AB60A-F8A9-8B2D-4ADA-D0851990F558}"/>
                </a:ext>
              </a:extLst>
            </p:cNvPr>
            <p:cNvSpPr/>
            <p:nvPr/>
          </p:nvSpPr>
          <p:spPr>
            <a:xfrm>
              <a:off x="3038476" y="3943350"/>
              <a:ext cx="3057521" cy="233009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b="1" dirty="0"/>
                <a:t>Foreign Persons’ </a:t>
              </a:r>
              <a:br>
                <a:rPr lang="en-US" sz="2400" b="1" dirty="0"/>
              </a:br>
              <a:r>
                <a:rPr lang="en-US" sz="2400" b="1" dirty="0"/>
                <a:t>Activity in the US</a:t>
              </a:r>
            </a:p>
            <a:p>
              <a:pPr algn="ctr"/>
              <a:r>
                <a:rPr lang="en-US" sz="2400" b="1" dirty="0"/>
                <a:t>Within Reach</a:t>
              </a:r>
            </a:p>
          </p:txBody>
        </p:sp>
      </p:grpSp>
      <p:sp>
        <p:nvSpPr>
          <p:cNvPr id="14" name="Footer Placeholder 3">
            <a:extLst>
              <a:ext uri="{FF2B5EF4-FFF2-40B4-BE49-F238E27FC236}">
                <a16:creationId xmlns:a16="http://schemas.microsoft.com/office/drawing/2014/main" id="{58F24D9F-B077-7E63-B1AE-F75BDCBA5E17}"/>
              </a:ext>
            </a:extLst>
          </p:cNvPr>
          <p:cNvSpPr>
            <a:spLocks noGrp="1"/>
          </p:cNvSpPr>
          <p:nvPr>
            <p:ph type="ftr" sz="quarter" idx="3"/>
          </p:nvPr>
        </p:nvSpPr>
        <p:spPr>
          <a:xfrm>
            <a:off x="4038600" y="6436252"/>
            <a:ext cx="4114800" cy="365125"/>
          </a:xfrm>
        </p:spPr>
        <p:txBody>
          <a:bodyPr/>
          <a:lstStyle/>
          <a:p>
            <a:r>
              <a:rPr lang="en-US" dirty="0"/>
              <a:t>[Slide Title] 11-18-25 – MTC Presentation – Page </a:t>
            </a:r>
            <a:fld id="{97539B66-505B-4D41-A333-733563ECC241}" type="slidenum">
              <a:rPr lang="en-US" smtClean="0"/>
              <a:pPr/>
              <a:t>21</a:t>
            </a:fld>
            <a:r>
              <a:rPr lang="en-US" dirty="0"/>
              <a:t> </a:t>
            </a:r>
            <a:endParaRPr lang="en-US" sz="1100" dirty="0"/>
          </a:p>
        </p:txBody>
      </p:sp>
      <p:sp>
        <p:nvSpPr>
          <p:cNvPr id="17" name="Arrow: Right 16">
            <a:extLst>
              <a:ext uri="{FF2B5EF4-FFF2-40B4-BE49-F238E27FC236}">
                <a16:creationId xmlns:a16="http://schemas.microsoft.com/office/drawing/2014/main" id="{267DA9C7-8D2C-57BE-57AD-A9894586D692}"/>
              </a:ext>
            </a:extLst>
          </p:cNvPr>
          <p:cNvSpPr/>
          <p:nvPr/>
        </p:nvSpPr>
        <p:spPr>
          <a:xfrm>
            <a:off x="0" y="4486275"/>
            <a:ext cx="2587409" cy="1238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 Taxes First</a:t>
            </a:r>
          </a:p>
        </p:txBody>
      </p:sp>
      <p:sp>
        <p:nvSpPr>
          <p:cNvPr id="18" name="Arrow: Left 17">
            <a:extLst>
              <a:ext uri="{FF2B5EF4-FFF2-40B4-BE49-F238E27FC236}">
                <a16:creationId xmlns:a16="http://schemas.microsoft.com/office/drawing/2014/main" id="{7CCF895B-6305-FB3B-B7FC-CE44307684C1}"/>
              </a:ext>
            </a:extLst>
          </p:cNvPr>
          <p:cNvSpPr/>
          <p:nvPr/>
        </p:nvSpPr>
        <p:spPr>
          <a:xfrm>
            <a:off x="9244474" y="1722002"/>
            <a:ext cx="2947526" cy="13430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Foreign country may tax first </a:t>
            </a:r>
            <a:r>
              <a:rPr lang="en-US" dirty="0">
                <a:sym typeface="Wingdings" panose="05000000000000000000" pitchFamily="2" charset="2"/>
              </a:rPr>
              <a:t></a:t>
            </a:r>
            <a:r>
              <a:rPr lang="en-US" dirty="0"/>
              <a:t> FTC</a:t>
            </a:r>
          </a:p>
        </p:txBody>
      </p:sp>
    </p:spTree>
    <p:extLst>
      <p:ext uri="{BB962C8B-B14F-4D97-AF65-F5344CB8AC3E}">
        <p14:creationId xmlns:p14="http://schemas.microsoft.com/office/powerpoint/2010/main" val="219248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391B3-31AA-B44B-7702-BA20F7A73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3A701-1D20-2E6F-3B20-5F2D8E9F3F47}"/>
              </a:ext>
            </a:extLst>
          </p:cNvPr>
          <p:cNvSpPr>
            <a:spLocks noGrp="1"/>
          </p:cNvSpPr>
          <p:nvPr>
            <p:ph type="title"/>
          </p:nvPr>
        </p:nvSpPr>
        <p:spPr/>
        <p:txBody>
          <a:bodyPr/>
          <a:lstStyle/>
          <a:p>
            <a:r>
              <a:rPr lang="en-US"/>
              <a:t>Global Context 2017</a:t>
            </a:r>
            <a:endParaRPr lang="en-US" dirty="0"/>
          </a:p>
        </p:txBody>
      </p:sp>
      <p:sp>
        <p:nvSpPr>
          <p:cNvPr id="3" name="Content Placeholder 2">
            <a:extLst>
              <a:ext uri="{FF2B5EF4-FFF2-40B4-BE49-F238E27FC236}">
                <a16:creationId xmlns:a16="http://schemas.microsoft.com/office/drawing/2014/main" id="{89C8DF87-AF59-C208-4D5B-BA6472088A99}"/>
              </a:ext>
            </a:extLst>
          </p:cNvPr>
          <p:cNvSpPr>
            <a:spLocks noGrp="1"/>
          </p:cNvSpPr>
          <p:nvPr>
            <p:ph idx="1"/>
          </p:nvPr>
        </p:nvSpPr>
        <p:spPr/>
        <p:txBody>
          <a:bodyPr>
            <a:normAutofit fontScale="62500" lnSpcReduction="20000"/>
          </a:bodyPr>
          <a:lstStyle/>
          <a:p>
            <a:pPr>
              <a:spcBef>
                <a:spcPts val="1200"/>
              </a:spcBef>
            </a:pPr>
            <a:r>
              <a:rPr lang="en-US" sz="4600" dirty="0"/>
              <a:t>Income shifting to tax havens was a concern.</a:t>
            </a:r>
          </a:p>
          <a:p>
            <a:pPr>
              <a:spcBef>
                <a:spcPts val="1200"/>
              </a:spcBef>
            </a:pPr>
            <a:r>
              <a:rPr lang="en-US" sz="4600" dirty="0"/>
              <a:t>BEPS 1 (2015): Laundry list of profit-shifting issues leads to:</a:t>
            </a:r>
          </a:p>
          <a:p>
            <a:pPr lvl="1">
              <a:spcBef>
                <a:spcPts val="1200"/>
              </a:spcBef>
            </a:pPr>
            <a:r>
              <a:rPr lang="en-US" sz="3400" dirty="0"/>
              <a:t>Country by Country reporting</a:t>
            </a:r>
          </a:p>
          <a:p>
            <a:pPr lvl="1">
              <a:spcBef>
                <a:spcPts val="1200"/>
              </a:spcBef>
            </a:pPr>
            <a:r>
              <a:rPr lang="en-US" sz="3400" dirty="0"/>
              <a:t>Enhanced documentation on transfer pricing</a:t>
            </a:r>
          </a:p>
          <a:p>
            <a:pPr lvl="1">
              <a:spcBef>
                <a:spcPts val="1200"/>
              </a:spcBef>
            </a:pPr>
            <a:r>
              <a:rPr lang="en-US" sz="3400" dirty="0"/>
              <a:t>Enhanced exchange of information</a:t>
            </a:r>
          </a:p>
          <a:p>
            <a:pPr lvl="1">
              <a:spcBef>
                <a:spcPts val="1200"/>
              </a:spcBef>
            </a:pPr>
            <a:r>
              <a:rPr lang="en-US" sz="3400" dirty="0"/>
              <a:t>A recognition that preferential tax regimes had to be limited</a:t>
            </a:r>
          </a:p>
          <a:p>
            <a:pPr>
              <a:lnSpc>
                <a:spcPct val="120000"/>
              </a:lnSpc>
              <a:spcBef>
                <a:spcPts val="1200"/>
              </a:spcBef>
            </a:pPr>
            <a:r>
              <a:rPr lang="en-US" sz="4600" dirty="0"/>
              <a:t>International competition:</a:t>
            </a:r>
          </a:p>
          <a:p>
            <a:pPr lvl="1">
              <a:lnSpc>
                <a:spcPct val="120000"/>
              </a:lnSpc>
              <a:spcBef>
                <a:spcPts val="1200"/>
              </a:spcBef>
            </a:pPr>
            <a:r>
              <a:rPr lang="en-US" sz="3400" dirty="0"/>
              <a:t>Average OECD statutory tax rate was about 24% </a:t>
            </a:r>
          </a:p>
          <a:p>
            <a:pPr lvl="1">
              <a:lnSpc>
                <a:spcPct val="120000"/>
              </a:lnSpc>
              <a:spcBef>
                <a:spcPts val="1200"/>
              </a:spcBef>
            </a:pPr>
            <a:r>
              <a:rPr lang="en-US" sz="3400" dirty="0"/>
              <a:t>Race to the bottom on intangibles: e.g. UK “patent box” had a 10% rate in 2017.</a:t>
            </a:r>
          </a:p>
          <a:p>
            <a:pPr lvl="1">
              <a:spcBef>
                <a:spcPts val="1800"/>
              </a:spcBef>
            </a:pPr>
            <a:endParaRPr lang="en-US" dirty="0"/>
          </a:p>
        </p:txBody>
      </p:sp>
      <p:sp>
        <p:nvSpPr>
          <p:cNvPr id="4" name="Footer Placeholder 3">
            <a:extLst>
              <a:ext uri="{FF2B5EF4-FFF2-40B4-BE49-F238E27FC236}">
                <a16:creationId xmlns:a16="http://schemas.microsoft.com/office/drawing/2014/main" id="{03F2F2CB-909D-ADB3-4ABC-6296A52A47A2}"/>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22</a:t>
            </a:fld>
            <a:r>
              <a:rPr lang="en-US"/>
              <a:t> </a:t>
            </a:r>
            <a:endParaRPr lang="en-US" sz="1100" dirty="0"/>
          </a:p>
        </p:txBody>
      </p:sp>
    </p:spTree>
    <p:extLst>
      <p:ext uri="{BB962C8B-B14F-4D97-AF65-F5344CB8AC3E}">
        <p14:creationId xmlns:p14="http://schemas.microsoft.com/office/powerpoint/2010/main" val="21777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296B8-B3FD-F829-62F7-9D4C0C548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76FF9-4A75-BC29-850E-2EEFE00494DF}"/>
              </a:ext>
            </a:extLst>
          </p:cNvPr>
          <p:cNvSpPr>
            <a:spLocks noGrp="1"/>
          </p:cNvSpPr>
          <p:nvPr>
            <p:ph type="title"/>
          </p:nvPr>
        </p:nvSpPr>
        <p:spPr/>
        <p:txBody>
          <a:bodyPr>
            <a:normAutofit fontScale="90000"/>
          </a:bodyPr>
          <a:lstStyle/>
          <a:p>
            <a:r>
              <a:rPr lang="en-US" dirty="0"/>
              <a:t>Theoretical Reach of US Jurisdiction for Tax Purposes</a:t>
            </a:r>
          </a:p>
        </p:txBody>
      </p:sp>
      <p:sp>
        <p:nvSpPr>
          <p:cNvPr id="7" name="TextBox 6">
            <a:extLst>
              <a:ext uri="{FF2B5EF4-FFF2-40B4-BE49-F238E27FC236}">
                <a16:creationId xmlns:a16="http://schemas.microsoft.com/office/drawing/2014/main" id="{6BBB7D86-CBB5-1DF5-C378-F579EB1B6EF3}"/>
              </a:ext>
            </a:extLst>
          </p:cNvPr>
          <p:cNvSpPr txBox="1"/>
          <p:nvPr/>
        </p:nvSpPr>
        <p:spPr>
          <a:xfrm>
            <a:off x="10337790" y="3437626"/>
            <a:ext cx="1404860" cy="400110"/>
          </a:xfrm>
          <a:prstGeom prst="rect">
            <a:avLst/>
          </a:prstGeom>
          <a:noFill/>
        </p:spPr>
        <p:txBody>
          <a:bodyPr wrap="square" rtlCol="0">
            <a:spAutoFit/>
          </a:bodyPr>
          <a:lstStyle/>
          <a:p>
            <a:pPr algn="ctr"/>
            <a:r>
              <a:rPr lang="en-US" sz="2000" b="1" dirty="0"/>
              <a:t>Outbound</a:t>
            </a:r>
          </a:p>
        </p:txBody>
      </p:sp>
      <p:sp>
        <p:nvSpPr>
          <p:cNvPr id="9" name="TextBox 8">
            <a:extLst>
              <a:ext uri="{FF2B5EF4-FFF2-40B4-BE49-F238E27FC236}">
                <a16:creationId xmlns:a16="http://schemas.microsoft.com/office/drawing/2014/main" id="{C476BA86-27D8-E637-27C7-39203BFF5DBD}"/>
              </a:ext>
            </a:extLst>
          </p:cNvPr>
          <p:cNvSpPr txBox="1"/>
          <p:nvPr/>
        </p:nvSpPr>
        <p:spPr>
          <a:xfrm>
            <a:off x="4059234" y="6035264"/>
            <a:ext cx="2202196" cy="400110"/>
          </a:xfrm>
          <a:prstGeom prst="rect">
            <a:avLst/>
          </a:prstGeom>
          <a:noFill/>
        </p:spPr>
        <p:txBody>
          <a:bodyPr wrap="none" rtlCol="0">
            <a:spAutoFit/>
          </a:bodyPr>
          <a:lstStyle/>
          <a:p>
            <a:r>
              <a:rPr lang="en-US" sz="2000" b="1" dirty="0"/>
              <a:t>Foreign Persons</a:t>
            </a:r>
          </a:p>
        </p:txBody>
      </p:sp>
      <p:sp>
        <p:nvSpPr>
          <p:cNvPr id="11" name="Rectangle 10">
            <a:extLst>
              <a:ext uri="{FF2B5EF4-FFF2-40B4-BE49-F238E27FC236}">
                <a16:creationId xmlns:a16="http://schemas.microsoft.com/office/drawing/2014/main" id="{C62BE343-7FF0-E7B1-B22B-4B3D0CD3669E}"/>
              </a:ext>
            </a:extLst>
          </p:cNvPr>
          <p:cNvSpPr/>
          <p:nvPr/>
        </p:nvSpPr>
        <p:spPr>
          <a:xfrm>
            <a:off x="5732820" y="3837736"/>
            <a:ext cx="3197328" cy="225829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b="1" dirty="0"/>
              <a:t>Foreign Activity</a:t>
            </a:r>
          </a:p>
          <a:p>
            <a:pPr algn="ctr"/>
            <a:r>
              <a:rPr lang="en-US" sz="2400" b="1" dirty="0"/>
              <a:t>Out of Reach</a:t>
            </a:r>
          </a:p>
        </p:txBody>
      </p:sp>
      <p:grpSp>
        <p:nvGrpSpPr>
          <p:cNvPr id="4" name="Group 3">
            <a:extLst>
              <a:ext uri="{FF2B5EF4-FFF2-40B4-BE49-F238E27FC236}">
                <a16:creationId xmlns:a16="http://schemas.microsoft.com/office/drawing/2014/main" id="{AF2E2AE7-6ED6-C5FD-4D8C-94D1D8526C67}"/>
              </a:ext>
            </a:extLst>
          </p:cNvPr>
          <p:cNvGrpSpPr/>
          <p:nvPr/>
        </p:nvGrpSpPr>
        <p:grpSpPr>
          <a:xfrm>
            <a:off x="469108" y="788429"/>
            <a:ext cx="7871987" cy="5121452"/>
            <a:chOff x="1372486" y="851120"/>
            <a:chExt cx="7871987" cy="5121452"/>
          </a:xfrm>
        </p:grpSpPr>
        <p:sp>
          <p:nvSpPr>
            <p:cNvPr id="6" name="TextBox 5">
              <a:extLst>
                <a:ext uri="{FF2B5EF4-FFF2-40B4-BE49-F238E27FC236}">
                  <a16:creationId xmlns:a16="http://schemas.microsoft.com/office/drawing/2014/main" id="{6B9058FB-2E9E-49AF-EB5F-5BA338D21E81}"/>
                </a:ext>
              </a:extLst>
            </p:cNvPr>
            <p:cNvSpPr txBox="1"/>
            <p:nvPr/>
          </p:nvSpPr>
          <p:spPr>
            <a:xfrm>
              <a:off x="1372486" y="3500317"/>
              <a:ext cx="1300013" cy="400110"/>
            </a:xfrm>
            <a:prstGeom prst="rect">
              <a:avLst/>
            </a:prstGeom>
            <a:noFill/>
          </p:spPr>
          <p:txBody>
            <a:bodyPr wrap="square" rtlCol="0">
              <a:spAutoFit/>
            </a:bodyPr>
            <a:lstStyle/>
            <a:p>
              <a:pPr algn="ctr"/>
              <a:r>
                <a:rPr lang="en-US" sz="2000" b="1" dirty="0"/>
                <a:t>Inbound</a:t>
              </a:r>
            </a:p>
          </p:txBody>
        </p:sp>
        <p:sp>
          <p:nvSpPr>
            <p:cNvPr id="8" name="TextBox 7">
              <a:extLst>
                <a:ext uri="{FF2B5EF4-FFF2-40B4-BE49-F238E27FC236}">
                  <a16:creationId xmlns:a16="http://schemas.microsoft.com/office/drawing/2014/main" id="{AA555F5A-7E0B-F6FB-04A9-5A6ABB67A95C}"/>
                </a:ext>
              </a:extLst>
            </p:cNvPr>
            <p:cNvSpPr txBox="1"/>
            <p:nvPr/>
          </p:nvSpPr>
          <p:spPr>
            <a:xfrm>
              <a:off x="5249425" y="851120"/>
              <a:ext cx="1628570" cy="400110"/>
            </a:xfrm>
            <a:prstGeom prst="rect">
              <a:avLst/>
            </a:prstGeom>
            <a:noFill/>
          </p:spPr>
          <p:txBody>
            <a:bodyPr wrap="none" rtlCol="0">
              <a:spAutoFit/>
            </a:bodyPr>
            <a:lstStyle/>
            <a:p>
              <a:r>
                <a:rPr lang="en-US" sz="2000" b="1" dirty="0"/>
                <a:t>US Persons</a:t>
              </a:r>
            </a:p>
          </p:txBody>
        </p:sp>
        <p:sp>
          <p:nvSpPr>
            <p:cNvPr id="10" name="Rectangle 9">
              <a:extLst>
                <a:ext uri="{FF2B5EF4-FFF2-40B4-BE49-F238E27FC236}">
                  <a16:creationId xmlns:a16="http://schemas.microsoft.com/office/drawing/2014/main" id="{574DC097-1872-20A8-D380-76D353944B12}"/>
                </a:ext>
              </a:extLst>
            </p:cNvPr>
            <p:cNvSpPr/>
            <p:nvPr/>
          </p:nvSpPr>
          <p:spPr>
            <a:xfrm>
              <a:off x="2757588" y="1324884"/>
              <a:ext cx="3289555" cy="23893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Domestic Activity</a:t>
              </a:r>
            </a:p>
            <a:p>
              <a:pPr algn="ctr"/>
              <a:r>
                <a:rPr lang="en-US" sz="2400" b="1" dirty="0"/>
                <a:t>Within Reach</a:t>
              </a:r>
            </a:p>
          </p:txBody>
        </p:sp>
        <p:sp>
          <p:nvSpPr>
            <p:cNvPr id="12" name="Rectangle 11">
              <a:extLst>
                <a:ext uri="{FF2B5EF4-FFF2-40B4-BE49-F238E27FC236}">
                  <a16:creationId xmlns:a16="http://schemas.microsoft.com/office/drawing/2014/main" id="{DC8E1137-216F-E93F-E232-1ED9F114C4FA}"/>
                </a:ext>
              </a:extLst>
            </p:cNvPr>
            <p:cNvSpPr/>
            <p:nvPr/>
          </p:nvSpPr>
          <p:spPr>
            <a:xfrm>
              <a:off x="6047142" y="1324882"/>
              <a:ext cx="3197331" cy="238939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t>US Persons’ </a:t>
              </a:r>
              <a:br>
                <a:rPr lang="en-US" sz="2400" b="1" dirty="0"/>
              </a:br>
              <a:r>
                <a:rPr lang="en-US" sz="2400" b="1" dirty="0"/>
                <a:t>Activity Abroad</a:t>
              </a:r>
            </a:p>
            <a:p>
              <a:pPr algn="ctr"/>
              <a:r>
                <a:rPr lang="en-US" sz="2400" b="1" dirty="0"/>
                <a:t>Within Reach</a:t>
              </a:r>
              <a:endParaRPr lang="en-US" b="1" dirty="0"/>
            </a:p>
          </p:txBody>
        </p:sp>
        <p:sp>
          <p:nvSpPr>
            <p:cNvPr id="13" name="Rectangle 12">
              <a:extLst>
                <a:ext uri="{FF2B5EF4-FFF2-40B4-BE49-F238E27FC236}">
                  <a16:creationId xmlns:a16="http://schemas.microsoft.com/office/drawing/2014/main" id="{ACB7F46F-6E25-BBE9-D3D3-8F38D920F93F}"/>
                </a:ext>
              </a:extLst>
            </p:cNvPr>
            <p:cNvSpPr/>
            <p:nvPr/>
          </p:nvSpPr>
          <p:spPr>
            <a:xfrm>
              <a:off x="2757588" y="3714280"/>
              <a:ext cx="3289554" cy="225829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b="1" dirty="0"/>
                <a:t>Foreign Persons’ </a:t>
              </a:r>
              <a:br>
                <a:rPr lang="en-US" sz="2400" b="1" dirty="0"/>
              </a:br>
              <a:r>
                <a:rPr lang="en-US" sz="2400" b="1" dirty="0"/>
                <a:t>Activity in the US</a:t>
              </a:r>
            </a:p>
            <a:p>
              <a:pPr algn="ctr"/>
              <a:r>
                <a:rPr lang="en-US" sz="2400" b="1" dirty="0"/>
                <a:t>Within Reach</a:t>
              </a:r>
            </a:p>
          </p:txBody>
        </p:sp>
      </p:grpSp>
      <p:sp>
        <p:nvSpPr>
          <p:cNvPr id="14" name="Footer Placeholder 3">
            <a:extLst>
              <a:ext uri="{FF2B5EF4-FFF2-40B4-BE49-F238E27FC236}">
                <a16:creationId xmlns:a16="http://schemas.microsoft.com/office/drawing/2014/main" id="{30EE94AD-65A1-8EDB-7463-0C1F8BA872EC}"/>
              </a:ext>
            </a:extLst>
          </p:cNvPr>
          <p:cNvSpPr>
            <a:spLocks noGrp="1"/>
          </p:cNvSpPr>
          <p:nvPr>
            <p:ph type="ftr" sz="quarter" idx="3"/>
          </p:nvPr>
        </p:nvSpPr>
        <p:spPr>
          <a:xfrm>
            <a:off x="4038600" y="6436252"/>
            <a:ext cx="4114800" cy="365125"/>
          </a:xfrm>
        </p:spPr>
        <p:txBody>
          <a:bodyPr/>
          <a:lstStyle/>
          <a:p>
            <a:r>
              <a:rPr lang="en-US" dirty="0"/>
              <a:t>[Slide Title] 11-18-25 – MTC Presentation – Page </a:t>
            </a:r>
            <a:fld id="{97539B66-505B-4D41-A333-733563ECC241}" type="slidenum">
              <a:rPr lang="en-US" smtClean="0"/>
              <a:pPr/>
              <a:t>23</a:t>
            </a:fld>
            <a:r>
              <a:rPr lang="en-US" dirty="0"/>
              <a:t> </a:t>
            </a:r>
            <a:endParaRPr lang="en-US" sz="1100" dirty="0"/>
          </a:p>
        </p:txBody>
      </p:sp>
      <p:sp>
        <p:nvSpPr>
          <p:cNvPr id="16" name="Arrow: Left 15">
            <a:extLst>
              <a:ext uri="{FF2B5EF4-FFF2-40B4-BE49-F238E27FC236}">
                <a16:creationId xmlns:a16="http://schemas.microsoft.com/office/drawing/2014/main" id="{88F31D8E-9A98-21C1-0183-C2D1696DF89B}"/>
              </a:ext>
            </a:extLst>
          </p:cNvPr>
          <p:cNvSpPr/>
          <p:nvPr/>
        </p:nvSpPr>
        <p:spPr>
          <a:xfrm>
            <a:off x="9190865" y="4295369"/>
            <a:ext cx="2293850" cy="13430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Competitors</a:t>
            </a:r>
          </a:p>
        </p:txBody>
      </p:sp>
    </p:spTree>
    <p:extLst>
      <p:ext uri="{BB962C8B-B14F-4D97-AF65-F5344CB8AC3E}">
        <p14:creationId xmlns:p14="http://schemas.microsoft.com/office/powerpoint/2010/main" val="126415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F8DA8-A573-2592-4A78-BCD3F8F40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F470B-9363-E624-A25E-1331E28C8F5F}"/>
              </a:ext>
            </a:extLst>
          </p:cNvPr>
          <p:cNvSpPr>
            <a:spLocks noGrp="1"/>
          </p:cNvSpPr>
          <p:nvPr>
            <p:ph type="title"/>
          </p:nvPr>
        </p:nvSpPr>
        <p:spPr/>
        <p:txBody>
          <a:bodyPr/>
          <a:lstStyle/>
          <a:p>
            <a:r>
              <a:rPr lang="en-US" dirty="0"/>
              <a:t>Solving The Competitivity Problem</a:t>
            </a:r>
          </a:p>
        </p:txBody>
      </p:sp>
      <p:sp>
        <p:nvSpPr>
          <p:cNvPr id="3" name="Content Placeholder 2">
            <a:extLst>
              <a:ext uri="{FF2B5EF4-FFF2-40B4-BE49-F238E27FC236}">
                <a16:creationId xmlns:a16="http://schemas.microsoft.com/office/drawing/2014/main" id="{0B9BD606-2937-62B3-4A73-69C19A375854}"/>
              </a:ext>
            </a:extLst>
          </p:cNvPr>
          <p:cNvSpPr>
            <a:spLocks noGrp="1"/>
          </p:cNvSpPr>
          <p:nvPr>
            <p:ph idx="1"/>
          </p:nvPr>
        </p:nvSpPr>
        <p:spPr>
          <a:xfrm>
            <a:off x="643214" y="1132821"/>
            <a:ext cx="10905570" cy="4969600"/>
          </a:xfrm>
        </p:spPr>
        <p:txBody>
          <a:bodyPr>
            <a:normAutofit fontScale="92500" lnSpcReduction="20000"/>
          </a:bodyPr>
          <a:lstStyle/>
          <a:p>
            <a:pPr>
              <a:lnSpc>
                <a:spcPct val="110000"/>
              </a:lnSpc>
              <a:spcBef>
                <a:spcPts val="1800"/>
              </a:spcBef>
            </a:pPr>
            <a:r>
              <a:rPr lang="en-US" sz="2600" dirty="0"/>
              <a:t>TCJA lowered the corporate tax rate from a progressive table with the highest marginal rate at 35% to a flat 21%.</a:t>
            </a:r>
          </a:p>
          <a:p>
            <a:pPr>
              <a:lnSpc>
                <a:spcPct val="110000"/>
              </a:lnSpc>
              <a:spcBef>
                <a:spcPts val="1800"/>
              </a:spcBef>
            </a:pPr>
            <a:r>
              <a:rPr lang="en-US" sz="2600" dirty="0"/>
              <a:t>The dividend received deduction (DRD) from controlled foreign corporations (CFCs) marked </a:t>
            </a:r>
            <a:r>
              <a:rPr lang="en-US" sz="2600" b="1" dirty="0"/>
              <a:t>a turn towards territoriality</a:t>
            </a:r>
            <a:r>
              <a:rPr lang="en-US" sz="2600" dirty="0"/>
              <a:t>.</a:t>
            </a:r>
          </a:p>
          <a:p>
            <a:pPr lvl="1">
              <a:lnSpc>
                <a:spcPct val="110000"/>
              </a:lnSpc>
              <a:spcBef>
                <a:spcPts val="1800"/>
              </a:spcBef>
            </a:pPr>
            <a:r>
              <a:rPr lang="en-US" dirty="0"/>
              <a:t>That is </a:t>
            </a:r>
            <a:r>
              <a:rPr lang="en-US" b="1" dirty="0"/>
              <a:t>100%</a:t>
            </a:r>
            <a:r>
              <a:rPr lang="en-US" dirty="0"/>
              <a:t> of the dividend received from CFCs.</a:t>
            </a:r>
          </a:p>
          <a:p>
            <a:pPr lvl="1">
              <a:lnSpc>
                <a:spcPct val="110000"/>
              </a:lnSpc>
              <a:spcBef>
                <a:spcPts val="1800"/>
              </a:spcBef>
            </a:pPr>
            <a:r>
              <a:rPr lang="en-US" dirty="0"/>
              <a:t>Separate accounting (SA) on a territorial basis was seen as the solution to corporate inversions. (When a corporation moves its HQ and operations to another country).</a:t>
            </a:r>
          </a:p>
          <a:p>
            <a:pPr>
              <a:lnSpc>
                <a:spcPct val="110000"/>
              </a:lnSpc>
              <a:spcBef>
                <a:spcPts val="1800"/>
              </a:spcBef>
            </a:pPr>
            <a:r>
              <a:rPr lang="en-US" sz="2400" dirty="0"/>
              <a:t>Still the 21% reduced rate was seen as </a:t>
            </a:r>
            <a:r>
              <a:rPr lang="en-US" sz="2400" b="1" dirty="0"/>
              <a:t>not competitive enough </a:t>
            </a:r>
            <a:r>
              <a:rPr lang="en-US" sz="2400" dirty="0"/>
              <a:t>in a context of race to the bottom, especially with regards to “patent boxes”.</a:t>
            </a:r>
          </a:p>
          <a:p>
            <a:pPr>
              <a:spcBef>
                <a:spcPts val="1800"/>
              </a:spcBef>
            </a:pPr>
            <a:endParaRPr lang="en-US" dirty="0"/>
          </a:p>
        </p:txBody>
      </p:sp>
      <p:sp>
        <p:nvSpPr>
          <p:cNvPr id="4" name="Footer Placeholder 3">
            <a:extLst>
              <a:ext uri="{FF2B5EF4-FFF2-40B4-BE49-F238E27FC236}">
                <a16:creationId xmlns:a16="http://schemas.microsoft.com/office/drawing/2014/main" id="{41ED2C58-F9AD-A093-3D10-54402F557C5E}"/>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24</a:t>
            </a:fld>
            <a:r>
              <a:rPr lang="en-US"/>
              <a:t> </a:t>
            </a:r>
            <a:endParaRPr lang="en-US" sz="1100" dirty="0"/>
          </a:p>
        </p:txBody>
      </p:sp>
    </p:spTree>
    <p:extLst>
      <p:ext uri="{BB962C8B-B14F-4D97-AF65-F5344CB8AC3E}">
        <p14:creationId xmlns:p14="http://schemas.microsoft.com/office/powerpoint/2010/main" val="2759960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3A61-D2AD-94DC-A178-A99BE258F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C0818-30F3-61A0-E9CD-BDCA7FF32735}"/>
              </a:ext>
            </a:extLst>
          </p:cNvPr>
          <p:cNvSpPr>
            <a:spLocks noGrp="1"/>
          </p:cNvSpPr>
          <p:nvPr>
            <p:ph type="title"/>
          </p:nvPr>
        </p:nvSpPr>
        <p:spPr/>
        <p:txBody>
          <a:bodyPr/>
          <a:lstStyle/>
          <a:p>
            <a:r>
              <a:rPr lang="en-US" dirty="0"/>
              <a:t>The Competitivity Problem</a:t>
            </a:r>
          </a:p>
        </p:txBody>
      </p:sp>
      <p:sp>
        <p:nvSpPr>
          <p:cNvPr id="3" name="Content Placeholder 2">
            <a:extLst>
              <a:ext uri="{FF2B5EF4-FFF2-40B4-BE49-F238E27FC236}">
                <a16:creationId xmlns:a16="http://schemas.microsoft.com/office/drawing/2014/main" id="{AF797452-934A-F822-6637-378BDC130542}"/>
              </a:ext>
            </a:extLst>
          </p:cNvPr>
          <p:cNvSpPr>
            <a:spLocks noGrp="1"/>
          </p:cNvSpPr>
          <p:nvPr>
            <p:ph idx="1"/>
          </p:nvPr>
        </p:nvSpPr>
        <p:spPr/>
        <p:txBody>
          <a:bodyPr>
            <a:normAutofit/>
          </a:bodyPr>
          <a:lstStyle/>
          <a:p>
            <a:pPr>
              <a:lnSpc>
                <a:spcPct val="110000"/>
              </a:lnSpc>
              <a:spcBef>
                <a:spcPts val="1800"/>
              </a:spcBef>
            </a:pPr>
            <a:r>
              <a:rPr lang="en-US" sz="2400" dirty="0"/>
              <a:t>TCJA created a US patent box reduced rate of 13.125%.</a:t>
            </a:r>
          </a:p>
          <a:p>
            <a:pPr>
              <a:lnSpc>
                <a:spcPct val="110000"/>
              </a:lnSpc>
              <a:spcBef>
                <a:spcPts val="1800"/>
              </a:spcBef>
              <a:spcAft>
                <a:spcPts val="0"/>
              </a:spcAft>
            </a:pPr>
            <a:r>
              <a:rPr lang="en-US" sz="2400" dirty="0"/>
              <a:t>IRC 250 deduction on foreign derived intangible income (FDII) was designed to bring the rate down to 13.125%</a:t>
            </a:r>
          </a:p>
          <a:p>
            <a:pPr lvl="1">
              <a:lnSpc>
                <a:spcPct val="110000"/>
              </a:lnSpc>
              <a:spcBef>
                <a:spcPts val="1800"/>
              </a:spcBef>
              <a:spcAft>
                <a:spcPts val="0"/>
              </a:spcAft>
            </a:pPr>
            <a:r>
              <a:rPr lang="en-US" sz="2000" dirty="0"/>
              <a:t>Starts with net income from outbound transactions of US persons.</a:t>
            </a:r>
          </a:p>
          <a:p>
            <a:pPr lvl="1">
              <a:lnSpc>
                <a:spcPct val="110000"/>
              </a:lnSpc>
              <a:spcBef>
                <a:spcPts val="1800"/>
              </a:spcBef>
              <a:spcAft>
                <a:spcPts val="0"/>
              </a:spcAft>
            </a:pPr>
            <a:r>
              <a:rPr lang="en-US" sz="2000" dirty="0"/>
              <a:t>Reduces this amount by 10% of QBAI (Qualified Business Assets Investments) which represented a default rate of return on tangible assets included in the outbound transactions.</a:t>
            </a:r>
          </a:p>
          <a:p>
            <a:pPr lvl="1">
              <a:lnSpc>
                <a:spcPct val="110000"/>
              </a:lnSpc>
              <a:spcBef>
                <a:spcPts val="1800"/>
              </a:spcBef>
            </a:pPr>
            <a:r>
              <a:rPr lang="en-US" sz="2000" dirty="0"/>
              <a:t>Applies a deduction of 37.5%. [$100 – 37.5% = $62.5 &amp; $62.5 x 21% = $13.125]</a:t>
            </a:r>
          </a:p>
          <a:p>
            <a:pPr>
              <a:lnSpc>
                <a:spcPct val="110000"/>
              </a:lnSpc>
              <a:spcBef>
                <a:spcPts val="1800"/>
              </a:spcBef>
            </a:pPr>
            <a:r>
              <a:rPr lang="en-US" sz="2400" dirty="0"/>
              <a:t>Why 13.125%? Yes, why? That is an odd rate!</a:t>
            </a:r>
          </a:p>
        </p:txBody>
      </p:sp>
      <p:sp>
        <p:nvSpPr>
          <p:cNvPr id="4" name="Footer Placeholder 3">
            <a:extLst>
              <a:ext uri="{FF2B5EF4-FFF2-40B4-BE49-F238E27FC236}">
                <a16:creationId xmlns:a16="http://schemas.microsoft.com/office/drawing/2014/main" id="{1146960E-8234-60D0-D2F7-1327EB80C610}"/>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25</a:t>
            </a:fld>
            <a:r>
              <a:rPr lang="en-US"/>
              <a:t> </a:t>
            </a:r>
            <a:endParaRPr lang="en-US" sz="1100" dirty="0"/>
          </a:p>
        </p:txBody>
      </p:sp>
    </p:spTree>
    <p:extLst>
      <p:ext uri="{BB962C8B-B14F-4D97-AF65-F5344CB8AC3E}">
        <p14:creationId xmlns:p14="http://schemas.microsoft.com/office/powerpoint/2010/main" val="8070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5BCEC-6548-9CA3-0B6F-33E769A7E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9590D-3399-B341-8A82-6F90F5548EC7}"/>
              </a:ext>
            </a:extLst>
          </p:cNvPr>
          <p:cNvSpPr>
            <a:spLocks noGrp="1"/>
          </p:cNvSpPr>
          <p:nvPr>
            <p:ph type="title"/>
          </p:nvPr>
        </p:nvSpPr>
        <p:spPr/>
        <p:txBody>
          <a:bodyPr/>
          <a:lstStyle/>
          <a:p>
            <a:r>
              <a:rPr lang="en-US" dirty="0"/>
              <a:t>Profit Shifting Problem</a:t>
            </a:r>
          </a:p>
        </p:txBody>
      </p:sp>
      <p:sp>
        <p:nvSpPr>
          <p:cNvPr id="3" name="Content Placeholder 2">
            <a:extLst>
              <a:ext uri="{FF2B5EF4-FFF2-40B4-BE49-F238E27FC236}">
                <a16:creationId xmlns:a16="http://schemas.microsoft.com/office/drawing/2014/main" id="{AEFB3616-7BDD-9960-C9FA-A78469BD2285}"/>
              </a:ext>
            </a:extLst>
          </p:cNvPr>
          <p:cNvSpPr>
            <a:spLocks noGrp="1"/>
          </p:cNvSpPr>
          <p:nvPr>
            <p:ph idx="1"/>
          </p:nvPr>
        </p:nvSpPr>
        <p:spPr>
          <a:xfrm>
            <a:off x="415636" y="1091044"/>
            <a:ext cx="11201400" cy="5345207"/>
          </a:xfrm>
        </p:spPr>
        <p:txBody>
          <a:bodyPr>
            <a:normAutofit/>
          </a:bodyPr>
          <a:lstStyle/>
          <a:p>
            <a:pPr>
              <a:lnSpc>
                <a:spcPct val="100000"/>
              </a:lnSpc>
              <a:spcBef>
                <a:spcPts val="1800"/>
              </a:spcBef>
            </a:pPr>
            <a:r>
              <a:rPr lang="en-US" dirty="0"/>
              <a:t>FDII does not solve profit shifting issues.</a:t>
            </a:r>
          </a:p>
          <a:p>
            <a:pPr lvl="1">
              <a:lnSpc>
                <a:spcPct val="100000"/>
              </a:lnSpc>
              <a:spcBef>
                <a:spcPts val="1800"/>
              </a:spcBef>
            </a:pPr>
            <a:r>
              <a:rPr lang="en-US" dirty="0"/>
              <a:t>[ For a corporation 13.125% is better than 21% but worse than 0%]</a:t>
            </a:r>
          </a:p>
          <a:p>
            <a:pPr>
              <a:lnSpc>
                <a:spcPct val="100000"/>
              </a:lnSpc>
              <a:spcBef>
                <a:spcPts val="1800"/>
              </a:spcBef>
            </a:pPr>
            <a:r>
              <a:rPr lang="en-US" dirty="0"/>
              <a:t>By using transfer pricing techniques, US MNEs could still shift foreign derived income to very low tax jurisdictions.</a:t>
            </a:r>
          </a:p>
          <a:p>
            <a:pPr>
              <a:lnSpc>
                <a:spcPct val="100000"/>
              </a:lnSpc>
              <a:spcBef>
                <a:spcPts val="1800"/>
              </a:spcBef>
            </a:pPr>
            <a:r>
              <a:rPr lang="en-US" dirty="0"/>
              <a:t>Solution: locking the rate at 13.125% regardless of where in the world the assets are located.</a:t>
            </a:r>
          </a:p>
          <a:p>
            <a:pPr>
              <a:lnSpc>
                <a:spcPct val="100000"/>
              </a:lnSpc>
              <a:spcBef>
                <a:spcPts val="1800"/>
              </a:spcBef>
            </a:pPr>
            <a:r>
              <a:rPr lang="en-US" dirty="0"/>
              <a:t>TCJA goes worldwide with global intangible low-taxed income (GILTI).</a:t>
            </a:r>
          </a:p>
        </p:txBody>
      </p:sp>
      <p:sp>
        <p:nvSpPr>
          <p:cNvPr id="4" name="Footer Placeholder 3">
            <a:extLst>
              <a:ext uri="{FF2B5EF4-FFF2-40B4-BE49-F238E27FC236}">
                <a16:creationId xmlns:a16="http://schemas.microsoft.com/office/drawing/2014/main" id="{CE0EE35B-FC9D-5089-85E6-B33E28952E9C}"/>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26</a:t>
            </a:fld>
            <a:r>
              <a:rPr lang="en-US"/>
              <a:t> </a:t>
            </a:r>
            <a:endParaRPr lang="en-US" sz="1100" dirty="0"/>
          </a:p>
        </p:txBody>
      </p:sp>
    </p:spTree>
    <p:extLst>
      <p:ext uri="{BB962C8B-B14F-4D97-AF65-F5344CB8AC3E}">
        <p14:creationId xmlns:p14="http://schemas.microsoft.com/office/powerpoint/2010/main" val="1361165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A6BB-6A71-42F2-CF69-A97895161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DC6BC-A43F-B2D8-C9BD-639F30E21271}"/>
              </a:ext>
            </a:extLst>
          </p:cNvPr>
          <p:cNvSpPr>
            <a:spLocks noGrp="1"/>
          </p:cNvSpPr>
          <p:nvPr>
            <p:ph type="title"/>
          </p:nvPr>
        </p:nvSpPr>
        <p:spPr/>
        <p:txBody>
          <a:bodyPr/>
          <a:lstStyle/>
          <a:p>
            <a:r>
              <a:rPr lang="en-US" dirty="0"/>
              <a:t>The Return of Subpart F</a:t>
            </a:r>
          </a:p>
        </p:txBody>
      </p:sp>
      <p:sp>
        <p:nvSpPr>
          <p:cNvPr id="3" name="Content Placeholder 2">
            <a:extLst>
              <a:ext uri="{FF2B5EF4-FFF2-40B4-BE49-F238E27FC236}">
                <a16:creationId xmlns:a16="http://schemas.microsoft.com/office/drawing/2014/main" id="{08CA9532-FB6F-72CD-384C-F143686FE465}"/>
              </a:ext>
            </a:extLst>
          </p:cNvPr>
          <p:cNvSpPr>
            <a:spLocks noGrp="1"/>
          </p:cNvSpPr>
          <p:nvPr>
            <p:ph idx="1"/>
          </p:nvPr>
        </p:nvSpPr>
        <p:spPr>
          <a:xfrm>
            <a:off x="436418" y="1080655"/>
            <a:ext cx="11357264" cy="5355597"/>
          </a:xfrm>
        </p:spPr>
        <p:txBody>
          <a:bodyPr>
            <a:normAutofit/>
          </a:bodyPr>
          <a:lstStyle/>
          <a:p>
            <a:pPr marL="0" indent="0">
              <a:spcBef>
                <a:spcPts val="1800"/>
              </a:spcBef>
              <a:buNone/>
            </a:pPr>
            <a:r>
              <a:rPr lang="en-US" dirty="0"/>
              <a:t>Direct Attribution of 50% of net CFC income</a:t>
            </a:r>
          </a:p>
          <a:p>
            <a:pPr>
              <a:spcBef>
                <a:spcPts val="1800"/>
              </a:spcBef>
            </a:pPr>
            <a:r>
              <a:rPr lang="en-US" dirty="0"/>
              <a:t>1962 Subpart F adopted the principle of combining income of CFCs with income of the US parent through </a:t>
            </a:r>
            <a:r>
              <a:rPr lang="en-US" b="1" dirty="0"/>
              <a:t>direct attribution </a:t>
            </a:r>
            <a:r>
              <a:rPr lang="en-US" dirty="0"/>
              <a:t>to eliminate the effect of some intercompany transactions in the year these transactions occurred.</a:t>
            </a:r>
          </a:p>
          <a:p>
            <a:pPr>
              <a:spcBef>
                <a:spcPts val="1800"/>
              </a:spcBef>
            </a:pPr>
            <a:r>
              <a:rPr lang="en-US" dirty="0"/>
              <a:t>TCJA expended that principle to </a:t>
            </a:r>
            <a:r>
              <a:rPr lang="en-US" b="1" dirty="0"/>
              <a:t>combine</a:t>
            </a:r>
            <a:r>
              <a:rPr lang="en-US" dirty="0"/>
              <a:t> net income derived from intangible assets worldwide in the US corporate tax base.</a:t>
            </a:r>
          </a:p>
          <a:p>
            <a:pPr>
              <a:spcBef>
                <a:spcPts val="1800"/>
              </a:spcBef>
            </a:pPr>
            <a:r>
              <a:rPr lang="en-US" dirty="0"/>
              <a:t>Attributed income </a:t>
            </a:r>
            <a:r>
              <a:rPr lang="en-US" b="1" dirty="0"/>
              <a:t>is not a dividend</a:t>
            </a:r>
            <a:r>
              <a:rPr lang="en-US" dirty="0"/>
              <a:t>.</a:t>
            </a:r>
          </a:p>
        </p:txBody>
      </p:sp>
      <p:sp>
        <p:nvSpPr>
          <p:cNvPr id="4" name="Footer Placeholder 3">
            <a:extLst>
              <a:ext uri="{FF2B5EF4-FFF2-40B4-BE49-F238E27FC236}">
                <a16:creationId xmlns:a16="http://schemas.microsoft.com/office/drawing/2014/main" id="{5DBE7CB5-CB6F-3089-9EB0-CF5A396402C6}"/>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27</a:t>
            </a:fld>
            <a:r>
              <a:rPr lang="en-US"/>
              <a:t> </a:t>
            </a:r>
            <a:endParaRPr lang="en-US" sz="1100" dirty="0"/>
          </a:p>
        </p:txBody>
      </p:sp>
    </p:spTree>
    <p:extLst>
      <p:ext uri="{BB962C8B-B14F-4D97-AF65-F5344CB8AC3E}">
        <p14:creationId xmlns:p14="http://schemas.microsoft.com/office/powerpoint/2010/main" val="2074318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8DF75-336B-E40C-D564-83C7C0C67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F1840-1584-FBE8-F43A-9537C4D404EA}"/>
              </a:ext>
            </a:extLst>
          </p:cNvPr>
          <p:cNvSpPr>
            <a:spLocks noGrp="1"/>
          </p:cNvSpPr>
          <p:nvPr>
            <p:ph type="title"/>
          </p:nvPr>
        </p:nvSpPr>
        <p:spPr/>
        <p:txBody>
          <a:bodyPr/>
          <a:lstStyle/>
          <a:p>
            <a:r>
              <a:rPr lang="en-US" dirty="0"/>
              <a:t>The Return of Subpart F</a:t>
            </a:r>
          </a:p>
        </p:txBody>
      </p:sp>
      <p:sp>
        <p:nvSpPr>
          <p:cNvPr id="3" name="Content Placeholder 2">
            <a:extLst>
              <a:ext uri="{FF2B5EF4-FFF2-40B4-BE49-F238E27FC236}">
                <a16:creationId xmlns:a16="http://schemas.microsoft.com/office/drawing/2014/main" id="{3B3400F6-B1E9-2C06-BF15-FB0E42BCF1E5}"/>
              </a:ext>
            </a:extLst>
          </p:cNvPr>
          <p:cNvSpPr>
            <a:spLocks noGrp="1"/>
          </p:cNvSpPr>
          <p:nvPr>
            <p:ph idx="1"/>
          </p:nvPr>
        </p:nvSpPr>
        <p:spPr>
          <a:xfrm>
            <a:off x="436418" y="1184564"/>
            <a:ext cx="11273229" cy="4992399"/>
          </a:xfrm>
        </p:spPr>
        <p:txBody>
          <a:bodyPr>
            <a:normAutofit lnSpcReduction="10000"/>
          </a:bodyPr>
          <a:lstStyle/>
          <a:p>
            <a:pPr>
              <a:spcBef>
                <a:spcPts val="1800"/>
              </a:spcBef>
            </a:pPr>
            <a:r>
              <a:rPr lang="en-US" sz="3200" dirty="0"/>
              <a:t>GILTI base excludes:</a:t>
            </a:r>
          </a:p>
          <a:p>
            <a:pPr lvl="1">
              <a:spcBef>
                <a:spcPts val="1800"/>
              </a:spcBef>
            </a:pPr>
            <a:r>
              <a:rPr lang="en-US" sz="2800" dirty="0"/>
              <a:t>A default 10% rate of return on investment on tangible assets. (QBAI deduction)</a:t>
            </a:r>
          </a:p>
          <a:p>
            <a:pPr lvl="1">
              <a:spcBef>
                <a:spcPts val="1800"/>
              </a:spcBef>
            </a:pPr>
            <a:r>
              <a:rPr lang="en-US" sz="2800" dirty="0"/>
              <a:t>1962 Subpart F income already attributed.</a:t>
            </a:r>
          </a:p>
          <a:p>
            <a:pPr lvl="1">
              <a:spcBef>
                <a:spcPts val="1800"/>
              </a:spcBef>
            </a:pPr>
            <a:r>
              <a:rPr lang="en-US" sz="2800" dirty="0"/>
              <a:t>High tax jurisdiction income, when the foreign tax rate is at least 18.9% (90% of 21%). When a corporation elect this exclusion, the foreign taxes cannot be used as foreign tax credit (FTC).</a:t>
            </a:r>
          </a:p>
          <a:p>
            <a:pPr lvl="1">
              <a:spcBef>
                <a:spcPts val="1800"/>
              </a:spcBef>
            </a:pPr>
            <a:r>
              <a:rPr lang="en-US" sz="2800" dirty="0"/>
              <a:t>Net losses.</a:t>
            </a:r>
          </a:p>
          <a:p>
            <a:pPr>
              <a:spcBef>
                <a:spcPts val="1800"/>
              </a:spcBef>
            </a:pPr>
            <a:endParaRPr lang="en-US" dirty="0"/>
          </a:p>
        </p:txBody>
      </p:sp>
      <p:sp>
        <p:nvSpPr>
          <p:cNvPr id="4" name="Footer Placeholder 3">
            <a:extLst>
              <a:ext uri="{FF2B5EF4-FFF2-40B4-BE49-F238E27FC236}">
                <a16:creationId xmlns:a16="http://schemas.microsoft.com/office/drawing/2014/main" id="{DF3384FB-D1C8-1DB2-4CE6-A9C29264E58F}"/>
              </a:ext>
            </a:extLst>
          </p:cNvPr>
          <p:cNvSpPr>
            <a:spLocks noGrp="1"/>
          </p:cNvSpPr>
          <p:nvPr>
            <p:ph type="ftr" sz="quarter" idx="3"/>
          </p:nvPr>
        </p:nvSpPr>
        <p:spPr/>
        <p:txBody>
          <a:bodyPr/>
          <a:lstStyle/>
          <a:p>
            <a:r>
              <a:rPr lang="en-US" dirty="0"/>
              <a:t>[Slide Title] 11-18-25 – MTC Presentation – Page </a:t>
            </a:r>
            <a:fld id="{97539B66-505B-4D41-A333-733563ECC241}" type="slidenum">
              <a:rPr lang="en-US" smtClean="0"/>
              <a:pPr/>
              <a:t>28</a:t>
            </a:fld>
            <a:r>
              <a:rPr lang="en-US" dirty="0"/>
              <a:t> </a:t>
            </a:r>
            <a:endParaRPr lang="en-US" sz="1100" dirty="0"/>
          </a:p>
        </p:txBody>
      </p:sp>
    </p:spTree>
    <p:extLst>
      <p:ext uri="{BB962C8B-B14F-4D97-AF65-F5344CB8AC3E}">
        <p14:creationId xmlns:p14="http://schemas.microsoft.com/office/powerpoint/2010/main" val="995836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72D46-37F1-0BA0-50E2-8854C96B4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38254-1427-E02B-1C78-BF561B1385A5}"/>
              </a:ext>
            </a:extLst>
          </p:cNvPr>
          <p:cNvSpPr>
            <a:spLocks noGrp="1"/>
          </p:cNvSpPr>
          <p:nvPr>
            <p:ph type="title"/>
          </p:nvPr>
        </p:nvSpPr>
        <p:spPr/>
        <p:txBody>
          <a:bodyPr/>
          <a:lstStyle/>
          <a:p>
            <a:r>
              <a:rPr lang="en-US" dirty="0"/>
              <a:t>The Return of Subpart F</a:t>
            </a:r>
          </a:p>
        </p:txBody>
      </p:sp>
      <p:sp>
        <p:nvSpPr>
          <p:cNvPr id="3" name="Content Placeholder 2">
            <a:extLst>
              <a:ext uri="{FF2B5EF4-FFF2-40B4-BE49-F238E27FC236}">
                <a16:creationId xmlns:a16="http://schemas.microsoft.com/office/drawing/2014/main" id="{84AAB9BC-7A99-3EA4-8EFE-B77E47E0BF3C}"/>
              </a:ext>
            </a:extLst>
          </p:cNvPr>
          <p:cNvSpPr>
            <a:spLocks noGrp="1"/>
          </p:cNvSpPr>
          <p:nvPr>
            <p:ph idx="1"/>
          </p:nvPr>
        </p:nvSpPr>
        <p:spPr/>
        <p:txBody>
          <a:bodyPr>
            <a:normAutofit fontScale="92500" lnSpcReduction="10000"/>
          </a:bodyPr>
          <a:lstStyle/>
          <a:p>
            <a:pPr marL="0" indent="0">
              <a:lnSpc>
                <a:spcPct val="110000"/>
              </a:lnSpc>
              <a:spcBef>
                <a:spcPts val="1800"/>
              </a:spcBef>
              <a:buNone/>
            </a:pPr>
            <a:r>
              <a:rPr lang="en-US" sz="3000" b="1" dirty="0"/>
              <a:t>Sourcing under Subpart F</a:t>
            </a:r>
          </a:p>
          <a:p>
            <a:pPr>
              <a:lnSpc>
                <a:spcPct val="110000"/>
              </a:lnSpc>
              <a:spcBef>
                <a:spcPts val="1800"/>
              </a:spcBef>
              <a:spcAft>
                <a:spcPts val="0"/>
              </a:spcAft>
            </a:pPr>
            <a:r>
              <a:rPr lang="en-US" dirty="0"/>
              <a:t>Subpart F (including GILTI) does not:</a:t>
            </a:r>
          </a:p>
          <a:p>
            <a:pPr lvl="1">
              <a:lnSpc>
                <a:spcPct val="110000"/>
              </a:lnSpc>
              <a:spcBef>
                <a:spcPts val="1800"/>
              </a:spcBef>
              <a:spcAft>
                <a:spcPts val="0"/>
              </a:spcAft>
            </a:pPr>
            <a:r>
              <a:rPr lang="en-US" dirty="0"/>
              <a:t>source attributed income before its inclusion in the tax base, </a:t>
            </a:r>
          </a:p>
          <a:p>
            <a:pPr lvl="1">
              <a:lnSpc>
                <a:spcPct val="110000"/>
              </a:lnSpc>
              <a:spcBef>
                <a:spcPts val="1800"/>
              </a:spcBef>
              <a:spcAft>
                <a:spcPts val="0"/>
              </a:spcAft>
            </a:pPr>
            <a:r>
              <a:rPr lang="en-US" dirty="0"/>
              <a:t>which means it does not dissociate domestic shifted income and genuine income from outbound transactions.</a:t>
            </a:r>
          </a:p>
          <a:p>
            <a:pPr>
              <a:lnSpc>
                <a:spcPct val="110000"/>
              </a:lnSpc>
              <a:spcBef>
                <a:spcPts val="1800"/>
              </a:spcBef>
            </a:pPr>
            <a:r>
              <a:rPr lang="en-US" dirty="0"/>
              <a:t>Why? Because accurate sourcing would require a transfer pricing analysis. </a:t>
            </a:r>
          </a:p>
          <a:p>
            <a:pPr>
              <a:lnSpc>
                <a:spcPct val="110000"/>
              </a:lnSpc>
              <a:spcBef>
                <a:spcPts val="1800"/>
              </a:spcBef>
            </a:pPr>
            <a:r>
              <a:rPr lang="en-US" dirty="0"/>
              <a:t>Double taxation is solved the old fashion way with an FTC limited to 80% of the foreign taxes paid.</a:t>
            </a:r>
          </a:p>
        </p:txBody>
      </p:sp>
      <p:sp>
        <p:nvSpPr>
          <p:cNvPr id="4" name="Footer Placeholder 3">
            <a:extLst>
              <a:ext uri="{FF2B5EF4-FFF2-40B4-BE49-F238E27FC236}">
                <a16:creationId xmlns:a16="http://schemas.microsoft.com/office/drawing/2014/main" id="{2ECAA625-D0F9-DB6B-3B6F-2332505E0FA7}"/>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29</a:t>
            </a:fld>
            <a:r>
              <a:rPr lang="en-US"/>
              <a:t> </a:t>
            </a:r>
            <a:endParaRPr lang="en-US" sz="1100" dirty="0"/>
          </a:p>
        </p:txBody>
      </p:sp>
    </p:spTree>
    <p:extLst>
      <p:ext uri="{BB962C8B-B14F-4D97-AF65-F5344CB8AC3E}">
        <p14:creationId xmlns:p14="http://schemas.microsoft.com/office/powerpoint/2010/main" val="321391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F201BD-EE8B-FB84-53E3-552423B956C6}"/>
              </a:ext>
            </a:extLst>
          </p:cNvPr>
          <p:cNvSpPr>
            <a:spLocks noGrp="1"/>
          </p:cNvSpPr>
          <p:nvPr>
            <p:ph type="title"/>
          </p:nvPr>
        </p:nvSpPr>
        <p:spPr/>
        <p:txBody>
          <a:bodyPr anchor="ctr"/>
          <a:lstStyle/>
          <a:p>
            <a:r>
              <a:rPr lang="en-US" dirty="0"/>
              <a:t>Some Context</a:t>
            </a:r>
          </a:p>
        </p:txBody>
      </p:sp>
      <p:sp>
        <p:nvSpPr>
          <p:cNvPr id="6" name="Text Placeholder 5">
            <a:extLst>
              <a:ext uri="{FF2B5EF4-FFF2-40B4-BE49-F238E27FC236}">
                <a16:creationId xmlns:a16="http://schemas.microsoft.com/office/drawing/2014/main" id="{F375A936-F79B-8AEF-E8A1-E4E4D3FFFF24}"/>
              </a:ext>
            </a:extLst>
          </p:cNvPr>
          <p:cNvSpPr>
            <a:spLocks noGrp="1"/>
          </p:cNvSpPr>
          <p:nvPr>
            <p:ph type="body" idx="1"/>
          </p:nvPr>
        </p:nvSpPr>
        <p:spPr/>
        <p:txBody>
          <a:bodyPr/>
          <a:lstStyle/>
          <a:p>
            <a:r>
              <a:rPr lang="en-US" dirty="0"/>
              <a:t>How the state and the federal/international systems </a:t>
            </a:r>
            <a:br>
              <a:rPr lang="en-US" dirty="0"/>
            </a:br>
            <a:r>
              <a:rPr lang="en-US" dirty="0"/>
              <a:t>evolved in different ways.</a:t>
            </a:r>
          </a:p>
        </p:txBody>
      </p:sp>
      <p:sp>
        <p:nvSpPr>
          <p:cNvPr id="4" name="Footer Placeholder 3">
            <a:extLst>
              <a:ext uri="{FF2B5EF4-FFF2-40B4-BE49-F238E27FC236}">
                <a16:creationId xmlns:a16="http://schemas.microsoft.com/office/drawing/2014/main" id="{2499B4C7-B874-9807-4583-AAAD1D21D691}"/>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403559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10BF1-8207-9B65-6BCE-2358B84B4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7C375-2590-E8DB-D339-1F260E5D3A2E}"/>
              </a:ext>
            </a:extLst>
          </p:cNvPr>
          <p:cNvSpPr>
            <a:spLocks noGrp="1"/>
          </p:cNvSpPr>
          <p:nvPr>
            <p:ph type="title"/>
          </p:nvPr>
        </p:nvSpPr>
        <p:spPr/>
        <p:txBody>
          <a:bodyPr/>
          <a:lstStyle/>
          <a:p>
            <a:r>
              <a:rPr lang="en-US" dirty="0"/>
              <a:t>The Return of Subpart F</a:t>
            </a:r>
          </a:p>
        </p:txBody>
      </p:sp>
      <p:sp>
        <p:nvSpPr>
          <p:cNvPr id="3" name="Content Placeholder 2">
            <a:extLst>
              <a:ext uri="{FF2B5EF4-FFF2-40B4-BE49-F238E27FC236}">
                <a16:creationId xmlns:a16="http://schemas.microsoft.com/office/drawing/2014/main" id="{4D1E10C4-7DF0-63C0-22D4-0C2BA0BDF947}"/>
              </a:ext>
            </a:extLst>
          </p:cNvPr>
          <p:cNvSpPr>
            <a:spLocks noGrp="1"/>
          </p:cNvSpPr>
          <p:nvPr>
            <p:ph idx="1"/>
          </p:nvPr>
        </p:nvSpPr>
        <p:spPr/>
        <p:txBody>
          <a:bodyPr>
            <a:normAutofit fontScale="85000" lnSpcReduction="20000"/>
          </a:bodyPr>
          <a:lstStyle/>
          <a:p>
            <a:pPr>
              <a:lnSpc>
                <a:spcPct val="110000"/>
              </a:lnSpc>
              <a:spcBef>
                <a:spcPts val="1800"/>
              </a:spcBef>
            </a:pPr>
            <a:r>
              <a:rPr lang="en-US" sz="3000" dirty="0"/>
              <a:t>GILTI acts like a </a:t>
            </a:r>
            <a:r>
              <a:rPr lang="en-US" sz="3000" b="1" dirty="0"/>
              <a:t>global minimum tax</a:t>
            </a:r>
            <a:r>
              <a:rPr lang="en-US" sz="3000" dirty="0"/>
              <a:t>,</a:t>
            </a:r>
          </a:p>
          <a:p>
            <a:pPr>
              <a:lnSpc>
                <a:spcPct val="110000"/>
              </a:lnSpc>
              <a:spcBef>
                <a:spcPts val="1800"/>
              </a:spcBef>
              <a:spcAft>
                <a:spcPts val="0"/>
              </a:spcAft>
            </a:pPr>
            <a:r>
              <a:rPr lang="en-US" sz="3000" dirty="0"/>
              <a:t>Achieved through a 50% deduction and a foreign tax credit.</a:t>
            </a:r>
          </a:p>
          <a:p>
            <a:pPr lvl="1">
              <a:lnSpc>
                <a:spcPct val="110000"/>
              </a:lnSpc>
              <a:spcBef>
                <a:spcPts val="1800"/>
              </a:spcBef>
              <a:spcAft>
                <a:spcPts val="0"/>
              </a:spcAft>
            </a:pPr>
            <a:r>
              <a:rPr lang="en-US" sz="2600" dirty="0"/>
              <a:t>Half of 21% equals 10.5%. GILTI deduction under IRC 250 = 50%</a:t>
            </a:r>
          </a:p>
          <a:p>
            <a:pPr lvl="1">
              <a:lnSpc>
                <a:spcPct val="110000"/>
              </a:lnSpc>
              <a:spcBef>
                <a:spcPts val="1800"/>
              </a:spcBef>
              <a:spcAft>
                <a:spcPts val="0"/>
              </a:spcAft>
            </a:pPr>
            <a:r>
              <a:rPr lang="en-US" sz="2600" dirty="0"/>
              <a:t>To offset a US tax at 10.5%, the foreign tax must be equal to 13.125% </a:t>
            </a:r>
            <a:br>
              <a:rPr lang="en-US" sz="2600" dirty="0"/>
            </a:br>
            <a:r>
              <a:rPr lang="en-US" sz="2600" dirty="0"/>
              <a:t>(10.5% = 13.125% x 80%).</a:t>
            </a:r>
          </a:p>
          <a:p>
            <a:pPr lvl="1">
              <a:lnSpc>
                <a:spcPct val="110000"/>
              </a:lnSpc>
              <a:spcBef>
                <a:spcPts val="1800"/>
              </a:spcBef>
            </a:pPr>
            <a:r>
              <a:rPr lang="en-US" sz="2600" dirty="0"/>
              <a:t>If the foreign rate is lower than 13.125%, then the US parent pays US taxes on GILTI and foreign taxes. [Example: Foreign tax rate is 5% -- Global tax is 11.5% (10.5 - 4 + 5 )].</a:t>
            </a:r>
          </a:p>
          <a:p>
            <a:pPr>
              <a:lnSpc>
                <a:spcPct val="110000"/>
              </a:lnSpc>
              <a:spcBef>
                <a:spcPts val="1800"/>
              </a:spcBef>
            </a:pPr>
            <a:r>
              <a:rPr lang="en-US" sz="3000" dirty="0"/>
              <a:t>The variability of the rate (10.5% to 13.125%) is a result of the FTC limitation expressed as a percentage.</a:t>
            </a:r>
          </a:p>
          <a:p>
            <a:pPr>
              <a:spcBef>
                <a:spcPts val="1800"/>
              </a:spcBef>
            </a:pPr>
            <a:endParaRPr lang="en-US" dirty="0"/>
          </a:p>
        </p:txBody>
      </p:sp>
      <p:sp>
        <p:nvSpPr>
          <p:cNvPr id="4" name="Footer Placeholder 3">
            <a:extLst>
              <a:ext uri="{FF2B5EF4-FFF2-40B4-BE49-F238E27FC236}">
                <a16:creationId xmlns:a16="http://schemas.microsoft.com/office/drawing/2014/main" id="{41A80A8C-69E6-55DF-BC1D-AB5962A740ED}"/>
              </a:ext>
            </a:extLst>
          </p:cNvPr>
          <p:cNvSpPr>
            <a:spLocks noGrp="1"/>
          </p:cNvSpPr>
          <p:nvPr>
            <p:ph type="ftr" sz="quarter" idx="3"/>
          </p:nvPr>
        </p:nvSpPr>
        <p:spPr/>
        <p:txBody>
          <a:bodyPr/>
          <a:lstStyle/>
          <a:p>
            <a:r>
              <a:rPr lang="en-US" dirty="0"/>
              <a:t>[Slide Title] 11-18-25 – MTC Presentation – Page </a:t>
            </a:r>
            <a:fld id="{97539B66-505B-4D41-A333-733563ECC241}" type="slidenum">
              <a:rPr lang="en-US" smtClean="0"/>
              <a:pPr/>
              <a:t>30</a:t>
            </a:fld>
            <a:r>
              <a:rPr lang="en-US" dirty="0"/>
              <a:t> </a:t>
            </a:r>
            <a:endParaRPr lang="en-US" sz="1100" dirty="0"/>
          </a:p>
        </p:txBody>
      </p:sp>
    </p:spTree>
    <p:extLst>
      <p:ext uri="{BB962C8B-B14F-4D97-AF65-F5344CB8AC3E}">
        <p14:creationId xmlns:p14="http://schemas.microsoft.com/office/powerpoint/2010/main" val="203456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98955-D00E-A642-ECEE-AB04EF458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67EE9-50F5-ED2A-FC1A-E4228A07B139}"/>
              </a:ext>
            </a:extLst>
          </p:cNvPr>
          <p:cNvSpPr>
            <a:spLocks noGrp="1"/>
          </p:cNvSpPr>
          <p:nvPr>
            <p:ph type="title"/>
          </p:nvPr>
        </p:nvSpPr>
        <p:spPr/>
        <p:txBody>
          <a:bodyPr/>
          <a:lstStyle/>
          <a:p>
            <a:r>
              <a:rPr lang="en-US" dirty="0"/>
              <a:t>Taxation of Outbound Transactions</a:t>
            </a:r>
          </a:p>
        </p:txBody>
      </p:sp>
      <p:sp>
        <p:nvSpPr>
          <p:cNvPr id="3" name="Content Placeholder 2">
            <a:extLst>
              <a:ext uri="{FF2B5EF4-FFF2-40B4-BE49-F238E27FC236}">
                <a16:creationId xmlns:a16="http://schemas.microsoft.com/office/drawing/2014/main" id="{E0573093-FEDB-DB51-6296-60982F81DC76}"/>
              </a:ext>
            </a:extLst>
          </p:cNvPr>
          <p:cNvSpPr>
            <a:spLocks noGrp="1"/>
          </p:cNvSpPr>
          <p:nvPr>
            <p:ph idx="1"/>
          </p:nvPr>
        </p:nvSpPr>
        <p:spPr>
          <a:xfrm>
            <a:off x="514905" y="1207363"/>
            <a:ext cx="11194742" cy="5050562"/>
          </a:xfrm>
        </p:spPr>
        <p:txBody>
          <a:bodyPr>
            <a:normAutofit fontScale="92500" lnSpcReduction="10000"/>
          </a:bodyPr>
          <a:lstStyle/>
          <a:p>
            <a:pPr marL="0" indent="0">
              <a:spcBef>
                <a:spcPts val="1800"/>
              </a:spcBef>
              <a:buNone/>
            </a:pPr>
            <a:endParaRPr lang="en-US" dirty="0"/>
          </a:p>
          <a:p>
            <a:pPr marL="0" indent="0">
              <a:spcBef>
                <a:spcPts val="1800"/>
              </a:spcBef>
              <a:buNone/>
            </a:pPr>
            <a:endParaRPr lang="en-US" dirty="0"/>
          </a:p>
          <a:p>
            <a:pPr marL="0" indent="0">
              <a:spcBef>
                <a:spcPts val="1800"/>
              </a:spcBef>
              <a:buNone/>
            </a:pPr>
            <a:endParaRPr lang="en-US" dirty="0"/>
          </a:p>
          <a:p>
            <a:pPr marL="0" indent="0">
              <a:spcBef>
                <a:spcPts val="1800"/>
              </a:spcBef>
              <a:buNone/>
            </a:pPr>
            <a:endParaRPr lang="en-US" dirty="0"/>
          </a:p>
          <a:p>
            <a:pPr>
              <a:spcBef>
                <a:spcPts val="1800"/>
              </a:spcBef>
            </a:pPr>
            <a:endParaRPr lang="en-US" dirty="0"/>
          </a:p>
          <a:p>
            <a:pPr>
              <a:lnSpc>
                <a:spcPct val="110000"/>
              </a:lnSpc>
              <a:spcBef>
                <a:spcPts val="1800"/>
              </a:spcBef>
            </a:pPr>
            <a:r>
              <a:rPr lang="en-US" sz="2400" dirty="0"/>
              <a:t>FDII and GILTI apply to income from outbound transactions on intangibles.</a:t>
            </a:r>
          </a:p>
          <a:p>
            <a:pPr>
              <a:lnSpc>
                <a:spcPct val="110000"/>
              </a:lnSpc>
              <a:spcBef>
                <a:spcPts val="1800"/>
              </a:spcBef>
            </a:pPr>
            <a:r>
              <a:rPr lang="en-US" sz="2400" dirty="0"/>
              <a:t>They constitute a virtual separate combined return bound by a global minimum tax.</a:t>
            </a:r>
          </a:p>
          <a:p>
            <a:pPr>
              <a:lnSpc>
                <a:spcPct val="110000"/>
              </a:lnSpc>
              <a:spcBef>
                <a:spcPts val="1800"/>
              </a:spcBef>
            </a:pPr>
            <a:r>
              <a:rPr lang="en-US" sz="2400" dirty="0"/>
              <a:t>Together they address the competitivity and the profit shifting concerns. </a:t>
            </a:r>
          </a:p>
        </p:txBody>
      </p:sp>
      <p:sp>
        <p:nvSpPr>
          <p:cNvPr id="4" name="Footer Placeholder 3">
            <a:extLst>
              <a:ext uri="{FF2B5EF4-FFF2-40B4-BE49-F238E27FC236}">
                <a16:creationId xmlns:a16="http://schemas.microsoft.com/office/drawing/2014/main" id="{F0490C28-E94A-C6FC-3505-5122A2B069D8}"/>
              </a:ext>
            </a:extLst>
          </p:cNvPr>
          <p:cNvSpPr>
            <a:spLocks noGrp="1"/>
          </p:cNvSpPr>
          <p:nvPr>
            <p:ph type="ftr" sz="quarter" idx="3"/>
          </p:nvPr>
        </p:nvSpPr>
        <p:spPr/>
        <p:txBody>
          <a:bodyPr/>
          <a:lstStyle/>
          <a:p>
            <a:r>
              <a:rPr lang="en-US" dirty="0"/>
              <a:t>[Slide Title] 11-18-25 – MTC Presentation – Page </a:t>
            </a:r>
            <a:fld id="{97539B66-505B-4D41-A333-733563ECC241}" type="slidenum">
              <a:rPr lang="en-US" smtClean="0"/>
              <a:pPr/>
              <a:t>31</a:t>
            </a:fld>
            <a:r>
              <a:rPr lang="en-US" dirty="0"/>
              <a:t> </a:t>
            </a:r>
            <a:endParaRPr lang="en-US" sz="1100" dirty="0"/>
          </a:p>
        </p:txBody>
      </p:sp>
      <p:grpSp>
        <p:nvGrpSpPr>
          <p:cNvPr id="15" name="Group 14">
            <a:extLst>
              <a:ext uri="{FF2B5EF4-FFF2-40B4-BE49-F238E27FC236}">
                <a16:creationId xmlns:a16="http://schemas.microsoft.com/office/drawing/2014/main" id="{2C63AD0C-B81A-E19C-636B-F0A218B158C4}"/>
              </a:ext>
            </a:extLst>
          </p:cNvPr>
          <p:cNvGrpSpPr/>
          <p:nvPr/>
        </p:nvGrpSpPr>
        <p:grpSpPr>
          <a:xfrm>
            <a:off x="1999363" y="979858"/>
            <a:ext cx="8974324" cy="2916641"/>
            <a:chOff x="1608838" y="979858"/>
            <a:chExt cx="8974324" cy="2916641"/>
          </a:xfrm>
        </p:grpSpPr>
        <p:grpSp>
          <p:nvGrpSpPr>
            <p:cNvPr id="14" name="Group 13">
              <a:extLst>
                <a:ext uri="{FF2B5EF4-FFF2-40B4-BE49-F238E27FC236}">
                  <a16:creationId xmlns:a16="http://schemas.microsoft.com/office/drawing/2014/main" id="{6ABA2B6D-A045-16ED-FBCD-060C039AC95D}"/>
                </a:ext>
              </a:extLst>
            </p:cNvPr>
            <p:cNvGrpSpPr/>
            <p:nvPr/>
          </p:nvGrpSpPr>
          <p:grpSpPr>
            <a:xfrm>
              <a:off x="1608838" y="979858"/>
              <a:ext cx="6266724" cy="2916641"/>
              <a:chOff x="1608838" y="979858"/>
              <a:chExt cx="6266724" cy="2916641"/>
            </a:xfrm>
          </p:grpSpPr>
          <p:sp>
            <p:nvSpPr>
              <p:cNvPr id="8" name="TextBox 7">
                <a:extLst>
                  <a:ext uri="{FF2B5EF4-FFF2-40B4-BE49-F238E27FC236}">
                    <a16:creationId xmlns:a16="http://schemas.microsoft.com/office/drawing/2014/main" id="{171C06D6-D98C-EC64-2040-E0D29A55F379}"/>
                  </a:ext>
                </a:extLst>
              </p:cNvPr>
              <p:cNvSpPr txBox="1"/>
              <p:nvPr/>
            </p:nvSpPr>
            <p:spPr>
              <a:xfrm>
                <a:off x="2421683" y="1167425"/>
                <a:ext cx="1261357" cy="400110"/>
              </a:xfrm>
              <a:prstGeom prst="rect">
                <a:avLst/>
              </a:prstGeom>
              <a:noFill/>
            </p:spPr>
            <p:txBody>
              <a:bodyPr wrap="square" rtlCol="0">
                <a:spAutoFit/>
              </a:bodyPr>
              <a:lstStyle/>
              <a:p>
                <a:r>
                  <a:rPr lang="en-US" sz="2000" b="1" dirty="0"/>
                  <a:t>Inbound</a:t>
                </a:r>
              </a:p>
            </p:txBody>
          </p:sp>
          <p:sp>
            <p:nvSpPr>
              <p:cNvPr id="9" name="TextBox 8">
                <a:extLst>
                  <a:ext uri="{FF2B5EF4-FFF2-40B4-BE49-F238E27FC236}">
                    <a16:creationId xmlns:a16="http://schemas.microsoft.com/office/drawing/2014/main" id="{D6D246B4-A78A-F181-D8F3-481E8C368AEA}"/>
                  </a:ext>
                </a:extLst>
              </p:cNvPr>
              <p:cNvSpPr txBox="1"/>
              <p:nvPr/>
            </p:nvSpPr>
            <p:spPr>
              <a:xfrm>
                <a:off x="5754210" y="1175457"/>
                <a:ext cx="1436594" cy="400110"/>
              </a:xfrm>
              <a:prstGeom prst="rect">
                <a:avLst/>
              </a:prstGeom>
              <a:noFill/>
            </p:spPr>
            <p:txBody>
              <a:bodyPr wrap="square" rtlCol="0">
                <a:spAutoFit/>
              </a:bodyPr>
              <a:lstStyle/>
              <a:p>
                <a:r>
                  <a:rPr lang="en-US" sz="2000" b="1" dirty="0"/>
                  <a:t>Outbound</a:t>
                </a:r>
              </a:p>
            </p:txBody>
          </p:sp>
          <p:sp>
            <p:nvSpPr>
              <p:cNvPr id="10" name="TextBox 9">
                <a:extLst>
                  <a:ext uri="{FF2B5EF4-FFF2-40B4-BE49-F238E27FC236}">
                    <a16:creationId xmlns:a16="http://schemas.microsoft.com/office/drawing/2014/main" id="{4C5D5B51-A569-540E-81F3-62D387382173}"/>
                  </a:ext>
                </a:extLst>
              </p:cNvPr>
              <p:cNvSpPr txBox="1"/>
              <p:nvPr/>
            </p:nvSpPr>
            <p:spPr>
              <a:xfrm>
                <a:off x="3683040" y="979858"/>
                <a:ext cx="2107052" cy="400110"/>
              </a:xfrm>
              <a:prstGeom prst="rect">
                <a:avLst/>
              </a:prstGeom>
              <a:noFill/>
            </p:spPr>
            <p:txBody>
              <a:bodyPr wrap="none" rtlCol="0">
                <a:spAutoFit/>
              </a:bodyPr>
              <a:lstStyle/>
              <a:p>
                <a:r>
                  <a:rPr lang="en-US" sz="2000" b="1" dirty="0"/>
                  <a:t>US Corporations</a:t>
                </a:r>
              </a:p>
            </p:txBody>
          </p:sp>
          <p:sp>
            <p:nvSpPr>
              <p:cNvPr id="11" name="Rectangle 10">
                <a:extLst>
                  <a:ext uri="{FF2B5EF4-FFF2-40B4-BE49-F238E27FC236}">
                    <a16:creationId xmlns:a16="http://schemas.microsoft.com/office/drawing/2014/main" id="{2292D340-AB0E-ACB4-FBB3-60974B30C1AC}"/>
                  </a:ext>
                </a:extLst>
              </p:cNvPr>
              <p:cNvSpPr/>
              <p:nvPr/>
            </p:nvSpPr>
            <p:spPr>
              <a:xfrm>
                <a:off x="1608838" y="1575567"/>
                <a:ext cx="2887050" cy="23209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Domestic Activities</a:t>
                </a:r>
              </a:p>
              <a:p>
                <a:pPr algn="ctr"/>
                <a:r>
                  <a:rPr lang="en-US" sz="2000" b="1" dirty="0"/>
                  <a:t>of US Corps</a:t>
                </a:r>
              </a:p>
              <a:p>
                <a:pPr algn="ctr"/>
                <a:r>
                  <a:rPr lang="en-US" sz="2000" b="1" dirty="0"/>
                  <a:t>21%</a:t>
                </a:r>
              </a:p>
            </p:txBody>
          </p:sp>
          <p:sp>
            <p:nvSpPr>
              <p:cNvPr id="12" name="Rectangle 11">
                <a:extLst>
                  <a:ext uri="{FF2B5EF4-FFF2-40B4-BE49-F238E27FC236}">
                    <a16:creationId xmlns:a16="http://schemas.microsoft.com/office/drawing/2014/main" id="{77B92CAB-56FB-7BBE-A1FC-0CFD7B0A3BA9}"/>
                  </a:ext>
                </a:extLst>
              </p:cNvPr>
              <p:cNvSpPr/>
              <p:nvPr/>
            </p:nvSpPr>
            <p:spPr>
              <a:xfrm>
                <a:off x="5069451" y="1575567"/>
                <a:ext cx="2806111" cy="23209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t>Outbound Activities of US Corps</a:t>
                </a:r>
              </a:p>
              <a:p>
                <a:pPr algn="ctr"/>
                <a:r>
                  <a:rPr lang="en-US" sz="2000" b="1" dirty="0"/>
                  <a:t>10.5% to 13.125%</a:t>
                </a:r>
              </a:p>
            </p:txBody>
          </p:sp>
        </p:grpSp>
        <p:sp>
          <p:nvSpPr>
            <p:cNvPr id="7" name="Arrow: Left 6">
              <a:extLst>
                <a:ext uri="{FF2B5EF4-FFF2-40B4-BE49-F238E27FC236}">
                  <a16:creationId xmlns:a16="http://schemas.microsoft.com/office/drawing/2014/main" id="{67374B6D-2E85-18D7-039D-27467D0975CC}"/>
                </a:ext>
              </a:extLst>
            </p:cNvPr>
            <p:cNvSpPr/>
            <p:nvPr/>
          </p:nvSpPr>
          <p:spPr>
            <a:xfrm>
              <a:off x="7978465" y="2223823"/>
              <a:ext cx="2604697" cy="1009650"/>
            </a:xfrm>
            <a:prstGeom prst="leftArrow">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b="1" dirty="0"/>
                <a:t>FDII and GILTI</a:t>
              </a:r>
            </a:p>
          </p:txBody>
        </p:sp>
      </p:grpSp>
    </p:spTree>
    <p:extLst>
      <p:ext uri="{BB962C8B-B14F-4D97-AF65-F5344CB8AC3E}">
        <p14:creationId xmlns:p14="http://schemas.microsoft.com/office/powerpoint/2010/main" val="1781451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41F7-DA04-B9EE-6569-3017A97BA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19CA7-BAB4-92D8-540E-73C62846D56B}"/>
              </a:ext>
            </a:extLst>
          </p:cNvPr>
          <p:cNvSpPr>
            <a:spLocks noGrp="1"/>
          </p:cNvSpPr>
          <p:nvPr>
            <p:ph type="title"/>
          </p:nvPr>
        </p:nvSpPr>
        <p:spPr/>
        <p:txBody>
          <a:bodyPr/>
          <a:lstStyle/>
          <a:p>
            <a:r>
              <a:rPr lang="en-US" dirty="0"/>
              <a:t>Taxation of Inbound Transactions</a:t>
            </a:r>
          </a:p>
        </p:txBody>
      </p:sp>
      <p:sp>
        <p:nvSpPr>
          <p:cNvPr id="3" name="Content Placeholder 2">
            <a:extLst>
              <a:ext uri="{FF2B5EF4-FFF2-40B4-BE49-F238E27FC236}">
                <a16:creationId xmlns:a16="http://schemas.microsoft.com/office/drawing/2014/main" id="{639A37F3-402C-2A12-9EE0-B665B5CE7612}"/>
              </a:ext>
            </a:extLst>
          </p:cNvPr>
          <p:cNvSpPr>
            <a:spLocks noGrp="1"/>
          </p:cNvSpPr>
          <p:nvPr>
            <p:ph idx="1"/>
          </p:nvPr>
        </p:nvSpPr>
        <p:spPr>
          <a:xfrm>
            <a:off x="389089" y="1793537"/>
            <a:ext cx="6611786" cy="4088537"/>
          </a:xfrm>
        </p:spPr>
        <p:txBody>
          <a:bodyPr>
            <a:normAutofit/>
          </a:bodyPr>
          <a:lstStyle/>
          <a:p>
            <a:pPr>
              <a:lnSpc>
                <a:spcPct val="100000"/>
              </a:lnSpc>
              <a:spcBef>
                <a:spcPts val="1800"/>
              </a:spcBef>
            </a:pPr>
            <a:r>
              <a:rPr lang="en-US" sz="2400" dirty="0"/>
              <a:t>TCJA also subjected foreign entities to a base erosion and anti-abuse tax. (BEAT)</a:t>
            </a:r>
          </a:p>
          <a:p>
            <a:pPr>
              <a:lnSpc>
                <a:spcPct val="100000"/>
              </a:lnSpc>
              <a:spcBef>
                <a:spcPts val="1800"/>
              </a:spcBef>
            </a:pPr>
            <a:r>
              <a:rPr lang="en-US" sz="2400" dirty="0"/>
              <a:t> BEAT is Subpart F in reverse: </a:t>
            </a:r>
          </a:p>
          <a:p>
            <a:pPr lvl="1">
              <a:lnSpc>
                <a:spcPct val="100000"/>
              </a:lnSpc>
              <a:spcBef>
                <a:spcPts val="1800"/>
              </a:spcBef>
            </a:pPr>
            <a:r>
              <a:rPr lang="en-US" sz="2000" dirty="0"/>
              <a:t>It functions like an alternative minimum tax. It modifies the taxable income adding back certain deductible intercompany payments know for being ground for profit shifting abuses. </a:t>
            </a:r>
          </a:p>
          <a:p>
            <a:pPr lvl="1">
              <a:lnSpc>
                <a:spcPct val="100000"/>
              </a:lnSpc>
              <a:spcBef>
                <a:spcPts val="1800"/>
              </a:spcBef>
            </a:pPr>
            <a:r>
              <a:rPr lang="en-US" sz="2000" dirty="0"/>
              <a:t>It tops off the regular income tax.</a:t>
            </a:r>
          </a:p>
        </p:txBody>
      </p:sp>
      <p:sp>
        <p:nvSpPr>
          <p:cNvPr id="4" name="Footer Placeholder 3">
            <a:extLst>
              <a:ext uri="{FF2B5EF4-FFF2-40B4-BE49-F238E27FC236}">
                <a16:creationId xmlns:a16="http://schemas.microsoft.com/office/drawing/2014/main" id="{E0709BDA-3265-4295-72AE-AB14E8AE4433}"/>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32</a:t>
            </a:fld>
            <a:r>
              <a:rPr lang="en-US"/>
              <a:t> </a:t>
            </a:r>
            <a:endParaRPr lang="en-US" sz="1100" dirty="0"/>
          </a:p>
        </p:txBody>
      </p:sp>
      <p:grpSp>
        <p:nvGrpSpPr>
          <p:cNvPr id="5" name="Group 4">
            <a:extLst>
              <a:ext uri="{FF2B5EF4-FFF2-40B4-BE49-F238E27FC236}">
                <a16:creationId xmlns:a16="http://schemas.microsoft.com/office/drawing/2014/main" id="{ADDC976A-873B-F38E-B90C-43A99C2CE6B6}"/>
              </a:ext>
            </a:extLst>
          </p:cNvPr>
          <p:cNvGrpSpPr/>
          <p:nvPr/>
        </p:nvGrpSpPr>
        <p:grpSpPr>
          <a:xfrm>
            <a:off x="7567743" y="1132134"/>
            <a:ext cx="4235168" cy="5304118"/>
            <a:chOff x="2349647" y="1336194"/>
            <a:chExt cx="4235168" cy="5304118"/>
          </a:xfrm>
        </p:grpSpPr>
        <p:grpSp>
          <p:nvGrpSpPr>
            <p:cNvPr id="6" name="Group 5">
              <a:extLst>
                <a:ext uri="{FF2B5EF4-FFF2-40B4-BE49-F238E27FC236}">
                  <a16:creationId xmlns:a16="http://schemas.microsoft.com/office/drawing/2014/main" id="{CDBF44F4-1459-D7C3-0849-28F0B1077645}"/>
                </a:ext>
              </a:extLst>
            </p:cNvPr>
            <p:cNvGrpSpPr/>
            <p:nvPr/>
          </p:nvGrpSpPr>
          <p:grpSpPr>
            <a:xfrm>
              <a:off x="2382855" y="1336194"/>
              <a:ext cx="4201960" cy="5304118"/>
              <a:chOff x="1527818" y="989151"/>
              <a:chExt cx="4568180" cy="5786377"/>
            </a:xfrm>
          </p:grpSpPr>
          <p:sp>
            <p:nvSpPr>
              <p:cNvPr id="8" name="TextBox 7">
                <a:extLst>
                  <a:ext uri="{FF2B5EF4-FFF2-40B4-BE49-F238E27FC236}">
                    <a16:creationId xmlns:a16="http://schemas.microsoft.com/office/drawing/2014/main" id="{926B771C-EF35-8E9B-FB6B-ED6E5AA760C7}"/>
                  </a:ext>
                </a:extLst>
              </p:cNvPr>
              <p:cNvSpPr txBox="1"/>
              <p:nvPr/>
            </p:nvSpPr>
            <p:spPr>
              <a:xfrm>
                <a:off x="1527818" y="3722583"/>
                <a:ext cx="1431572" cy="436489"/>
              </a:xfrm>
              <a:prstGeom prst="rect">
                <a:avLst/>
              </a:prstGeom>
              <a:noFill/>
            </p:spPr>
            <p:txBody>
              <a:bodyPr wrap="square" rtlCol="0">
                <a:spAutoFit/>
              </a:bodyPr>
              <a:lstStyle/>
              <a:p>
                <a:r>
                  <a:rPr lang="en-US" sz="2000" b="1" dirty="0"/>
                  <a:t>Inbound</a:t>
                </a:r>
              </a:p>
            </p:txBody>
          </p:sp>
          <p:sp>
            <p:nvSpPr>
              <p:cNvPr id="9" name="TextBox 8">
                <a:extLst>
                  <a:ext uri="{FF2B5EF4-FFF2-40B4-BE49-F238E27FC236}">
                    <a16:creationId xmlns:a16="http://schemas.microsoft.com/office/drawing/2014/main" id="{38A52329-2534-F26F-A7DD-D6B26F7818E0}"/>
                  </a:ext>
                </a:extLst>
              </p:cNvPr>
              <p:cNvSpPr txBox="1"/>
              <p:nvPr/>
            </p:nvSpPr>
            <p:spPr>
              <a:xfrm>
                <a:off x="3787585" y="989151"/>
                <a:ext cx="1543486" cy="436489"/>
              </a:xfrm>
              <a:prstGeom prst="rect">
                <a:avLst/>
              </a:prstGeom>
              <a:noFill/>
            </p:spPr>
            <p:txBody>
              <a:bodyPr wrap="none" rtlCol="0">
                <a:spAutoFit/>
              </a:bodyPr>
              <a:lstStyle/>
              <a:p>
                <a:r>
                  <a:rPr lang="en-US" sz="2000" b="1" dirty="0"/>
                  <a:t>US Persons</a:t>
                </a:r>
              </a:p>
            </p:txBody>
          </p:sp>
          <p:sp>
            <p:nvSpPr>
              <p:cNvPr id="10" name="TextBox 9">
                <a:extLst>
                  <a:ext uri="{FF2B5EF4-FFF2-40B4-BE49-F238E27FC236}">
                    <a16:creationId xmlns:a16="http://schemas.microsoft.com/office/drawing/2014/main" id="{75680243-ED7E-6FCF-32A3-514BD05F2DC2}"/>
                  </a:ext>
                </a:extLst>
              </p:cNvPr>
              <p:cNvSpPr txBox="1"/>
              <p:nvPr/>
            </p:nvSpPr>
            <p:spPr>
              <a:xfrm>
                <a:off x="3648653" y="6339039"/>
                <a:ext cx="2087142" cy="436489"/>
              </a:xfrm>
              <a:prstGeom prst="rect">
                <a:avLst/>
              </a:prstGeom>
              <a:noFill/>
            </p:spPr>
            <p:txBody>
              <a:bodyPr wrap="none" rtlCol="0">
                <a:spAutoFit/>
              </a:bodyPr>
              <a:lstStyle/>
              <a:p>
                <a:r>
                  <a:rPr lang="en-US" sz="2000" b="1" dirty="0"/>
                  <a:t>Foreign Persons</a:t>
                </a:r>
              </a:p>
            </p:txBody>
          </p:sp>
          <p:sp>
            <p:nvSpPr>
              <p:cNvPr id="11" name="Rectangle 10">
                <a:extLst>
                  <a:ext uri="{FF2B5EF4-FFF2-40B4-BE49-F238E27FC236}">
                    <a16:creationId xmlns:a16="http://schemas.microsoft.com/office/drawing/2014/main" id="{53A962E8-82BF-0905-1A3F-F7828554CADF}"/>
                  </a:ext>
                </a:extLst>
              </p:cNvPr>
              <p:cNvSpPr/>
              <p:nvPr/>
            </p:nvSpPr>
            <p:spPr>
              <a:xfrm>
                <a:off x="3038476" y="1477979"/>
                <a:ext cx="3057522" cy="24653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Domestic Activity</a:t>
                </a:r>
              </a:p>
              <a:p>
                <a:pPr algn="ctr"/>
                <a:r>
                  <a:rPr lang="en-US" sz="2400" b="1" dirty="0"/>
                  <a:t>Within Reach</a:t>
                </a:r>
                <a:endParaRPr lang="en-US" b="1" dirty="0"/>
              </a:p>
            </p:txBody>
          </p:sp>
          <p:sp>
            <p:nvSpPr>
              <p:cNvPr id="12" name="Rectangle 11">
                <a:extLst>
                  <a:ext uri="{FF2B5EF4-FFF2-40B4-BE49-F238E27FC236}">
                    <a16:creationId xmlns:a16="http://schemas.microsoft.com/office/drawing/2014/main" id="{DFD89C6B-000B-2224-6283-2F13990DFED3}"/>
                  </a:ext>
                </a:extLst>
              </p:cNvPr>
              <p:cNvSpPr/>
              <p:nvPr/>
            </p:nvSpPr>
            <p:spPr>
              <a:xfrm>
                <a:off x="3038476" y="3943350"/>
                <a:ext cx="3057521" cy="233009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b="1" dirty="0"/>
                  <a:t>Foreign Persons’ </a:t>
                </a:r>
                <a:br>
                  <a:rPr lang="en-US" sz="2400" b="1" dirty="0"/>
                </a:br>
                <a:r>
                  <a:rPr lang="en-US" sz="2400" b="1" dirty="0"/>
                  <a:t>Activity in the US</a:t>
                </a:r>
              </a:p>
              <a:p>
                <a:pPr algn="ctr"/>
                <a:r>
                  <a:rPr lang="en-US" sz="2400" b="1" dirty="0"/>
                  <a:t>Within Reach</a:t>
                </a:r>
              </a:p>
            </p:txBody>
          </p:sp>
        </p:grpSp>
        <p:sp>
          <p:nvSpPr>
            <p:cNvPr id="7" name="Arrow: Right 6">
              <a:extLst>
                <a:ext uri="{FF2B5EF4-FFF2-40B4-BE49-F238E27FC236}">
                  <a16:creationId xmlns:a16="http://schemas.microsoft.com/office/drawing/2014/main" id="{4D07C865-5841-110B-B784-18F0E0E5C9AF}"/>
                </a:ext>
              </a:extLst>
            </p:cNvPr>
            <p:cNvSpPr/>
            <p:nvPr/>
          </p:nvSpPr>
          <p:spPr>
            <a:xfrm>
              <a:off x="2349647" y="4725470"/>
              <a:ext cx="1316806" cy="1019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BEAT</a:t>
              </a:r>
            </a:p>
          </p:txBody>
        </p:sp>
      </p:grpSp>
    </p:spTree>
    <p:extLst>
      <p:ext uri="{BB962C8B-B14F-4D97-AF65-F5344CB8AC3E}">
        <p14:creationId xmlns:p14="http://schemas.microsoft.com/office/powerpoint/2010/main" val="127229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533E-0B12-6BE1-8F3E-40F22AB9B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C3212-2BF1-BC17-D1C5-29E56E8EC029}"/>
              </a:ext>
            </a:extLst>
          </p:cNvPr>
          <p:cNvSpPr>
            <a:spLocks noGrp="1"/>
          </p:cNvSpPr>
          <p:nvPr>
            <p:ph type="title"/>
          </p:nvPr>
        </p:nvSpPr>
        <p:spPr/>
        <p:txBody>
          <a:bodyPr/>
          <a:lstStyle/>
          <a:p>
            <a:r>
              <a:rPr lang="en-US" dirty="0"/>
              <a:t>Change in Global Context</a:t>
            </a:r>
          </a:p>
        </p:txBody>
      </p:sp>
      <p:sp>
        <p:nvSpPr>
          <p:cNvPr id="3" name="Content Placeholder 2">
            <a:extLst>
              <a:ext uri="{FF2B5EF4-FFF2-40B4-BE49-F238E27FC236}">
                <a16:creationId xmlns:a16="http://schemas.microsoft.com/office/drawing/2014/main" id="{29DFEC97-7865-E914-1DDB-1B2C9FBD8F24}"/>
              </a:ext>
            </a:extLst>
          </p:cNvPr>
          <p:cNvSpPr>
            <a:spLocks noGrp="1"/>
          </p:cNvSpPr>
          <p:nvPr>
            <p:ph idx="1"/>
          </p:nvPr>
        </p:nvSpPr>
        <p:spPr/>
        <p:txBody>
          <a:bodyPr>
            <a:normAutofit lnSpcReduction="10000"/>
          </a:bodyPr>
          <a:lstStyle/>
          <a:p>
            <a:pPr>
              <a:lnSpc>
                <a:spcPct val="110000"/>
              </a:lnSpc>
              <a:spcBef>
                <a:spcPts val="1800"/>
              </a:spcBef>
            </a:pPr>
            <a:r>
              <a:rPr lang="en-US" sz="2400" dirty="0"/>
              <a:t>BEPS 2.0 (2019)</a:t>
            </a:r>
          </a:p>
          <a:p>
            <a:pPr>
              <a:lnSpc>
                <a:spcPct val="110000"/>
              </a:lnSpc>
              <a:spcBef>
                <a:spcPts val="1800"/>
              </a:spcBef>
            </a:pPr>
            <a:r>
              <a:rPr lang="en-US" sz="2400" dirty="0"/>
              <a:t>Pillar One: Market based sourcing of residual profits, regardless of where the MNE has a physical presence.</a:t>
            </a:r>
          </a:p>
          <a:p>
            <a:pPr>
              <a:lnSpc>
                <a:spcPct val="110000"/>
              </a:lnSpc>
              <a:spcBef>
                <a:spcPts val="1800"/>
              </a:spcBef>
            </a:pPr>
            <a:r>
              <a:rPr lang="en-US" sz="2400" b="1" dirty="0"/>
              <a:t>Pillar Two</a:t>
            </a:r>
            <a:r>
              <a:rPr lang="en-US" sz="2400" dirty="0"/>
              <a:t>: Global minimum tax with a minimum effective tax rate of 15%. </a:t>
            </a:r>
          </a:p>
          <a:p>
            <a:pPr>
              <a:lnSpc>
                <a:spcPct val="110000"/>
              </a:lnSpc>
              <a:spcBef>
                <a:spcPts val="1800"/>
              </a:spcBef>
            </a:pPr>
            <a:r>
              <a:rPr lang="en-US" sz="2400" dirty="0"/>
              <a:t>Improving Tax Treaty Coherence: Minimum standards and recommendations to prevent MNEs from exploiting mismatches and loopholes across different countries' tax systems.</a:t>
            </a:r>
          </a:p>
          <a:p>
            <a:pPr>
              <a:lnSpc>
                <a:spcPct val="110000"/>
              </a:lnSpc>
              <a:spcBef>
                <a:spcPts val="1800"/>
              </a:spcBef>
            </a:pPr>
            <a:r>
              <a:rPr lang="en-US" sz="2400" dirty="0"/>
              <a:t>Enhancing Substance and Transparency: Mandates increased transparency through requirements like country-by-country reporting to tax authorities.</a:t>
            </a:r>
          </a:p>
        </p:txBody>
      </p:sp>
      <p:sp>
        <p:nvSpPr>
          <p:cNvPr id="4" name="Footer Placeholder 3">
            <a:extLst>
              <a:ext uri="{FF2B5EF4-FFF2-40B4-BE49-F238E27FC236}">
                <a16:creationId xmlns:a16="http://schemas.microsoft.com/office/drawing/2014/main" id="{A30C28DA-181E-06E3-25C9-881746D4495E}"/>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33</a:t>
            </a:fld>
            <a:r>
              <a:rPr lang="en-US"/>
              <a:t> </a:t>
            </a:r>
            <a:endParaRPr lang="en-US" sz="1100" dirty="0"/>
          </a:p>
        </p:txBody>
      </p:sp>
    </p:spTree>
    <p:extLst>
      <p:ext uri="{BB962C8B-B14F-4D97-AF65-F5344CB8AC3E}">
        <p14:creationId xmlns:p14="http://schemas.microsoft.com/office/powerpoint/2010/main" val="2478379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97636-1E02-CF3C-58FD-B4071C2A3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A6108-D1EB-F8F1-7BC2-C35E35F9FE4B}"/>
              </a:ext>
            </a:extLst>
          </p:cNvPr>
          <p:cNvSpPr>
            <a:spLocks noGrp="1"/>
          </p:cNvSpPr>
          <p:nvPr>
            <p:ph type="title"/>
          </p:nvPr>
        </p:nvSpPr>
        <p:spPr/>
        <p:txBody>
          <a:bodyPr/>
          <a:lstStyle/>
          <a:p>
            <a:r>
              <a:rPr lang="en-US" dirty="0"/>
              <a:t>OB3</a:t>
            </a:r>
          </a:p>
        </p:txBody>
      </p:sp>
      <p:sp>
        <p:nvSpPr>
          <p:cNvPr id="3" name="Content Placeholder 2">
            <a:extLst>
              <a:ext uri="{FF2B5EF4-FFF2-40B4-BE49-F238E27FC236}">
                <a16:creationId xmlns:a16="http://schemas.microsoft.com/office/drawing/2014/main" id="{6F16C4AE-2A07-77E6-4107-E3723130FD60}"/>
              </a:ext>
            </a:extLst>
          </p:cNvPr>
          <p:cNvSpPr>
            <a:spLocks noGrp="1"/>
          </p:cNvSpPr>
          <p:nvPr>
            <p:ph idx="1"/>
          </p:nvPr>
        </p:nvSpPr>
        <p:spPr/>
        <p:txBody>
          <a:bodyPr>
            <a:normAutofit/>
          </a:bodyPr>
          <a:lstStyle/>
          <a:p>
            <a:pPr marL="324000" lvl="1" indent="0">
              <a:buNone/>
            </a:pPr>
            <a:r>
              <a:rPr lang="en-US" dirty="0"/>
              <a:t>What did OB3 change from TCJA?</a:t>
            </a:r>
          </a:p>
          <a:p>
            <a:pPr lvl="1"/>
            <a:r>
              <a:rPr lang="en-US" dirty="0"/>
              <a:t>In terms of general principles – not much.</a:t>
            </a:r>
          </a:p>
          <a:p>
            <a:pPr lvl="1"/>
            <a:r>
              <a:rPr lang="en-US" dirty="0"/>
              <a:t>QBAI was removed – FDII and GILTI now include income from tangible assets. </a:t>
            </a:r>
          </a:p>
          <a:p>
            <a:pPr lvl="2"/>
            <a:r>
              <a:rPr lang="en-US" dirty="0"/>
              <a:t>FDII was renamed Foreign Derived Deduction Eligible Income (FDDEI). </a:t>
            </a:r>
          </a:p>
          <a:p>
            <a:pPr lvl="2"/>
            <a:r>
              <a:rPr lang="en-US" dirty="0"/>
              <a:t>GILTI was renamed Net CFC Tested Income (NCTI).</a:t>
            </a:r>
          </a:p>
          <a:p>
            <a:pPr lvl="1"/>
            <a:r>
              <a:rPr lang="en-US" dirty="0"/>
              <a:t>IRC 250 deductions and FTC limit on NCTI were changed to top at 14% instead of 13.125%. (Closer to the OECD minimum tax of 15%)</a:t>
            </a:r>
          </a:p>
          <a:p>
            <a:pPr lvl="2"/>
            <a:r>
              <a:rPr lang="en-US" dirty="0"/>
              <a:t>NCTI deduction is now 40% but with 90% of FTC. New range 12.6% to 14%</a:t>
            </a:r>
          </a:p>
          <a:p>
            <a:pPr lvl="2"/>
            <a:r>
              <a:rPr lang="en-US" dirty="0"/>
              <a:t>FDDEI deduction is now 33.34% or 1/3. [2/3 of 21% = 14%]</a:t>
            </a:r>
          </a:p>
        </p:txBody>
      </p:sp>
      <p:sp>
        <p:nvSpPr>
          <p:cNvPr id="4" name="Footer Placeholder 3">
            <a:extLst>
              <a:ext uri="{FF2B5EF4-FFF2-40B4-BE49-F238E27FC236}">
                <a16:creationId xmlns:a16="http://schemas.microsoft.com/office/drawing/2014/main" id="{E482399E-08CA-7182-AAD4-C11C98CB1FF8}"/>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34</a:t>
            </a:fld>
            <a:r>
              <a:rPr lang="en-US"/>
              <a:t> </a:t>
            </a:r>
            <a:endParaRPr lang="en-US" sz="1100" dirty="0"/>
          </a:p>
        </p:txBody>
      </p:sp>
    </p:spTree>
    <p:extLst>
      <p:ext uri="{BB962C8B-B14F-4D97-AF65-F5344CB8AC3E}">
        <p14:creationId xmlns:p14="http://schemas.microsoft.com/office/powerpoint/2010/main" val="193631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8BA8-B320-3A8B-E809-D239F3602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8EC91-2950-4955-CE0B-B471782D13BB}"/>
              </a:ext>
            </a:extLst>
          </p:cNvPr>
          <p:cNvSpPr>
            <a:spLocks noGrp="1"/>
          </p:cNvSpPr>
          <p:nvPr>
            <p:ph type="title"/>
          </p:nvPr>
        </p:nvSpPr>
        <p:spPr/>
        <p:txBody>
          <a:bodyPr/>
          <a:lstStyle/>
          <a:p>
            <a:r>
              <a:rPr lang="en-US" dirty="0"/>
              <a:t>Comments on State Conformity</a:t>
            </a:r>
          </a:p>
        </p:txBody>
      </p:sp>
      <p:sp>
        <p:nvSpPr>
          <p:cNvPr id="3" name="Content Placeholder 2">
            <a:extLst>
              <a:ext uri="{FF2B5EF4-FFF2-40B4-BE49-F238E27FC236}">
                <a16:creationId xmlns:a16="http://schemas.microsoft.com/office/drawing/2014/main" id="{4DF132F7-709B-2470-B234-07839B35C11B}"/>
              </a:ext>
            </a:extLst>
          </p:cNvPr>
          <p:cNvSpPr>
            <a:spLocks noGrp="1"/>
          </p:cNvSpPr>
          <p:nvPr>
            <p:ph idx="1"/>
          </p:nvPr>
        </p:nvSpPr>
        <p:spPr>
          <a:xfrm>
            <a:off x="249382" y="1018309"/>
            <a:ext cx="11443988" cy="5417943"/>
          </a:xfrm>
        </p:spPr>
        <p:txBody>
          <a:bodyPr>
            <a:normAutofit/>
          </a:bodyPr>
          <a:lstStyle/>
          <a:p>
            <a:pPr marL="209700" indent="-342900"/>
            <a:r>
              <a:rPr lang="en-US" dirty="0"/>
              <a:t>Effect on taxable base:</a:t>
            </a:r>
          </a:p>
          <a:p>
            <a:pPr marL="666900" lvl="1" indent="-342900"/>
            <a:r>
              <a:rPr lang="en-US" dirty="0"/>
              <a:t>Attributing foreign derived income in the taxable base eliminates intercompany transactions the same way for both federal and state. </a:t>
            </a:r>
          </a:p>
          <a:p>
            <a:pPr marL="666900" lvl="1" indent="-342900"/>
            <a:r>
              <a:rPr lang="en-US" dirty="0"/>
              <a:t>However, combination of apportionable income at the state level does not necessarily equate the federal combined income because of how the unitary principle shapes the combined income. </a:t>
            </a:r>
          </a:p>
          <a:p>
            <a:pPr marL="666900" lvl="1" indent="-342900"/>
            <a:r>
              <a:rPr lang="en-US" dirty="0"/>
              <a:t>The global minimum tax doesn’t prevent formal profit shifting within the taxable base, it neutralizes it and drastically reduces the need for transfer pricing audits.</a:t>
            </a:r>
          </a:p>
          <a:p>
            <a:pPr marL="1124100" lvl="2" indent="-342900"/>
            <a:r>
              <a:rPr lang="en-US" dirty="0"/>
              <a:t>Assets can still be moved globally with minimal effect on the minimum rate. This is a matter of competitivity at the federal level.</a:t>
            </a:r>
          </a:p>
          <a:p>
            <a:pPr marL="1124100" lvl="2" indent="-342900"/>
            <a:r>
              <a:rPr lang="en-US" dirty="0"/>
              <a:t>Not conforming to NCTI or other broad base principle may result in loss of apportionable base.</a:t>
            </a:r>
          </a:p>
          <a:p>
            <a:pPr marL="324000" lvl="1" indent="0">
              <a:buNone/>
            </a:pPr>
            <a:endParaRPr lang="en-US" dirty="0"/>
          </a:p>
          <a:p>
            <a:pPr marL="1581300" lvl="3" indent="-342900"/>
            <a:endParaRPr lang="en-US" dirty="0"/>
          </a:p>
        </p:txBody>
      </p:sp>
      <p:sp>
        <p:nvSpPr>
          <p:cNvPr id="4" name="Footer Placeholder 3">
            <a:extLst>
              <a:ext uri="{FF2B5EF4-FFF2-40B4-BE49-F238E27FC236}">
                <a16:creationId xmlns:a16="http://schemas.microsoft.com/office/drawing/2014/main" id="{CA1C1837-F574-DE75-F334-C5244F0260FF}"/>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35</a:t>
            </a:fld>
            <a:r>
              <a:rPr lang="en-US"/>
              <a:t> </a:t>
            </a:r>
            <a:endParaRPr lang="en-US" sz="1100" dirty="0"/>
          </a:p>
        </p:txBody>
      </p:sp>
    </p:spTree>
    <p:extLst>
      <p:ext uri="{BB962C8B-B14F-4D97-AF65-F5344CB8AC3E}">
        <p14:creationId xmlns:p14="http://schemas.microsoft.com/office/powerpoint/2010/main" val="424511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DFB6-6CDF-F806-D7DD-DB8F24EA7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C2956-9F2E-F24A-F81C-D0C78CDB719B}"/>
              </a:ext>
            </a:extLst>
          </p:cNvPr>
          <p:cNvSpPr>
            <a:spLocks noGrp="1"/>
          </p:cNvSpPr>
          <p:nvPr>
            <p:ph type="title"/>
          </p:nvPr>
        </p:nvSpPr>
        <p:spPr/>
        <p:txBody>
          <a:bodyPr/>
          <a:lstStyle/>
          <a:p>
            <a:r>
              <a:rPr lang="en-US" dirty="0"/>
              <a:t>Comments on State Conformity</a:t>
            </a:r>
          </a:p>
        </p:txBody>
      </p:sp>
      <p:sp>
        <p:nvSpPr>
          <p:cNvPr id="3" name="Content Placeholder 2">
            <a:extLst>
              <a:ext uri="{FF2B5EF4-FFF2-40B4-BE49-F238E27FC236}">
                <a16:creationId xmlns:a16="http://schemas.microsoft.com/office/drawing/2014/main" id="{13190610-3157-935B-7584-162992B2E1CD}"/>
              </a:ext>
            </a:extLst>
          </p:cNvPr>
          <p:cNvSpPr>
            <a:spLocks noGrp="1"/>
          </p:cNvSpPr>
          <p:nvPr>
            <p:ph idx="1"/>
          </p:nvPr>
        </p:nvSpPr>
        <p:spPr>
          <a:xfrm>
            <a:off x="207818" y="1049482"/>
            <a:ext cx="11488881" cy="5101936"/>
          </a:xfrm>
        </p:spPr>
        <p:txBody>
          <a:bodyPr>
            <a:normAutofit/>
          </a:bodyPr>
          <a:lstStyle/>
          <a:p>
            <a:pPr marL="666900" lvl="1" indent="-342900"/>
            <a:r>
              <a:rPr lang="en-US" sz="2800" dirty="0"/>
              <a:t>Effect of sourcing model on profit shifting?</a:t>
            </a:r>
          </a:p>
          <a:p>
            <a:pPr marL="1124100" lvl="2" indent="-342900"/>
            <a:r>
              <a:rPr lang="en-US" sz="2400" dirty="0"/>
              <a:t>In the federal global minimum tax system sourcing is foreign jurisdiction dependent:</a:t>
            </a:r>
          </a:p>
          <a:p>
            <a:pPr marL="1581300" lvl="3" indent="-342900"/>
            <a:r>
              <a:rPr lang="en-US" sz="2000" dirty="0"/>
              <a:t>The federal regime attributes all NCTI income and then relies on the FTC to reduce income effectively taxed in the US.</a:t>
            </a:r>
          </a:p>
          <a:p>
            <a:pPr marL="1581300" lvl="3" indent="-342900"/>
            <a:r>
              <a:rPr lang="en-US" sz="2000" dirty="0"/>
              <a:t>State sourcing is not foreign jurisdiction dependent:</a:t>
            </a:r>
          </a:p>
          <a:p>
            <a:pPr marL="2038500" lvl="4" indent="-342900"/>
            <a:r>
              <a:rPr lang="en-US" sz="2000" dirty="0"/>
              <a:t>When a state uses market-based sourcing (MBS), receipts that cannot be located in the state are not included in the numerator of the receipts factor.</a:t>
            </a:r>
          </a:p>
          <a:p>
            <a:pPr marL="2038500" lvl="4" indent="-342900"/>
            <a:r>
              <a:rPr lang="en-US" sz="2000" dirty="0"/>
              <a:t>A single receipts factor (SRF) with MBS results in the taxation of state receipts based on the group net income, with an economic allocation of deductions.</a:t>
            </a:r>
          </a:p>
          <a:p>
            <a:pPr marL="1124100" lvl="2" indent="-342900"/>
            <a:r>
              <a:rPr lang="en-US" sz="2400" dirty="0"/>
              <a:t>The MTC sourcing model is more efficient with SRF and MBS. When other factors are involved, it is less clear. </a:t>
            </a:r>
          </a:p>
        </p:txBody>
      </p:sp>
      <p:sp>
        <p:nvSpPr>
          <p:cNvPr id="4" name="Footer Placeholder 3">
            <a:extLst>
              <a:ext uri="{FF2B5EF4-FFF2-40B4-BE49-F238E27FC236}">
                <a16:creationId xmlns:a16="http://schemas.microsoft.com/office/drawing/2014/main" id="{E6C030D0-5FBF-72BE-5CAA-305B5DBE09B2}"/>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36</a:t>
            </a:fld>
            <a:r>
              <a:rPr lang="en-US"/>
              <a:t> </a:t>
            </a:r>
            <a:endParaRPr lang="en-US" sz="1100" dirty="0"/>
          </a:p>
        </p:txBody>
      </p:sp>
    </p:spTree>
    <p:extLst>
      <p:ext uri="{BB962C8B-B14F-4D97-AF65-F5344CB8AC3E}">
        <p14:creationId xmlns:p14="http://schemas.microsoft.com/office/powerpoint/2010/main" val="253481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6A3C-33C4-3341-9AC6-2B8F79F2A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C6886-75A5-4105-ED39-B9378C5DD89C}"/>
              </a:ext>
            </a:extLst>
          </p:cNvPr>
          <p:cNvSpPr>
            <a:spLocks noGrp="1"/>
          </p:cNvSpPr>
          <p:nvPr>
            <p:ph type="title"/>
          </p:nvPr>
        </p:nvSpPr>
        <p:spPr/>
        <p:txBody>
          <a:bodyPr/>
          <a:lstStyle/>
          <a:p>
            <a:r>
              <a:rPr lang="en-US" dirty="0"/>
              <a:t>Comments on State Conformity</a:t>
            </a:r>
          </a:p>
        </p:txBody>
      </p:sp>
      <p:sp>
        <p:nvSpPr>
          <p:cNvPr id="3" name="Content Placeholder 2">
            <a:extLst>
              <a:ext uri="{FF2B5EF4-FFF2-40B4-BE49-F238E27FC236}">
                <a16:creationId xmlns:a16="http://schemas.microsoft.com/office/drawing/2014/main" id="{7F7C4057-397A-8A8F-473A-DF76ADDE737F}"/>
              </a:ext>
            </a:extLst>
          </p:cNvPr>
          <p:cNvSpPr>
            <a:spLocks noGrp="1"/>
          </p:cNvSpPr>
          <p:nvPr>
            <p:ph idx="1"/>
          </p:nvPr>
        </p:nvSpPr>
        <p:spPr>
          <a:xfrm>
            <a:off x="405245" y="1080656"/>
            <a:ext cx="11450782" cy="5355596"/>
          </a:xfrm>
        </p:spPr>
        <p:txBody>
          <a:bodyPr>
            <a:normAutofit lnSpcReduction="10000"/>
          </a:bodyPr>
          <a:lstStyle/>
          <a:p>
            <a:pPr marL="209700" indent="-342900">
              <a:spcAft>
                <a:spcPts val="0"/>
              </a:spcAft>
            </a:pPr>
            <a:r>
              <a:rPr lang="en-US" sz="3200" dirty="0"/>
              <a:t>What about conformity to IRC 250 deductions?</a:t>
            </a:r>
          </a:p>
          <a:p>
            <a:pPr marL="666900" lvl="1" indent="-342900">
              <a:spcAft>
                <a:spcPts val="0"/>
              </a:spcAft>
            </a:pPr>
            <a:r>
              <a:rPr lang="en-US" sz="2800" dirty="0"/>
              <a:t>Apparent purpose of IRC 250 deductions is to effectuate the targeted minimum rate. </a:t>
            </a:r>
          </a:p>
          <a:p>
            <a:pPr marL="666900" lvl="1" indent="-342900">
              <a:spcAft>
                <a:spcPts val="0"/>
              </a:spcAft>
            </a:pPr>
            <a:r>
              <a:rPr lang="en-US" sz="2800" dirty="0"/>
              <a:t>Apportionment would just spread these deductions across the taxable base.</a:t>
            </a:r>
          </a:p>
          <a:p>
            <a:pPr marL="666900" lvl="1" indent="-342900">
              <a:spcAft>
                <a:spcPts val="0"/>
              </a:spcAft>
            </a:pPr>
            <a:r>
              <a:rPr lang="en-US" sz="2800" dirty="0"/>
              <a:t>Conforming to these deductions is:</a:t>
            </a:r>
          </a:p>
          <a:p>
            <a:pPr marL="1124100" lvl="2" indent="-342900">
              <a:spcAft>
                <a:spcPts val="0"/>
              </a:spcAft>
              <a:tabLst>
                <a:tab pos="406400" algn="l"/>
              </a:tabLst>
            </a:pPr>
            <a:r>
              <a:rPr lang="en-US" sz="2400" dirty="0"/>
              <a:t>Just a voluntary reduction of taxable base of MNEs with no upside.</a:t>
            </a:r>
          </a:p>
          <a:p>
            <a:pPr marL="1124100" lvl="2" indent="-342900">
              <a:spcAft>
                <a:spcPts val="0"/>
              </a:spcAft>
              <a:tabLst>
                <a:tab pos="406400" algn="l"/>
              </a:tabLst>
            </a:pPr>
            <a:r>
              <a:rPr lang="en-US" sz="2400" dirty="0"/>
              <a:t>Therefore disadvantaging to local businesses.</a:t>
            </a:r>
          </a:p>
          <a:p>
            <a:pPr marL="666900" lvl="1" indent="-342900">
              <a:spcAft>
                <a:spcPts val="0"/>
              </a:spcAft>
              <a:tabLst>
                <a:tab pos="406400" algn="l"/>
              </a:tabLst>
            </a:pPr>
            <a:r>
              <a:rPr lang="en-US" sz="2800" dirty="0"/>
              <a:t>Federal sourcing focusses on the federal tax credit. </a:t>
            </a:r>
          </a:p>
          <a:p>
            <a:r>
              <a:rPr lang="en-US" dirty="0"/>
              <a:t>But a similar approach, that is the use of a set deduction, could also be used by states to approximate sourcing of income and simplify reporting. </a:t>
            </a:r>
          </a:p>
        </p:txBody>
      </p:sp>
      <p:sp>
        <p:nvSpPr>
          <p:cNvPr id="4" name="Footer Placeholder 3">
            <a:extLst>
              <a:ext uri="{FF2B5EF4-FFF2-40B4-BE49-F238E27FC236}">
                <a16:creationId xmlns:a16="http://schemas.microsoft.com/office/drawing/2014/main" id="{8F4E4432-5903-58E3-699D-4D10F25F08E7}"/>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37</a:t>
            </a:fld>
            <a:r>
              <a:rPr lang="en-US"/>
              <a:t> </a:t>
            </a:r>
            <a:endParaRPr lang="en-US" sz="1100" dirty="0"/>
          </a:p>
        </p:txBody>
      </p:sp>
    </p:spTree>
    <p:extLst>
      <p:ext uri="{BB962C8B-B14F-4D97-AF65-F5344CB8AC3E}">
        <p14:creationId xmlns:p14="http://schemas.microsoft.com/office/powerpoint/2010/main" val="123138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6FAA-BC48-A612-E3D7-A0043B5B37B3}"/>
              </a:ext>
            </a:extLst>
          </p:cNvPr>
          <p:cNvSpPr>
            <a:spLocks noGrp="1"/>
          </p:cNvSpPr>
          <p:nvPr>
            <p:ph type="title"/>
          </p:nvPr>
        </p:nvSpPr>
        <p:spPr>
          <a:xfrm>
            <a:off x="831850" y="501446"/>
            <a:ext cx="10515600" cy="1500188"/>
          </a:xfrm>
        </p:spPr>
        <p:txBody>
          <a:bodyPr/>
          <a:lstStyle/>
          <a:p>
            <a:r>
              <a:rPr lang="en-US" dirty="0"/>
              <a:t>History of the Relationship Between State &amp; Federal Tax Systems</a:t>
            </a:r>
          </a:p>
        </p:txBody>
      </p:sp>
      <p:sp>
        <p:nvSpPr>
          <p:cNvPr id="3" name="Text Placeholder 2">
            <a:extLst>
              <a:ext uri="{FF2B5EF4-FFF2-40B4-BE49-F238E27FC236}">
                <a16:creationId xmlns:a16="http://schemas.microsoft.com/office/drawing/2014/main" id="{4456D4E1-A622-C27A-E740-04077757D2A9}"/>
              </a:ext>
            </a:extLst>
          </p:cNvPr>
          <p:cNvSpPr>
            <a:spLocks noGrp="1"/>
          </p:cNvSpPr>
          <p:nvPr>
            <p:ph type="body" idx="1"/>
          </p:nvPr>
        </p:nvSpPr>
        <p:spPr>
          <a:xfrm>
            <a:off x="831850" y="2202427"/>
            <a:ext cx="10515600" cy="3887224"/>
          </a:xfrm>
        </p:spPr>
        <p:txBody>
          <a:bodyPr/>
          <a:lstStyle/>
          <a:p>
            <a:r>
              <a:rPr lang="en-US" dirty="0"/>
              <a:t>Why has federal tax policy affected the states in the way it has. </a:t>
            </a:r>
          </a:p>
        </p:txBody>
      </p:sp>
      <p:sp>
        <p:nvSpPr>
          <p:cNvPr id="4" name="Footer Placeholder 3">
            <a:extLst>
              <a:ext uri="{FF2B5EF4-FFF2-40B4-BE49-F238E27FC236}">
                <a16:creationId xmlns:a16="http://schemas.microsoft.com/office/drawing/2014/main" id="{702A2422-8DBA-4F37-CF44-EF98AC5629E8}"/>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38</a:t>
            </a:fld>
            <a:r>
              <a:rPr lang="en-US"/>
              <a:t> </a:t>
            </a:r>
            <a:endParaRPr lang="en-US" sz="1100" dirty="0"/>
          </a:p>
        </p:txBody>
      </p:sp>
      <p:pic>
        <p:nvPicPr>
          <p:cNvPr id="5" name="Picture 2" descr="World map - Wikipedia">
            <a:extLst>
              <a:ext uri="{FF2B5EF4-FFF2-40B4-BE49-F238E27FC236}">
                <a16:creationId xmlns:a16="http://schemas.microsoft.com/office/drawing/2014/main" id="{E5BCD8CB-926B-05E4-3CFF-0188B558D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492" y="2771723"/>
            <a:ext cx="8209504" cy="358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65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C5A6-5FF7-12C1-D328-9B6B34134D44}"/>
              </a:ext>
            </a:extLst>
          </p:cNvPr>
          <p:cNvSpPr>
            <a:spLocks noGrp="1"/>
          </p:cNvSpPr>
          <p:nvPr>
            <p:ph type="title"/>
          </p:nvPr>
        </p:nvSpPr>
        <p:spPr>
          <a:xfrm>
            <a:off x="0" y="-1"/>
            <a:ext cx="12191999" cy="1080655"/>
          </a:xfrm>
        </p:spPr>
        <p:txBody>
          <a:bodyPr anchor="b">
            <a:normAutofit/>
          </a:bodyPr>
          <a:lstStyle/>
          <a:p>
            <a:r>
              <a:rPr lang="en-US" sz="3100" dirty="0"/>
              <a:t>Understanding the (Legacy) Federal </a:t>
            </a:r>
            <a:br>
              <a:rPr lang="en-US" sz="3100" dirty="0"/>
            </a:br>
            <a:r>
              <a:rPr lang="en-US" sz="3100" dirty="0"/>
              <a:t>International Tax System</a:t>
            </a:r>
          </a:p>
        </p:txBody>
      </p:sp>
      <p:graphicFrame>
        <p:nvGraphicFramePr>
          <p:cNvPr id="6" name="Content Placeholder 2">
            <a:extLst>
              <a:ext uri="{FF2B5EF4-FFF2-40B4-BE49-F238E27FC236}">
                <a16:creationId xmlns:a16="http://schemas.microsoft.com/office/drawing/2014/main" id="{9BBA94EE-136E-37B0-BEA1-8028715A47ED}"/>
              </a:ext>
            </a:extLst>
          </p:cNvPr>
          <p:cNvGraphicFramePr>
            <a:graphicFrameLocks noGrp="1"/>
          </p:cNvGraphicFramePr>
          <p:nvPr>
            <p:ph idx="1"/>
            <p:extLst>
              <p:ext uri="{D42A27DB-BD31-4B8C-83A1-F6EECF244321}">
                <p14:modId xmlns:p14="http://schemas.microsoft.com/office/powerpoint/2010/main" val="719792749"/>
              </p:ext>
            </p:extLst>
          </p:nvPr>
        </p:nvGraphicFramePr>
        <p:xfrm>
          <a:off x="514350" y="1208088"/>
          <a:ext cx="1119505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EF94E484-C0DA-E045-F81E-DF1E49E7C613}"/>
              </a:ext>
            </a:extLst>
          </p:cNvPr>
          <p:cNvSpPr>
            <a:spLocks noGrp="1"/>
          </p:cNvSpPr>
          <p:nvPr>
            <p:ph type="ftr" sz="quarter" idx="3"/>
          </p:nvPr>
        </p:nvSpPr>
        <p:spPr/>
        <p:txBody>
          <a:bodyPr>
            <a:normAutofit/>
          </a:bodyPr>
          <a:lstStyle/>
          <a:p>
            <a:pPr>
              <a:spcAft>
                <a:spcPts val="600"/>
              </a:spcAft>
            </a:pPr>
            <a:r>
              <a:rPr lang="en-US">
                <a:solidFill>
                  <a:schemeClr val="tx1">
                    <a:lumMod val="50000"/>
                    <a:lumOff val="50000"/>
                  </a:schemeClr>
                </a:solidFill>
              </a:rPr>
              <a:t>[Slide Title] 11-18-25 – MTC Presentation – Page </a:t>
            </a:r>
            <a:fld id="{97539B66-505B-4D41-A333-733563ECC241}" type="slidenum">
              <a:rPr lang="en-US">
                <a:solidFill>
                  <a:schemeClr val="tx1">
                    <a:lumMod val="50000"/>
                    <a:lumOff val="50000"/>
                  </a:schemeClr>
                </a:solidFill>
              </a:rPr>
              <a:pPr>
                <a:spcAft>
                  <a:spcPts val="600"/>
                </a:spcAft>
              </a:pPr>
              <a:t>39</a:t>
            </a:fld>
            <a:r>
              <a:rPr lang="en-US">
                <a:solidFill>
                  <a:schemeClr val="tx1">
                    <a:lumMod val="50000"/>
                    <a:lumOff val="50000"/>
                  </a:schemeClr>
                </a:solidFill>
              </a:rPr>
              <a:t> </a:t>
            </a:r>
          </a:p>
        </p:txBody>
      </p:sp>
    </p:spTree>
    <p:extLst>
      <p:ext uri="{BB962C8B-B14F-4D97-AF65-F5344CB8AC3E}">
        <p14:creationId xmlns:p14="http://schemas.microsoft.com/office/powerpoint/2010/main" val="158560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E30A-42B8-192A-3488-6BDE81BDA14C}"/>
              </a:ext>
            </a:extLst>
          </p:cNvPr>
          <p:cNvSpPr>
            <a:spLocks noGrp="1"/>
          </p:cNvSpPr>
          <p:nvPr>
            <p:ph type="title"/>
          </p:nvPr>
        </p:nvSpPr>
        <p:spPr/>
        <p:txBody>
          <a:bodyPr/>
          <a:lstStyle/>
          <a:p>
            <a:r>
              <a:rPr lang="en-US" dirty="0"/>
              <a:t>Three Important Sets of Rules</a:t>
            </a:r>
          </a:p>
        </p:txBody>
      </p:sp>
      <p:sp>
        <p:nvSpPr>
          <p:cNvPr id="3" name="Content Placeholder 2">
            <a:extLst>
              <a:ext uri="{FF2B5EF4-FFF2-40B4-BE49-F238E27FC236}">
                <a16:creationId xmlns:a16="http://schemas.microsoft.com/office/drawing/2014/main" id="{5C398E31-8B76-039C-D451-19D0492E75EA}"/>
              </a:ext>
            </a:extLst>
          </p:cNvPr>
          <p:cNvSpPr>
            <a:spLocks noGrp="1"/>
          </p:cNvSpPr>
          <p:nvPr>
            <p:ph idx="1"/>
          </p:nvPr>
        </p:nvSpPr>
        <p:spPr/>
        <p:txBody>
          <a:bodyPr>
            <a:normAutofit/>
          </a:bodyPr>
          <a:lstStyle/>
          <a:p>
            <a:pPr lvl="1">
              <a:spcBef>
                <a:spcPts val="1200"/>
              </a:spcBef>
            </a:pPr>
            <a:r>
              <a:rPr lang="en-US" sz="2800" b="1" dirty="0"/>
              <a:t>Taxing Jurisdiction</a:t>
            </a:r>
            <a:r>
              <a:rPr lang="en-US" sz="2800" dirty="0"/>
              <a:t> – </a:t>
            </a:r>
          </a:p>
          <a:p>
            <a:pPr marL="914400" lvl="2" indent="0">
              <a:spcBef>
                <a:spcPts val="1200"/>
              </a:spcBef>
              <a:buNone/>
            </a:pPr>
            <a:r>
              <a:rPr lang="en-US" sz="2400" dirty="0"/>
              <a:t>When can a non-domiciled business be taxed on its income.</a:t>
            </a:r>
          </a:p>
          <a:p>
            <a:pPr lvl="1">
              <a:spcBef>
                <a:spcPts val="1200"/>
              </a:spcBef>
            </a:pPr>
            <a:r>
              <a:rPr lang="en-US" sz="2800" b="1" dirty="0"/>
              <a:t>Income Sourcing </a:t>
            </a:r>
            <a:r>
              <a:rPr lang="en-US" sz="2800" dirty="0"/>
              <a:t>– </a:t>
            </a:r>
          </a:p>
          <a:p>
            <a:pPr marL="914400" lvl="2" indent="0">
              <a:spcBef>
                <a:spcPts val="1200"/>
              </a:spcBef>
              <a:buNone/>
            </a:pPr>
            <a:r>
              <a:rPr lang="en-US" sz="2400" dirty="0"/>
              <a:t>How is the jurisdiction’s share of income determined.</a:t>
            </a:r>
          </a:p>
          <a:p>
            <a:pPr lvl="1">
              <a:spcBef>
                <a:spcPts val="1200"/>
              </a:spcBef>
            </a:pPr>
            <a:r>
              <a:rPr lang="en-US" sz="2800" b="1" dirty="0"/>
              <a:t>Transfer Pricing, Consolidation, or Attribution </a:t>
            </a:r>
            <a:r>
              <a:rPr lang="en-US" sz="2800" dirty="0"/>
              <a:t>– </a:t>
            </a:r>
          </a:p>
          <a:p>
            <a:pPr marL="914400" lvl="2" indent="0">
              <a:spcBef>
                <a:spcPts val="1200"/>
              </a:spcBef>
              <a:buNone/>
            </a:pPr>
            <a:r>
              <a:rPr lang="en-US" sz="2400" dirty="0"/>
              <a:t>How are related-entity transactions treated.</a:t>
            </a:r>
          </a:p>
          <a:p>
            <a:pPr lvl="1">
              <a:spcBef>
                <a:spcPts val="1200"/>
              </a:spcBef>
            </a:pPr>
            <a:endParaRPr lang="en-US" sz="2800" dirty="0"/>
          </a:p>
        </p:txBody>
      </p:sp>
      <p:sp>
        <p:nvSpPr>
          <p:cNvPr id="5" name="Footer Placeholder 4">
            <a:extLst>
              <a:ext uri="{FF2B5EF4-FFF2-40B4-BE49-F238E27FC236}">
                <a16:creationId xmlns:a16="http://schemas.microsoft.com/office/drawing/2014/main" id="{CE96ADBA-0359-D5CD-3603-7E2DCB824EC2}"/>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335821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F42D-FDCC-03D9-3B88-030549B5830E}"/>
              </a:ext>
            </a:extLst>
          </p:cNvPr>
          <p:cNvSpPr>
            <a:spLocks noGrp="1"/>
          </p:cNvSpPr>
          <p:nvPr>
            <p:ph type="title"/>
          </p:nvPr>
        </p:nvSpPr>
        <p:spPr/>
        <p:txBody>
          <a:bodyPr/>
          <a:lstStyle/>
          <a:p>
            <a:r>
              <a:rPr lang="en-US" dirty="0"/>
              <a:t>State Taxing Systems</a:t>
            </a:r>
          </a:p>
        </p:txBody>
      </p:sp>
      <p:sp>
        <p:nvSpPr>
          <p:cNvPr id="3" name="Content Placeholder 2">
            <a:extLst>
              <a:ext uri="{FF2B5EF4-FFF2-40B4-BE49-F238E27FC236}">
                <a16:creationId xmlns:a16="http://schemas.microsoft.com/office/drawing/2014/main" id="{EC274C74-9ADD-D02E-6351-94F383C2B008}"/>
              </a:ext>
            </a:extLst>
          </p:cNvPr>
          <p:cNvSpPr>
            <a:spLocks noGrp="1"/>
          </p:cNvSpPr>
          <p:nvPr>
            <p:ph idx="1"/>
          </p:nvPr>
        </p:nvSpPr>
        <p:spPr/>
        <p:txBody>
          <a:bodyPr/>
          <a:lstStyle/>
          <a:p>
            <a:r>
              <a:rPr lang="en-US" dirty="0"/>
              <a:t>States use formulary apportionment to gauge the amount of income generated within the state. </a:t>
            </a:r>
          </a:p>
          <a:p>
            <a:r>
              <a:rPr lang="en-US" dirty="0"/>
              <a:t>State corporate income taxes are source-based, not residency-based.</a:t>
            </a:r>
          </a:p>
          <a:p>
            <a:r>
              <a:rPr lang="en-US" dirty="0"/>
              <a:t>There is no need for a tax crediting system to avoid double taxation of earnings.</a:t>
            </a:r>
          </a:p>
          <a:p>
            <a:r>
              <a:rPr lang="en-US" dirty="0"/>
              <a:t>Compare: most states impose </a:t>
            </a:r>
            <a:r>
              <a:rPr lang="en-US" i="1" dirty="0"/>
              <a:t>personal </a:t>
            </a:r>
            <a:r>
              <a:rPr lang="en-US" dirty="0"/>
              <a:t>income taxes based on  residency and source, necessitating crediting systems.  </a:t>
            </a:r>
          </a:p>
        </p:txBody>
      </p:sp>
      <p:sp>
        <p:nvSpPr>
          <p:cNvPr id="4" name="Footer Placeholder 3">
            <a:extLst>
              <a:ext uri="{FF2B5EF4-FFF2-40B4-BE49-F238E27FC236}">
                <a16:creationId xmlns:a16="http://schemas.microsoft.com/office/drawing/2014/main" id="{E7A23C63-3B6E-4578-CF1D-7B8068C249F9}"/>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40</a:t>
            </a:fld>
            <a:r>
              <a:rPr lang="en-US"/>
              <a:t> </a:t>
            </a:r>
            <a:endParaRPr lang="en-US" sz="1100" dirty="0"/>
          </a:p>
        </p:txBody>
      </p:sp>
    </p:spTree>
    <p:extLst>
      <p:ext uri="{BB962C8B-B14F-4D97-AF65-F5344CB8AC3E}">
        <p14:creationId xmlns:p14="http://schemas.microsoft.com/office/powerpoint/2010/main" val="246544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435F-8F3F-0CFD-2167-6E3A509DB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DA7FB-47E7-8BE3-DEB8-65D54DCB37FB}"/>
              </a:ext>
            </a:extLst>
          </p:cNvPr>
          <p:cNvSpPr>
            <a:spLocks noGrp="1"/>
          </p:cNvSpPr>
          <p:nvPr>
            <p:ph type="title"/>
          </p:nvPr>
        </p:nvSpPr>
        <p:spPr/>
        <p:txBody>
          <a:bodyPr/>
          <a:lstStyle/>
          <a:p>
            <a:r>
              <a:rPr lang="en-US" dirty="0"/>
              <a:t>State Taxing Systems</a:t>
            </a:r>
          </a:p>
        </p:txBody>
      </p:sp>
      <p:sp>
        <p:nvSpPr>
          <p:cNvPr id="3" name="Content Placeholder 2">
            <a:extLst>
              <a:ext uri="{FF2B5EF4-FFF2-40B4-BE49-F238E27FC236}">
                <a16:creationId xmlns:a16="http://schemas.microsoft.com/office/drawing/2014/main" id="{AD5C7E69-99D6-EA97-EF6A-899B76B48B27}"/>
              </a:ext>
            </a:extLst>
          </p:cNvPr>
          <p:cNvSpPr>
            <a:spLocks noGrp="1"/>
          </p:cNvSpPr>
          <p:nvPr>
            <p:ph idx="1"/>
          </p:nvPr>
        </p:nvSpPr>
        <p:spPr>
          <a:xfrm>
            <a:off x="514905" y="1207362"/>
            <a:ext cx="11194742" cy="5045953"/>
          </a:xfrm>
        </p:spPr>
        <p:txBody>
          <a:bodyPr>
            <a:normAutofit fontScale="92500" lnSpcReduction="10000"/>
          </a:bodyPr>
          <a:lstStyle/>
          <a:p>
            <a:r>
              <a:rPr lang="en-US" dirty="0"/>
              <a:t>States expanded the use of formulary apportionment to apply to separately- incorporated “unitary businesses” beginning in the 1930’s.  </a:t>
            </a:r>
          </a:p>
          <a:p>
            <a:r>
              <a:rPr lang="en-US" dirty="0"/>
              <a:t>About 20 states used combined filing from 1960’s through 2000’s; seen as a natural extension of the principles underlying formulary apportionment.</a:t>
            </a:r>
          </a:p>
          <a:p>
            <a:r>
              <a:rPr lang="en-US" dirty="0"/>
              <a:t>Combined filing was a judicially-recognized doctrine—combination of alternative apportionment and “IRC 482-like” authority to more fairly reflect income.</a:t>
            </a:r>
          </a:p>
          <a:p>
            <a:r>
              <a:rPr lang="en-US" dirty="0"/>
              <a:t>Many state statutes did not define the members of the combined group. The inclusion of foreign entities was also seen as a natural outgrowth of formulary apportionment authority.</a:t>
            </a:r>
          </a:p>
          <a:p>
            <a:r>
              <a:rPr lang="en-US" dirty="0">
                <a:solidFill>
                  <a:srgbClr val="FF0000"/>
                </a:solidFill>
              </a:rPr>
              <a:t>Worldwide Combined Reporting (WWCR) </a:t>
            </a:r>
            <a:r>
              <a:rPr lang="en-US" dirty="0"/>
              <a:t>was eventually recognized as a potential reporting requirement by 12 states.  </a:t>
            </a:r>
          </a:p>
        </p:txBody>
      </p:sp>
      <p:sp>
        <p:nvSpPr>
          <p:cNvPr id="4" name="Footer Placeholder 3">
            <a:extLst>
              <a:ext uri="{FF2B5EF4-FFF2-40B4-BE49-F238E27FC236}">
                <a16:creationId xmlns:a16="http://schemas.microsoft.com/office/drawing/2014/main" id="{AA2F9378-8CA3-BD6E-4E29-FB20A0B5EC49}"/>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41</a:t>
            </a:fld>
            <a:r>
              <a:rPr lang="en-US"/>
              <a:t> </a:t>
            </a:r>
            <a:endParaRPr lang="en-US" sz="1100" dirty="0"/>
          </a:p>
        </p:txBody>
      </p:sp>
    </p:spTree>
    <p:extLst>
      <p:ext uri="{BB962C8B-B14F-4D97-AF65-F5344CB8AC3E}">
        <p14:creationId xmlns:p14="http://schemas.microsoft.com/office/powerpoint/2010/main" val="272356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FB14-C7CE-2524-8415-AC2EE0885E3B}"/>
              </a:ext>
            </a:extLst>
          </p:cNvPr>
          <p:cNvSpPr>
            <a:spLocks noGrp="1"/>
          </p:cNvSpPr>
          <p:nvPr>
            <p:ph type="title"/>
          </p:nvPr>
        </p:nvSpPr>
        <p:spPr/>
        <p:txBody>
          <a:bodyPr anchor="b">
            <a:normAutofit/>
          </a:bodyPr>
          <a:lstStyle/>
          <a:p>
            <a:r>
              <a:rPr lang="en-US" sz="3000" dirty="0"/>
              <a:t>Container Corporation of America v. FTB (1983)</a:t>
            </a:r>
          </a:p>
        </p:txBody>
      </p:sp>
      <p:sp>
        <p:nvSpPr>
          <p:cNvPr id="3" name="Content Placeholder 2">
            <a:extLst>
              <a:ext uri="{FF2B5EF4-FFF2-40B4-BE49-F238E27FC236}">
                <a16:creationId xmlns:a16="http://schemas.microsoft.com/office/drawing/2014/main" id="{E0936AEE-65FC-427C-3DB3-DF14EDBCDA3E}"/>
              </a:ext>
            </a:extLst>
          </p:cNvPr>
          <p:cNvSpPr>
            <a:spLocks noGrp="1"/>
          </p:cNvSpPr>
          <p:nvPr>
            <p:ph idx="1"/>
          </p:nvPr>
        </p:nvSpPr>
        <p:spPr>
          <a:xfrm>
            <a:off x="4752304" y="1094704"/>
            <a:ext cx="7086130" cy="5124143"/>
          </a:xfrm>
        </p:spPr>
        <p:txBody>
          <a:bodyPr anchor="t">
            <a:normAutofit lnSpcReduction="10000"/>
          </a:bodyPr>
          <a:lstStyle/>
          <a:p>
            <a:pPr>
              <a:spcAft>
                <a:spcPts val="1800"/>
              </a:spcAft>
            </a:pPr>
            <a:r>
              <a:rPr lang="en-US" sz="3200" dirty="0"/>
              <a:t>Seminal U.S. Supreme Court case upholding the states’ use of worldwide combined reporting. </a:t>
            </a:r>
          </a:p>
          <a:p>
            <a:r>
              <a:rPr lang="en-US" sz="3200" dirty="0"/>
              <a:t>Said the potential conflict with federal system (deferral of CFC earnings, arms-length accounting) did not violate the foreign commerce clause: (a) no inevitable double taxation; (b) not contrary to express U.S. policy for state taxation. </a:t>
            </a:r>
          </a:p>
          <a:p>
            <a:pPr marL="0" indent="0">
              <a:buNone/>
            </a:pPr>
            <a:endParaRPr lang="en-US" sz="2000" dirty="0"/>
          </a:p>
        </p:txBody>
      </p:sp>
      <p:sp>
        <p:nvSpPr>
          <p:cNvPr id="4" name="Footer Placeholder 3">
            <a:extLst>
              <a:ext uri="{FF2B5EF4-FFF2-40B4-BE49-F238E27FC236}">
                <a16:creationId xmlns:a16="http://schemas.microsoft.com/office/drawing/2014/main" id="{F4543559-E197-21AC-C841-4122343FFA88}"/>
              </a:ext>
            </a:extLst>
          </p:cNvPr>
          <p:cNvSpPr>
            <a:spLocks noGrp="1"/>
          </p:cNvSpPr>
          <p:nvPr>
            <p:ph type="ftr" sz="quarter" idx="3"/>
          </p:nvPr>
        </p:nvSpPr>
        <p:spPr/>
        <p:txBody>
          <a:bodyPr>
            <a:normAutofit/>
          </a:bodyPr>
          <a:lstStyle/>
          <a:p>
            <a:pPr>
              <a:spcAft>
                <a:spcPts val="600"/>
              </a:spcAft>
            </a:pPr>
            <a:r>
              <a:rPr lang="en-US"/>
              <a:t>[Slide Title] 11-18-25 – MTC Presentation – Page </a:t>
            </a:r>
            <a:fld id="{97539B66-505B-4D41-A333-733563ECC241}" type="slidenum">
              <a:rPr lang="en-US" smtClean="0"/>
              <a:pPr>
                <a:spcAft>
                  <a:spcPts val="600"/>
                </a:spcAft>
              </a:pPr>
              <a:t>42</a:t>
            </a:fld>
            <a:r>
              <a:rPr lang="en-US"/>
              <a:t> </a:t>
            </a:r>
          </a:p>
        </p:txBody>
      </p:sp>
      <p:pic>
        <p:nvPicPr>
          <p:cNvPr id="5" name="Picture 4">
            <a:extLst>
              <a:ext uri="{FF2B5EF4-FFF2-40B4-BE49-F238E27FC236}">
                <a16:creationId xmlns:a16="http://schemas.microsoft.com/office/drawing/2014/main" id="{FFDF2B60-1B19-A275-770A-9DC2B3AC86CA}"/>
              </a:ext>
            </a:extLst>
          </p:cNvPr>
          <p:cNvPicPr>
            <a:picLocks noChangeAspect="1"/>
          </p:cNvPicPr>
          <p:nvPr/>
        </p:nvPicPr>
        <p:blipFill>
          <a:blip r:embed="rId2"/>
          <a:stretch>
            <a:fillRect/>
          </a:stretch>
        </p:blipFill>
        <p:spPr>
          <a:xfrm>
            <a:off x="0" y="798990"/>
            <a:ext cx="4656257" cy="3193461"/>
          </a:xfrm>
          <a:prstGeom prst="rect">
            <a:avLst/>
          </a:prstGeom>
        </p:spPr>
      </p:pic>
    </p:spTree>
    <p:extLst>
      <p:ext uri="{BB962C8B-B14F-4D97-AF65-F5344CB8AC3E}">
        <p14:creationId xmlns:p14="http://schemas.microsoft.com/office/powerpoint/2010/main" val="3481826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letter&#10;&#10;AI-generated content may be incorrect.">
            <a:extLst>
              <a:ext uri="{FF2B5EF4-FFF2-40B4-BE49-F238E27FC236}">
                <a16:creationId xmlns:a16="http://schemas.microsoft.com/office/drawing/2014/main" id="{B41E19B3-9422-AB11-7425-54B5A32F9805}"/>
              </a:ext>
            </a:extLst>
          </p:cNvPr>
          <p:cNvPicPr>
            <a:picLocks noChangeAspect="1"/>
          </p:cNvPicPr>
          <p:nvPr/>
        </p:nvPicPr>
        <p:blipFill>
          <a:blip r:embed="rId2">
            <a:extLst>
              <a:ext uri="{28A0092B-C50C-407E-A947-70E740481C1C}">
                <a14:useLocalDpi xmlns:a14="http://schemas.microsoft.com/office/drawing/2010/main" val="0"/>
              </a:ext>
            </a:extLst>
          </a:blip>
          <a:srcRect b="4612"/>
          <a:stretch>
            <a:fillRect/>
          </a:stretch>
        </p:blipFill>
        <p:spPr>
          <a:xfrm>
            <a:off x="-1" y="-2"/>
            <a:ext cx="5410198" cy="6858002"/>
          </a:xfrm>
          <a:prstGeom prst="rect">
            <a:avLst/>
          </a:prstGeom>
        </p:spPr>
      </p:pic>
      <p:sp>
        <p:nvSpPr>
          <p:cNvPr id="2" name="Title 1">
            <a:extLst>
              <a:ext uri="{FF2B5EF4-FFF2-40B4-BE49-F238E27FC236}">
                <a16:creationId xmlns:a16="http://schemas.microsoft.com/office/drawing/2014/main" id="{2E3CBEFD-73DB-C284-0C97-3441A25BFFA5}"/>
              </a:ext>
            </a:extLst>
          </p:cNvPr>
          <p:cNvSpPr>
            <a:spLocks noGrp="1"/>
          </p:cNvSpPr>
          <p:nvPr>
            <p:ph type="title"/>
          </p:nvPr>
        </p:nvSpPr>
        <p:spPr>
          <a:xfrm>
            <a:off x="5410196" y="-1"/>
            <a:ext cx="6781803" cy="1641765"/>
          </a:xfrm>
        </p:spPr>
        <p:txBody>
          <a:bodyPr>
            <a:normAutofit fontScale="90000"/>
          </a:bodyPr>
          <a:lstStyle/>
          <a:p>
            <a:r>
              <a:rPr lang="en-US" sz="3400" dirty="0"/>
              <a:t>Our trading partners “express concern” </a:t>
            </a:r>
            <a:br>
              <a:rPr lang="en-US" sz="3400" dirty="0"/>
            </a:br>
            <a:r>
              <a:rPr lang="en-US" sz="3400" dirty="0"/>
              <a:t>(The British Empire Strikes Back?) </a:t>
            </a:r>
          </a:p>
        </p:txBody>
      </p:sp>
      <p:sp>
        <p:nvSpPr>
          <p:cNvPr id="10" name="Content Placeholder 9">
            <a:extLst>
              <a:ext uri="{FF2B5EF4-FFF2-40B4-BE49-F238E27FC236}">
                <a16:creationId xmlns:a16="http://schemas.microsoft.com/office/drawing/2014/main" id="{F4AC9C76-EB02-AC96-9934-CED82DEE5150}"/>
              </a:ext>
            </a:extLst>
          </p:cNvPr>
          <p:cNvSpPr>
            <a:spLocks noGrp="1"/>
          </p:cNvSpPr>
          <p:nvPr>
            <p:ph idx="1"/>
          </p:nvPr>
        </p:nvSpPr>
        <p:spPr>
          <a:xfrm>
            <a:off x="5642264" y="1859973"/>
            <a:ext cx="6265718" cy="4496377"/>
          </a:xfrm>
        </p:spPr>
        <p:txBody>
          <a:bodyPr anchor="t">
            <a:normAutofit lnSpcReduction="10000"/>
          </a:bodyPr>
          <a:lstStyle/>
          <a:p>
            <a:r>
              <a:rPr lang="en-US" sz="2000" dirty="0"/>
              <a:t>In reaction to </a:t>
            </a:r>
            <a:r>
              <a:rPr lang="en-US" sz="2000" i="1" dirty="0"/>
              <a:t>Container</a:t>
            </a:r>
            <a:r>
              <a:rPr lang="en-US" sz="2000" dirty="0"/>
              <a:t>, some in Congress threatened to preempt use of formulary apportionment, both internationally and domestically.</a:t>
            </a:r>
          </a:p>
          <a:p>
            <a:r>
              <a:rPr lang="en-US" sz="2000" dirty="0"/>
              <a:t>Prime Minister Margaret Thatcher writes to her friend, President Reagan, to complain.  </a:t>
            </a:r>
          </a:p>
          <a:p>
            <a:r>
              <a:rPr lang="en-US" sz="2000" dirty="0"/>
              <a:t>The Dept. of the Treasury organizes a “working group” of stakeholders in 1984.</a:t>
            </a:r>
          </a:p>
          <a:p>
            <a:r>
              <a:rPr lang="en-US" sz="2000" dirty="0"/>
              <a:t>States agreed to eliminate mandatory WWCR in favor of allowing “</a:t>
            </a:r>
            <a:r>
              <a:rPr lang="en-US" sz="2000" b="1" dirty="0"/>
              <a:t>water’s edge” </a:t>
            </a:r>
            <a:r>
              <a:rPr lang="en-US" sz="2000" dirty="0"/>
              <a:t>combined reporting.</a:t>
            </a:r>
          </a:p>
          <a:p>
            <a:r>
              <a:rPr lang="en-US" sz="2000" b="1" dirty="0">
                <a:solidFill>
                  <a:srgbClr val="FF0000"/>
                </a:solidFill>
              </a:rPr>
              <a:t>No agreement on two issues: (a) state taxation of dividends; (b) exclusion of “80/20” companies.     </a:t>
            </a:r>
          </a:p>
        </p:txBody>
      </p:sp>
      <p:sp>
        <p:nvSpPr>
          <p:cNvPr id="4" name="Footer Placeholder 3">
            <a:extLst>
              <a:ext uri="{FF2B5EF4-FFF2-40B4-BE49-F238E27FC236}">
                <a16:creationId xmlns:a16="http://schemas.microsoft.com/office/drawing/2014/main" id="{3D6F58A9-9FDE-2F28-D762-201EE234DE5F}"/>
              </a:ext>
            </a:extLst>
          </p:cNvPr>
          <p:cNvSpPr>
            <a:spLocks noGrp="1"/>
          </p:cNvSpPr>
          <p:nvPr>
            <p:ph type="ftr" sz="quarter" idx="3"/>
          </p:nvPr>
        </p:nvSpPr>
        <p:spPr>
          <a:xfrm>
            <a:off x="6005024" y="6356350"/>
            <a:ext cx="4323832" cy="365125"/>
          </a:xfrm>
        </p:spPr>
        <p:txBody>
          <a:bodyPr>
            <a:normAutofit/>
          </a:bodyPr>
          <a:lstStyle/>
          <a:p>
            <a:pPr algn="l">
              <a:spcAft>
                <a:spcPts val="600"/>
              </a:spcAft>
            </a:pPr>
            <a:r>
              <a:rPr lang="en-US">
                <a:solidFill>
                  <a:schemeClr val="tx1"/>
                </a:solidFill>
              </a:rPr>
              <a:t>[Slide Title] 11-18-25 – MTC Presentation – Page </a:t>
            </a:r>
            <a:fld id="{97539B66-505B-4D41-A333-733563ECC241}" type="slidenum">
              <a:rPr lang="en-US">
                <a:solidFill>
                  <a:schemeClr val="tx1"/>
                </a:solidFill>
              </a:rPr>
              <a:pPr algn="l">
                <a:spcAft>
                  <a:spcPts val="600"/>
                </a:spcAft>
              </a:pPr>
              <a:t>43</a:t>
            </a:fld>
            <a:r>
              <a:rPr lang="en-US">
                <a:solidFill>
                  <a:schemeClr val="tx1"/>
                </a:solidFill>
              </a:rPr>
              <a:t> </a:t>
            </a:r>
          </a:p>
        </p:txBody>
      </p:sp>
    </p:spTree>
    <p:extLst>
      <p:ext uri="{BB962C8B-B14F-4D97-AF65-F5344CB8AC3E}">
        <p14:creationId xmlns:p14="http://schemas.microsoft.com/office/powerpoint/2010/main" val="2880591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5AF3-8C94-416D-4A35-BDF766353711}"/>
              </a:ext>
            </a:extLst>
          </p:cNvPr>
          <p:cNvSpPr>
            <a:spLocks noGrp="1"/>
          </p:cNvSpPr>
          <p:nvPr>
            <p:ph type="title"/>
          </p:nvPr>
        </p:nvSpPr>
        <p:spPr>
          <a:xfrm>
            <a:off x="472390" y="482592"/>
            <a:ext cx="7684474" cy="1182927"/>
          </a:xfrm>
        </p:spPr>
        <p:txBody>
          <a:bodyPr anchor="b">
            <a:normAutofit/>
          </a:bodyPr>
          <a:lstStyle/>
          <a:p>
            <a:r>
              <a:rPr lang="en-US" sz="3900" dirty="0"/>
              <a:t>The Battle Over Foreign Dividends </a:t>
            </a:r>
          </a:p>
        </p:txBody>
      </p:sp>
      <p:sp>
        <p:nvSpPr>
          <p:cNvPr id="4" name="Footer Placeholder 3">
            <a:extLst>
              <a:ext uri="{FF2B5EF4-FFF2-40B4-BE49-F238E27FC236}">
                <a16:creationId xmlns:a16="http://schemas.microsoft.com/office/drawing/2014/main" id="{C4A4A7C0-4481-91A0-B547-018E3F601C13}"/>
              </a:ext>
            </a:extLst>
          </p:cNvPr>
          <p:cNvSpPr>
            <a:spLocks noGrp="1"/>
          </p:cNvSpPr>
          <p:nvPr>
            <p:ph type="ftr" sz="quarter" idx="3"/>
          </p:nvPr>
        </p:nvSpPr>
        <p:spPr>
          <a:xfrm>
            <a:off x="7962190" y="623907"/>
            <a:ext cx="4114800" cy="365125"/>
          </a:xfrm>
        </p:spPr>
        <p:txBody>
          <a:bodyPr>
            <a:normAutofit/>
          </a:bodyPr>
          <a:lstStyle/>
          <a:p>
            <a:pPr>
              <a:spcAft>
                <a:spcPts val="600"/>
              </a:spcAft>
            </a:pPr>
            <a:r>
              <a:rPr lang="en-US">
                <a:solidFill>
                  <a:schemeClr val="tx1">
                    <a:alpha val="60000"/>
                  </a:schemeClr>
                </a:solidFill>
              </a:rPr>
              <a:t>[Slide Title] 11-18-25 – MTC Presentation – Page </a:t>
            </a:r>
            <a:fld id="{97539B66-505B-4D41-A333-733563ECC241}" type="slidenum">
              <a:rPr lang="en-US">
                <a:solidFill>
                  <a:schemeClr val="tx1">
                    <a:alpha val="60000"/>
                  </a:schemeClr>
                </a:solidFill>
              </a:rPr>
              <a:pPr>
                <a:spcAft>
                  <a:spcPts val="600"/>
                </a:spcAft>
              </a:pPr>
              <a:t>44</a:t>
            </a:fld>
            <a:r>
              <a:rPr lang="en-US">
                <a:solidFill>
                  <a:schemeClr val="tx1">
                    <a:alpha val="60000"/>
                  </a:schemeClr>
                </a:solidFill>
              </a:rPr>
              <a:t> </a:t>
            </a:r>
          </a:p>
        </p:txBody>
      </p:sp>
      <p:sp>
        <p:nvSpPr>
          <p:cNvPr id="3" name="Content Placeholder 2">
            <a:extLst>
              <a:ext uri="{FF2B5EF4-FFF2-40B4-BE49-F238E27FC236}">
                <a16:creationId xmlns:a16="http://schemas.microsoft.com/office/drawing/2014/main" id="{D9626ECE-3C70-8EB0-EDA1-8E11C6DBC4F0}"/>
              </a:ext>
            </a:extLst>
          </p:cNvPr>
          <p:cNvSpPr>
            <a:spLocks noGrp="1"/>
          </p:cNvSpPr>
          <p:nvPr>
            <p:ph idx="1"/>
          </p:nvPr>
        </p:nvSpPr>
        <p:spPr>
          <a:xfrm>
            <a:off x="472390" y="1943100"/>
            <a:ext cx="7590062" cy="4546189"/>
          </a:xfrm>
        </p:spPr>
        <p:txBody>
          <a:bodyPr anchor="t">
            <a:noAutofit/>
          </a:bodyPr>
          <a:lstStyle/>
          <a:p>
            <a:pPr marL="0" indent="0">
              <a:buNone/>
            </a:pPr>
            <a:r>
              <a:rPr lang="en-US" sz="2200" b="1" i="1" dirty="0">
                <a:solidFill>
                  <a:schemeClr val="tx1">
                    <a:alpha val="80000"/>
                  </a:schemeClr>
                </a:solidFill>
              </a:rPr>
              <a:t>Mobil Oil v. Commissioner of Revenue (Vermont), </a:t>
            </a:r>
            <a:r>
              <a:rPr lang="en-US" sz="2200" dirty="0">
                <a:solidFill>
                  <a:schemeClr val="tx1">
                    <a:alpha val="80000"/>
                  </a:schemeClr>
                </a:solidFill>
              </a:rPr>
              <a:t>USSCT 1980: because foreign dividends (incl. partnership distributive share and gains) were part of the unitary oil business operating in Vermont, the state could include them in apportioned income base. </a:t>
            </a:r>
          </a:p>
          <a:p>
            <a:r>
              <a:rPr lang="en-US" sz="2200" dirty="0">
                <a:solidFill>
                  <a:schemeClr val="tx1">
                    <a:alpha val="80000"/>
                  </a:schemeClr>
                </a:solidFill>
              </a:rPr>
              <a:t>No constitutional requirement that such “investment income” is only taxable by the state of domicile.</a:t>
            </a:r>
          </a:p>
          <a:p>
            <a:r>
              <a:rPr lang="en-US" sz="2200" dirty="0">
                <a:solidFill>
                  <a:schemeClr val="tx1">
                    <a:alpha val="80000"/>
                  </a:schemeClr>
                </a:solidFill>
              </a:rPr>
              <a:t>Justice John Paul Stevens dissent: if its unitary income, you needed to add the foreign companies’ factors to prevent extra-territorial taxation!  </a:t>
            </a:r>
          </a:p>
        </p:txBody>
      </p:sp>
      <p:pic>
        <p:nvPicPr>
          <p:cNvPr id="6" name="Picture 5">
            <a:extLst>
              <a:ext uri="{FF2B5EF4-FFF2-40B4-BE49-F238E27FC236}">
                <a16:creationId xmlns:a16="http://schemas.microsoft.com/office/drawing/2014/main" id="{8B9106FE-5096-CD82-59E1-B6C9B36731DF}"/>
              </a:ext>
            </a:extLst>
          </p:cNvPr>
          <p:cNvPicPr>
            <a:picLocks noChangeAspect="1"/>
          </p:cNvPicPr>
          <p:nvPr/>
        </p:nvPicPr>
        <p:blipFill>
          <a:blip r:embed="rId2"/>
          <a:srcRect r="1" b="23233"/>
          <a:stretch>
            <a:fillRect/>
          </a:stretch>
        </p:blipFill>
        <p:spPr>
          <a:xfrm>
            <a:off x="7962190" y="1665519"/>
            <a:ext cx="3757420" cy="4001751"/>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Tree>
    <p:extLst>
      <p:ext uri="{BB962C8B-B14F-4D97-AF65-F5344CB8AC3E}">
        <p14:creationId xmlns:p14="http://schemas.microsoft.com/office/powerpoint/2010/main" val="4028207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6AFA-2A7A-BE5D-4AAD-7AED6E7DCB06}"/>
              </a:ext>
            </a:extLst>
          </p:cNvPr>
          <p:cNvSpPr>
            <a:spLocks noGrp="1"/>
          </p:cNvSpPr>
          <p:nvPr>
            <p:ph type="title"/>
          </p:nvPr>
        </p:nvSpPr>
        <p:spPr>
          <a:xfrm>
            <a:off x="793662" y="386930"/>
            <a:ext cx="10066122" cy="1298448"/>
          </a:xfrm>
        </p:spPr>
        <p:txBody>
          <a:bodyPr anchor="b">
            <a:normAutofit/>
          </a:bodyPr>
          <a:lstStyle/>
          <a:p>
            <a:r>
              <a:rPr lang="en-US" sz="4400"/>
              <a:t>The Foreign Dividend Conundrum:</a:t>
            </a:r>
            <a:br>
              <a:rPr lang="en-US" sz="4400"/>
            </a:br>
            <a:r>
              <a:rPr lang="en-US" sz="4400"/>
              <a:t>Whose Earnings?</a:t>
            </a:r>
          </a:p>
        </p:txBody>
      </p:sp>
      <p:sp>
        <p:nvSpPr>
          <p:cNvPr id="3" name="Content Placeholder 2">
            <a:extLst>
              <a:ext uri="{FF2B5EF4-FFF2-40B4-BE49-F238E27FC236}">
                <a16:creationId xmlns:a16="http://schemas.microsoft.com/office/drawing/2014/main" id="{A948977C-9129-C195-45FF-12A09DF16A5F}"/>
              </a:ext>
            </a:extLst>
          </p:cNvPr>
          <p:cNvSpPr>
            <a:spLocks noGrp="1"/>
          </p:cNvSpPr>
          <p:nvPr>
            <p:ph idx="1"/>
          </p:nvPr>
        </p:nvSpPr>
        <p:spPr>
          <a:xfrm>
            <a:off x="529937" y="1685378"/>
            <a:ext cx="7289012" cy="4806862"/>
          </a:xfrm>
        </p:spPr>
        <p:txBody>
          <a:bodyPr anchor="ctr">
            <a:normAutofit/>
          </a:bodyPr>
          <a:lstStyle/>
          <a:p>
            <a:pPr marL="0" indent="0">
              <a:buNone/>
            </a:pPr>
            <a:r>
              <a:rPr lang="en-US" sz="2400" dirty="0"/>
              <a:t>As U.S. corporations expanded internationally, and states agreed to abandon WWCR, state taxation of foreign dividends became a more pressing issue. </a:t>
            </a:r>
          </a:p>
          <a:p>
            <a:pPr marL="0" indent="0">
              <a:buNone/>
            </a:pPr>
            <a:r>
              <a:rPr lang="en-US" sz="2400" dirty="0"/>
              <a:t>Are dividends:</a:t>
            </a:r>
          </a:p>
          <a:p>
            <a:pPr marL="514350" indent="-514350">
              <a:buAutoNum type="alphaLcParenBoth"/>
            </a:pPr>
            <a:r>
              <a:rPr lang="en-US" sz="2400" dirty="0"/>
              <a:t>Entirely the earnings of the parent (a return on investment),</a:t>
            </a:r>
          </a:p>
          <a:p>
            <a:pPr marL="514350" indent="-514350">
              <a:buAutoNum type="alphaLcParenBoth"/>
            </a:pPr>
            <a:r>
              <a:rPr lang="en-US" sz="2400" dirty="0"/>
              <a:t>Entirely the earnings of the subsidiary, or</a:t>
            </a:r>
          </a:p>
          <a:p>
            <a:pPr marL="514350" indent="-514350">
              <a:buAutoNum type="alphaLcParenBoth"/>
            </a:pPr>
            <a:r>
              <a:rPr lang="en-US" sz="2400" dirty="0"/>
              <a:t>Like Schrodinger’s Cat: both (a) and (b), simultaneously?</a:t>
            </a:r>
          </a:p>
          <a:p>
            <a:pPr marL="0" indent="0">
              <a:buNone/>
            </a:pPr>
            <a:endParaRPr lang="en-US" sz="1700" dirty="0"/>
          </a:p>
        </p:txBody>
      </p:sp>
      <p:pic>
        <p:nvPicPr>
          <p:cNvPr id="3074" name="Picture 2" descr="UsefulNotes / Schrödinger's Cat - TV Tropes">
            <a:extLst>
              <a:ext uri="{FF2B5EF4-FFF2-40B4-BE49-F238E27FC236}">
                <a16:creationId xmlns:a16="http://schemas.microsoft.com/office/drawing/2014/main" id="{90330325-A394-55BC-93A7-530F3FEC85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35232" y="1964709"/>
            <a:ext cx="3226831" cy="371424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AA4B9F3-81A3-54B1-8E67-E70B93BD8BAA}"/>
              </a:ext>
            </a:extLst>
          </p:cNvPr>
          <p:cNvSpPr>
            <a:spLocks noGrp="1"/>
          </p:cNvSpPr>
          <p:nvPr>
            <p:ph type="ftr" sz="quarter" idx="3"/>
          </p:nvPr>
        </p:nvSpPr>
        <p:spPr>
          <a:xfrm>
            <a:off x="4038600" y="6492240"/>
            <a:ext cx="4114800" cy="365125"/>
          </a:xfrm>
        </p:spPr>
        <p:txBody>
          <a:bodyPr>
            <a:normAutofit/>
          </a:bodyPr>
          <a:lstStyle/>
          <a:p>
            <a:pPr>
              <a:spcAft>
                <a:spcPts val="600"/>
              </a:spcAft>
            </a:pPr>
            <a:r>
              <a:rPr lang="en-US"/>
              <a:t>[Slide Title] 11-18-25 – MTC Presentation – Page </a:t>
            </a:r>
            <a:fld id="{97539B66-505B-4D41-A333-733563ECC241}" type="slidenum">
              <a:rPr lang="en-US" smtClean="0"/>
              <a:pPr>
                <a:spcAft>
                  <a:spcPts val="600"/>
                </a:spcAft>
              </a:pPr>
              <a:t>45</a:t>
            </a:fld>
            <a:r>
              <a:rPr lang="en-US"/>
              <a:t> </a:t>
            </a:r>
          </a:p>
        </p:txBody>
      </p:sp>
    </p:spTree>
    <p:extLst>
      <p:ext uri="{BB962C8B-B14F-4D97-AF65-F5344CB8AC3E}">
        <p14:creationId xmlns:p14="http://schemas.microsoft.com/office/powerpoint/2010/main" val="253285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7952-9B8B-B995-872B-E004A66C381D}"/>
              </a:ext>
            </a:extLst>
          </p:cNvPr>
          <p:cNvSpPr>
            <a:spLocks noGrp="1"/>
          </p:cNvSpPr>
          <p:nvPr>
            <p:ph type="title"/>
          </p:nvPr>
        </p:nvSpPr>
        <p:spPr/>
        <p:txBody>
          <a:bodyPr/>
          <a:lstStyle/>
          <a:p>
            <a:r>
              <a:rPr lang="en-US" dirty="0"/>
              <a:t>The Foreign Dividend Conundrum</a:t>
            </a:r>
          </a:p>
        </p:txBody>
      </p:sp>
      <p:sp>
        <p:nvSpPr>
          <p:cNvPr id="3" name="Content Placeholder 2">
            <a:extLst>
              <a:ext uri="{FF2B5EF4-FFF2-40B4-BE49-F238E27FC236}">
                <a16:creationId xmlns:a16="http://schemas.microsoft.com/office/drawing/2014/main" id="{B5F5C07F-E031-821F-0D2C-859EBB68BF1D}"/>
              </a:ext>
            </a:extLst>
          </p:cNvPr>
          <p:cNvSpPr>
            <a:spLocks noGrp="1"/>
          </p:cNvSpPr>
          <p:nvPr>
            <p:ph idx="1"/>
          </p:nvPr>
        </p:nvSpPr>
        <p:spPr>
          <a:xfrm>
            <a:off x="514905" y="1207362"/>
            <a:ext cx="11194742" cy="5092953"/>
          </a:xfrm>
        </p:spPr>
        <p:txBody>
          <a:bodyPr>
            <a:normAutofit lnSpcReduction="10000"/>
          </a:bodyPr>
          <a:lstStyle/>
          <a:p>
            <a:r>
              <a:rPr lang="en-US" dirty="0"/>
              <a:t>The IRC imposes a sliding scale, based on ownership percentage for taxing </a:t>
            </a:r>
            <a:r>
              <a:rPr lang="en-US" u="sng" dirty="0"/>
              <a:t>domestic dividends</a:t>
            </a:r>
            <a:r>
              <a:rPr lang="en-US" dirty="0"/>
              <a:t>: 50% if you own less than 20%; 35% if you own 20% or more; 0% if part of consolidated return (80% ownership).</a:t>
            </a:r>
          </a:p>
          <a:p>
            <a:r>
              <a:rPr lang="en-US" dirty="0"/>
              <a:t>Implication: maybe “(c)” is correct, for both foreign and domestic dividends.</a:t>
            </a:r>
          </a:p>
          <a:p>
            <a:pPr marL="0" indent="0">
              <a:buNone/>
            </a:pPr>
            <a:endParaRPr lang="en-US" dirty="0"/>
          </a:p>
          <a:p>
            <a:pPr marL="0" indent="0">
              <a:buNone/>
            </a:pPr>
            <a:endParaRPr lang="en-US" dirty="0"/>
          </a:p>
          <a:p>
            <a:pPr marL="0" indent="0">
              <a:buNone/>
            </a:pPr>
            <a:endParaRPr lang="en-US" dirty="0"/>
          </a:p>
          <a:p>
            <a:r>
              <a:rPr lang="en-US" dirty="0"/>
              <a:t>Even if the dividends could be said to be the parent’s earnings, the </a:t>
            </a:r>
            <a:r>
              <a:rPr lang="en-US" u="sng" dirty="0"/>
              <a:t>source</a:t>
            </a:r>
            <a:r>
              <a:rPr lang="en-US" dirty="0"/>
              <a:t> of the income certainly included foreign activity. </a:t>
            </a:r>
          </a:p>
          <a:p>
            <a:endParaRPr lang="en-US" dirty="0"/>
          </a:p>
        </p:txBody>
      </p:sp>
      <p:sp>
        <p:nvSpPr>
          <p:cNvPr id="4" name="Footer Placeholder 3">
            <a:extLst>
              <a:ext uri="{FF2B5EF4-FFF2-40B4-BE49-F238E27FC236}">
                <a16:creationId xmlns:a16="http://schemas.microsoft.com/office/drawing/2014/main" id="{988013EB-2C28-4B6C-10DC-28F2C7C3B2A1}"/>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46</a:t>
            </a:fld>
            <a:r>
              <a:rPr lang="en-US"/>
              <a:t> </a:t>
            </a:r>
            <a:endParaRPr lang="en-US" sz="1100" dirty="0"/>
          </a:p>
        </p:txBody>
      </p:sp>
      <p:pic>
        <p:nvPicPr>
          <p:cNvPr id="5" name="Picture 4">
            <a:extLst>
              <a:ext uri="{FF2B5EF4-FFF2-40B4-BE49-F238E27FC236}">
                <a16:creationId xmlns:a16="http://schemas.microsoft.com/office/drawing/2014/main" id="{B3A28389-E974-8474-12D8-BC04E457CE06}"/>
              </a:ext>
            </a:extLst>
          </p:cNvPr>
          <p:cNvPicPr>
            <a:picLocks noChangeAspect="1"/>
          </p:cNvPicPr>
          <p:nvPr/>
        </p:nvPicPr>
        <p:blipFill>
          <a:blip r:embed="rId2"/>
          <a:stretch>
            <a:fillRect/>
          </a:stretch>
        </p:blipFill>
        <p:spPr>
          <a:xfrm>
            <a:off x="3878664" y="3281517"/>
            <a:ext cx="4274736" cy="1542801"/>
          </a:xfrm>
          <a:prstGeom prst="rect">
            <a:avLst/>
          </a:prstGeom>
        </p:spPr>
      </p:pic>
    </p:spTree>
    <p:extLst>
      <p:ext uri="{BB962C8B-B14F-4D97-AF65-F5344CB8AC3E}">
        <p14:creationId xmlns:p14="http://schemas.microsoft.com/office/powerpoint/2010/main" val="3102339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6ED4-551A-5588-330D-3546E9982E7E}"/>
              </a:ext>
            </a:extLst>
          </p:cNvPr>
          <p:cNvSpPr>
            <a:spLocks noGrp="1"/>
          </p:cNvSpPr>
          <p:nvPr>
            <p:ph type="title"/>
          </p:nvPr>
        </p:nvSpPr>
        <p:spPr/>
        <p:txBody>
          <a:bodyPr/>
          <a:lstStyle/>
          <a:p>
            <a:r>
              <a:rPr lang="en-US" dirty="0"/>
              <a:t>Another Bump in the Road</a:t>
            </a:r>
          </a:p>
        </p:txBody>
      </p:sp>
      <p:sp>
        <p:nvSpPr>
          <p:cNvPr id="3" name="Content Placeholder 2">
            <a:extLst>
              <a:ext uri="{FF2B5EF4-FFF2-40B4-BE49-F238E27FC236}">
                <a16:creationId xmlns:a16="http://schemas.microsoft.com/office/drawing/2014/main" id="{91DE4F8F-6478-0B84-AE83-2700D7840BFF}"/>
              </a:ext>
            </a:extLst>
          </p:cNvPr>
          <p:cNvSpPr>
            <a:spLocks noGrp="1"/>
          </p:cNvSpPr>
          <p:nvPr>
            <p:ph idx="1"/>
          </p:nvPr>
        </p:nvSpPr>
        <p:spPr/>
        <p:txBody>
          <a:bodyPr>
            <a:normAutofit lnSpcReduction="10000"/>
          </a:bodyPr>
          <a:lstStyle/>
          <a:p>
            <a:pPr>
              <a:spcBef>
                <a:spcPts val="1200"/>
              </a:spcBef>
            </a:pPr>
            <a:r>
              <a:rPr lang="en-US" dirty="0"/>
              <a:t>Just two years after </a:t>
            </a:r>
            <a:r>
              <a:rPr lang="en-US" i="1" dirty="0"/>
              <a:t>Mobil</a:t>
            </a:r>
            <a:r>
              <a:rPr lang="en-US" dirty="0"/>
              <a:t>, the Supreme Court held that if the foreign subsidiaries were not operationally unitary, the dividends couldn’t be in the apportioned tax base. </a:t>
            </a:r>
            <a:r>
              <a:rPr lang="en-US" i="1" dirty="0"/>
              <a:t>ARAMCO v. Idaho; F.W. Woolworth v. New Mexico </a:t>
            </a:r>
            <a:r>
              <a:rPr lang="en-US" dirty="0"/>
              <a:t>(1982).  </a:t>
            </a:r>
          </a:p>
          <a:p>
            <a:pPr>
              <a:spcBef>
                <a:spcPts val="1200"/>
              </a:spcBef>
            </a:pPr>
            <a:r>
              <a:rPr lang="en-US" dirty="0"/>
              <a:t>The MTC filed an amicus brief in </a:t>
            </a:r>
            <a:r>
              <a:rPr lang="en-US" i="1" dirty="0"/>
              <a:t>Woolworth</a:t>
            </a:r>
            <a:r>
              <a:rPr lang="en-US" dirty="0"/>
              <a:t> asserting that the dividends were apportionable because they arose out of the taxpayer’s unitary business, but urged the Court to remand to require factor representation.</a:t>
            </a:r>
          </a:p>
          <a:p>
            <a:pPr>
              <a:spcBef>
                <a:spcPts val="1200"/>
              </a:spcBef>
            </a:pPr>
            <a:r>
              <a:rPr lang="en-US" dirty="0"/>
              <a:t>(The question of whether including income in the apportioned tax base requires “enterprise unity” versus “asset unity” appeared to have been resolved in favor of the latter in </a:t>
            </a:r>
            <a:r>
              <a:rPr lang="en-US" i="1" dirty="0"/>
              <a:t>Allied-Signal v. Director</a:t>
            </a:r>
            <a:r>
              <a:rPr lang="en-US" dirty="0"/>
              <a:t> (1992), but the controversy continues.)    </a:t>
            </a:r>
          </a:p>
        </p:txBody>
      </p:sp>
      <p:sp>
        <p:nvSpPr>
          <p:cNvPr id="4" name="Footer Placeholder 3">
            <a:extLst>
              <a:ext uri="{FF2B5EF4-FFF2-40B4-BE49-F238E27FC236}">
                <a16:creationId xmlns:a16="http://schemas.microsoft.com/office/drawing/2014/main" id="{9D4E5EF3-4A75-4223-FAF9-BF9E65590317}"/>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47</a:t>
            </a:fld>
            <a:r>
              <a:rPr lang="en-US"/>
              <a:t> </a:t>
            </a:r>
            <a:endParaRPr lang="en-US" sz="1100" dirty="0"/>
          </a:p>
        </p:txBody>
      </p:sp>
    </p:spTree>
    <p:extLst>
      <p:ext uri="{BB962C8B-B14F-4D97-AF65-F5344CB8AC3E}">
        <p14:creationId xmlns:p14="http://schemas.microsoft.com/office/powerpoint/2010/main" val="3725707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676169-FAD8-8EB4-0E46-EFFAF1DDD4F2}"/>
              </a:ext>
            </a:extLst>
          </p:cNvPr>
          <p:cNvPicPr>
            <a:picLocks noChangeAspect="1"/>
          </p:cNvPicPr>
          <p:nvPr/>
        </p:nvPicPr>
        <p:blipFill>
          <a:blip r:embed="rId2">
            <a:duotone>
              <a:schemeClr val="bg2">
                <a:shade val="45000"/>
                <a:satMod val="135000"/>
              </a:schemeClr>
              <a:prstClr val="white"/>
            </a:duotone>
          </a:blip>
          <a:srcRect t="31818" r="9091"/>
          <a:stretch>
            <a:fillRect/>
          </a:stretch>
        </p:blipFill>
        <p:spPr>
          <a:xfrm>
            <a:off x="20" y="-136515"/>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408F6-7057-E281-53C4-E76494AE20F8}"/>
              </a:ext>
            </a:extLst>
          </p:cNvPr>
          <p:cNvSpPr>
            <a:spLocks noGrp="1"/>
          </p:cNvSpPr>
          <p:nvPr>
            <p:ph type="title"/>
          </p:nvPr>
        </p:nvSpPr>
        <p:spPr>
          <a:xfrm>
            <a:off x="838200" y="365125"/>
            <a:ext cx="10515600" cy="1325563"/>
          </a:xfrm>
        </p:spPr>
        <p:txBody>
          <a:bodyPr>
            <a:normAutofit/>
          </a:bodyPr>
          <a:lstStyle/>
          <a:p>
            <a:r>
              <a:rPr lang="en-US" dirty="0"/>
              <a:t>Aftermath of the Treasury Unitary Taxation</a:t>
            </a:r>
            <a:br>
              <a:rPr lang="en-US" dirty="0"/>
            </a:br>
            <a:r>
              <a:rPr lang="en-US" dirty="0"/>
              <a:t>Working Group Agreement</a:t>
            </a:r>
          </a:p>
        </p:txBody>
      </p:sp>
      <p:sp>
        <p:nvSpPr>
          <p:cNvPr id="4" name="Footer Placeholder 3">
            <a:extLst>
              <a:ext uri="{FF2B5EF4-FFF2-40B4-BE49-F238E27FC236}">
                <a16:creationId xmlns:a16="http://schemas.microsoft.com/office/drawing/2014/main" id="{FBD7954A-107E-6493-4413-602EC2F5BC30}"/>
              </a:ext>
            </a:extLst>
          </p:cNvPr>
          <p:cNvSpPr>
            <a:spLocks noGrp="1"/>
          </p:cNvSpPr>
          <p:nvPr>
            <p:ph type="ftr" sz="quarter" idx="3"/>
          </p:nvPr>
        </p:nvSpPr>
        <p:spPr>
          <a:xfrm>
            <a:off x="4038600" y="6356350"/>
            <a:ext cx="4114800" cy="365125"/>
          </a:xfrm>
        </p:spPr>
        <p:txBody>
          <a:bodyPr>
            <a:normAutofit/>
          </a:bodyPr>
          <a:lstStyle/>
          <a:p>
            <a:pPr>
              <a:spcAft>
                <a:spcPts val="600"/>
              </a:spcAft>
            </a:pPr>
            <a:r>
              <a:rPr lang="en-US"/>
              <a:t>[Slide Title] 11-18-25 – MTC Presentation – Page </a:t>
            </a:r>
            <a:fld id="{97539B66-505B-4D41-A333-733563ECC241}" type="slidenum">
              <a:rPr lang="en-US" smtClean="0"/>
              <a:pPr>
                <a:spcAft>
                  <a:spcPts val="600"/>
                </a:spcAft>
              </a:pPr>
              <a:t>48</a:t>
            </a:fld>
            <a:r>
              <a:rPr lang="en-US"/>
              <a:t> </a:t>
            </a:r>
          </a:p>
        </p:txBody>
      </p:sp>
      <p:graphicFrame>
        <p:nvGraphicFramePr>
          <p:cNvPr id="6" name="Content Placeholder 2">
            <a:extLst>
              <a:ext uri="{FF2B5EF4-FFF2-40B4-BE49-F238E27FC236}">
                <a16:creationId xmlns:a16="http://schemas.microsoft.com/office/drawing/2014/main" id="{F61A50E6-FE93-06AE-430A-FE756DF7A473}"/>
              </a:ext>
            </a:extLst>
          </p:cNvPr>
          <p:cNvGraphicFramePr>
            <a:graphicFrameLocks noGrp="1"/>
          </p:cNvGraphicFramePr>
          <p:nvPr>
            <p:ph idx="1"/>
            <p:extLst>
              <p:ext uri="{D42A27DB-BD31-4B8C-83A1-F6EECF244321}">
                <p14:modId xmlns:p14="http://schemas.microsoft.com/office/powerpoint/2010/main" val="30680264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933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375-1FD8-7359-D598-1D2148C28AD9}"/>
              </a:ext>
            </a:extLst>
          </p:cNvPr>
          <p:cNvSpPr>
            <a:spLocks noGrp="1"/>
          </p:cNvSpPr>
          <p:nvPr>
            <p:ph type="title"/>
          </p:nvPr>
        </p:nvSpPr>
        <p:spPr/>
        <p:txBody>
          <a:bodyPr anchor="b">
            <a:normAutofit/>
          </a:bodyPr>
          <a:lstStyle/>
          <a:p>
            <a:r>
              <a:rPr lang="en-US" sz="4800"/>
              <a:t>The Foreign Dividend Conundrum</a:t>
            </a:r>
          </a:p>
        </p:txBody>
      </p:sp>
      <p:sp>
        <p:nvSpPr>
          <p:cNvPr id="6" name="Content Placeholder 5">
            <a:extLst>
              <a:ext uri="{FF2B5EF4-FFF2-40B4-BE49-F238E27FC236}">
                <a16:creationId xmlns:a16="http://schemas.microsoft.com/office/drawing/2014/main" id="{8F18891D-52BE-366A-0834-B384D1278C03}"/>
              </a:ext>
            </a:extLst>
          </p:cNvPr>
          <p:cNvSpPr>
            <a:spLocks noGrp="1"/>
          </p:cNvSpPr>
          <p:nvPr>
            <p:ph idx="1"/>
          </p:nvPr>
        </p:nvSpPr>
        <p:spPr>
          <a:xfrm>
            <a:off x="605057" y="1132821"/>
            <a:ext cx="11194742" cy="4969600"/>
          </a:xfrm>
        </p:spPr>
        <p:txBody>
          <a:bodyPr anchor="t">
            <a:noAutofit/>
          </a:bodyPr>
          <a:lstStyle/>
          <a:p>
            <a:pPr marL="0" indent="0">
              <a:buNone/>
            </a:pPr>
            <a:r>
              <a:rPr lang="en-US" b="1" dirty="0"/>
              <a:t>NCR Corporation </a:t>
            </a:r>
            <a:r>
              <a:rPr lang="en-US" dirty="0"/>
              <a:t>challenged state taxation of foreign dividends (and other income received from its CFCs) in the 1980’s-1990’s in numerous states. </a:t>
            </a:r>
          </a:p>
          <a:p>
            <a:pPr marL="0" indent="0">
              <a:buNone/>
            </a:pPr>
            <a:r>
              <a:rPr lang="en-US" dirty="0"/>
              <a:t>Paul Frankel (1937-2017) sought to turn Justice Steven’s dissent into a mantra that still echoes today:</a:t>
            </a:r>
          </a:p>
          <a:p>
            <a:pPr marL="0" indent="0">
              <a:buNone/>
            </a:pPr>
            <a:r>
              <a:rPr lang="en-US" dirty="0"/>
              <a:t> </a:t>
            </a:r>
            <a:r>
              <a:rPr lang="en-US" b="1" dirty="0">
                <a:solidFill>
                  <a:srgbClr val="FF0000"/>
                </a:solidFill>
              </a:rPr>
              <a:t>“no taxation without factor representation.”</a:t>
            </a:r>
          </a:p>
          <a:p>
            <a:pPr marL="0" indent="0">
              <a:buNone/>
            </a:pPr>
            <a:r>
              <a:rPr lang="en-US" dirty="0"/>
              <a:t>Even the courts that ruled against NCR were generally sympathetic to the argument. </a:t>
            </a:r>
          </a:p>
          <a:p>
            <a:pPr marL="0" indent="0">
              <a:buNone/>
            </a:pPr>
            <a:r>
              <a:rPr lang="en-US" dirty="0"/>
              <a:t>In response, some states agreed to allow a proportional amount of foreign factors based on the ratio of income to dividends paid: the “</a:t>
            </a:r>
            <a:r>
              <a:rPr lang="en-US" b="1" dirty="0"/>
              <a:t>Detroit method</a:t>
            </a:r>
            <a:r>
              <a:rPr lang="en-US" dirty="0"/>
              <a:t>” of factor relief.</a:t>
            </a:r>
          </a:p>
          <a:p>
            <a:pPr marL="0" indent="0">
              <a:buNone/>
            </a:pPr>
            <a:r>
              <a:rPr lang="en-US" sz="2000" dirty="0"/>
              <a:t>  </a:t>
            </a:r>
          </a:p>
        </p:txBody>
      </p:sp>
      <p:sp>
        <p:nvSpPr>
          <p:cNvPr id="4" name="Footer Placeholder 3">
            <a:extLst>
              <a:ext uri="{FF2B5EF4-FFF2-40B4-BE49-F238E27FC236}">
                <a16:creationId xmlns:a16="http://schemas.microsoft.com/office/drawing/2014/main" id="{1DCB94A9-2204-A911-C67C-D6AC41BA9CFB}"/>
              </a:ext>
            </a:extLst>
          </p:cNvPr>
          <p:cNvSpPr>
            <a:spLocks noGrp="1"/>
          </p:cNvSpPr>
          <p:nvPr>
            <p:ph type="ftr" sz="quarter" idx="3"/>
          </p:nvPr>
        </p:nvSpPr>
        <p:spPr/>
        <p:txBody>
          <a:bodyPr>
            <a:normAutofit/>
          </a:bodyPr>
          <a:lstStyle/>
          <a:p>
            <a:pPr>
              <a:spcAft>
                <a:spcPts val="600"/>
              </a:spcAft>
            </a:pPr>
            <a:r>
              <a:rPr lang="en-US"/>
              <a:t>[Slide Title] 11-18-25 – MTC Presentation – Page </a:t>
            </a:r>
            <a:fld id="{97539B66-505B-4D41-A333-733563ECC241}" type="slidenum">
              <a:rPr lang="en-US"/>
              <a:pPr>
                <a:spcAft>
                  <a:spcPts val="600"/>
                </a:spcAft>
              </a:pPr>
              <a:t>49</a:t>
            </a:fld>
            <a:r>
              <a:rPr lang="en-US"/>
              <a:t> </a:t>
            </a:r>
          </a:p>
        </p:txBody>
      </p:sp>
    </p:spTree>
    <p:extLst>
      <p:ext uri="{BB962C8B-B14F-4D97-AF65-F5344CB8AC3E}">
        <p14:creationId xmlns:p14="http://schemas.microsoft.com/office/powerpoint/2010/main" val="130101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F5FC-19ED-AFF4-2220-614C33B30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9F342-3029-D5B6-25F9-30A514A6B1D6}"/>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185A270B-0064-C048-57D1-74A62C3FA138}"/>
              </a:ext>
            </a:extLst>
          </p:cNvPr>
          <p:cNvSpPr>
            <a:spLocks noGrp="1"/>
          </p:cNvSpPr>
          <p:nvPr>
            <p:ph idx="1"/>
          </p:nvPr>
        </p:nvSpPr>
        <p:spPr>
          <a:xfrm>
            <a:off x="393480" y="1207363"/>
            <a:ext cx="11097794" cy="4969600"/>
          </a:xfrm>
        </p:spPr>
        <p:txBody>
          <a:bodyPr>
            <a:normAutofit/>
          </a:bodyPr>
          <a:lstStyle/>
          <a:p>
            <a:pPr>
              <a:spcBef>
                <a:spcPts val="600"/>
              </a:spcBef>
            </a:pPr>
            <a:r>
              <a:rPr lang="en-US" dirty="0"/>
              <a:t>These rules have their foundation in – </a:t>
            </a:r>
          </a:p>
          <a:p>
            <a:pPr lvl="1">
              <a:spcBef>
                <a:spcPts val="600"/>
              </a:spcBef>
            </a:pPr>
            <a:r>
              <a:rPr lang="en-US" dirty="0"/>
              <a:t>U.S. Constitution (for states), and</a:t>
            </a:r>
          </a:p>
          <a:p>
            <a:pPr lvl="1">
              <a:spcBef>
                <a:spcPts val="600"/>
              </a:spcBef>
            </a:pPr>
            <a:r>
              <a:rPr lang="en-US" dirty="0"/>
              <a:t>Bi-lateral treaties and other agreements (for the U.S./foreign countries).</a:t>
            </a:r>
          </a:p>
          <a:p>
            <a:pPr>
              <a:spcBef>
                <a:spcPts val="1800"/>
              </a:spcBef>
            </a:pPr>
            <a:r>
              <a:rPr lang="en-US" dirty="0"/>
              <a:t>But their application can shift over time. </a:t>
            </a:r>
          </a:p>
          <a:p>
            <a:pPr>
              <a:spcBef>
                <a:spcPts val="1800"/>
              </a:spcBef>
            </a:pPr>
            <a:r>
              <a:rPr lang="en-US" dirty="0"/>
              <a:t>These shifts affected state and federal/international systems differently. </a:t>
            </a:r>
          </a:p>
          <a:p>
            <a:pPr>
              <a:spcBef>
                <a:spcPts val="1800"/>
              </a:spcBef>
            </a:pPr>
            <a:r>
              <a:rPr lang="en-US" dirty="0"/>
              <a:t>These differences are important to understanding where we are.</a:t>
            </a:r>
          </a:p>
        </p:txBody>
      </p:sp>
      <p:sp>
        <p:nvSpPr>
          <p:cNvPr id="5" name="Footer Placeholder 4">
            <a:extLst>
              <a:ext uri="{FF2B5EF4-FFF2-40B4-BE49-F238E27FC236}">
                <a16:creationId xmlns:a16="http://schemas.microsoft.com/office/drawing/2014/main" id="{8348E9FC-F80A-77B5-4551-3BA5DC272E74}"/>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322117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F7F5-140D-D15D-E46C-998BF91A33D5}"/>
              </a:ext>
            </a:extLst>
          </p:cNvPr>
          <p:cNvSpPr>
            <a:spLocks noGrp="1"/>
          </p:cNvSpPr>
          <p:nvPr>
            <p:ph type="title"/>
          </p:nvPr>
        </p:nvSpPr>
        <p:spPr/>
        <p:txBody>
          <a:bodyPr anchor="b">
            <a:normAutofit/>
          </a:bodyPr>
          <a:lstStyle/>
          <a:p>
            <a:r>
              <a:rPr lang="en-US" sz="5000" dirty="0"/>
              <a:t>Subpart F Income: Then and Now</a:t>
            </a:r>
          </a:p>
        </p:txBody>
      </p:sp>
      <p:sp>
        <p:nvSpPr>
          <p:cNvPr id="3" name="Content Placeholder 2">
            <a:extLst>
              <a:ext uri="{FF2B5EF4-FFF2-40B4-BE49-F238E27FC236}">
                <a16:creationId xmlns:a16="http://schemas.microsoft.com/office/drawing/2014/main" id="{27088C02-BF7A-5066-B58D-5CDA119FA070}"/>
              </a:ext>
            </a:extLst>
          </p:cNvPr>
          <p:cNvSpPr>
            <a:spLocks noGrp="1"/>
          </p:cNvSpPr>
          <p:nvPr>
            <p:ph idx="1"/>
          </p:nvPr>
        </p:nvSpPr>
        <p:spPr>
          <a:xfrm>
            <a:off x="192932" y="1078857"/>
            <a:ext cx="11578357" cy="5357395"/>
          </a:xfrm>
        </p:spPr>
        <p:txBody>
          <a:bodyPr anchor="t">
            <a:normAutofit fontScale="40000" lnSpcReduction="20000"/>
          </a:bodyPr>
          <a:lstStyle/>
          <a:p>
            <a:pPr marL="0" indent="0">
              <a:buNone/>
            </a:pPr>
            <a:r>
              <a:rPr lang="en-US" sz="4200" b="1" i="1" dirty="0"/>
              <a:t>Meanwhile…</a:t>
            </a:r>
          </a:p>
          <a:p>
            <a:r>
              <a:rPr lang="en-US" sz="6000" b="1" dirty="0"/>
              <a:t>Subpart F</a:t>
            </a:r>
            <a:r>
              <a:rPr lang="en-US" sz="6000" dirty="0"/>
              <a:t> </a:t>
            </a:r>
            <a:r>
              <a:rPr lang="en-US" sz="6000" b="1" dirty="0"/>
              <a:t>income</a:t>
            </a:r>
            <a:r>
              <a:rPr lang="en-US" sz="6000" dirty="0"/>
              <a:t> is CFC income from passive investment activity, such as receipt of dividends, royalties, premiums from insuring U.S. companies, and later, the amount of bribes paid to foreign officials, reported as earnings in low tax countries. </a:t>
            </a:r>
          </a:p>
          <a:p>
            <a:r>
              <a:rPr lang="en-US" sz="6000" dirty="0"/>
              <a:t>President Kennedy said in 1962 that allowing deferral of such earnings was an invitation to income shifting that had to be curbed, and Congress agreed.</a:t>
            </a:r>
          </a:p>
          <a:p>
            <a:r>
              <a:rPr lang="en-US" sz="6000" dirty="0"/>
              <a:t>Subpart F income was accorded the same treatment as foreign dividends by most states, even though the economic source of the income was arguably domestic activity.  </a:t>
            </a:r>
          </a:p>
          <a:p>
            <a:r>
              <a:rPr lang="en-US" sz="6000" dirty="0"/>
              <a:t>Oddly, a few states continued to include a percentage of actual </a:t>
            </a:r>
            <a:br>
              <a:rPr lang="en-US" sz="6000" dirty="0"/>
            </a:br>
            <a:r>
              <a:rPr lang="en-US" sz="6000" dirty="0"/>
              <a:t>dividends in the tax base while eliminating Subpart F income. </a:t>
            </a:r>
          </a:p>
          <a:p>
            <a:r>
              <a:rPr lang="en-US" sz="6000" dirty="0"/>
              <a:t>In </a:t>
            </a:r>
            <a:r>
              <a:rPr lang="en-US" sz="6000" i="1" dirty="0"/>
              <a:t>Moore v. United States </a:t>
            </a:r>
            <a:r>
              <a:rPr lang="en-US" sz="6000" dirty="0"/>
              <a:t>(2024), the Supreme Court likened </a:t>
            </a:r>
            <a:br>
              <a:rPr lang="en-US" sz="6000" dirty="0"/>
            </a:br>
            <a:r>
              <a:rPr lang="en-US" sz="6000" dirty="0"/>
              <a:t>Subpart F to receipt of distributive share income from a partnership.</a:t>
            </a:r>
          </a:p>
          <a:p>
            <a:r>
              <a:rPr lang="en-US" sz="6000" dirty="0"/>
              <a:t>Subpart F income continues to be an important part of the </a:t>
            </a:r>
            <a:br>
              <a:rPr lang="en-US" sz="6000" dirty="0"/>
            </a:br>
            <a:r>
              <a:rPr lang="en-US" sz="6000" dirty="0"/>
              <a:t>federal tax base.</a:t>
            </a:r>
          </a:p>
        </p:txBody>
      </p:sp>
      <p:sp>
        <p:nvSpPr>
          <p:cNvPr id="4" name="Footer Placeholder 3">
            <a:extLst>
              <a:ext uri="{FF2B5EF4-FFF2-40B4-BE49-F238E27FC236}">
                <a16:creationId xmlns:a16="http://schemas.microsoft.com/office/drawing/2014/main" id="{032227D9-A655-0489-9204-1342133D09D9}"/>
              </a:ext>
            </a:extLst>
          </p:cNvPr>
          <p:cNvSpPr>
            <a:spLocks noGrp="1"/>
          </p:cNvSpPr>
          <p:nvPr>
            <p:ph type="ftr" sz="quarter" idx="3"/>
          </p:nvPr>
        </p:nvSpPr>
        <p:spPr/>
        <p:txBody>
          <a:bodyPr>
            <a:normAutofit/>
          </a:bodyPr>
          <a:lstStyle/>
          <a:p>
            <a:pPr>
              <a:spcAft>
                <a:spcPts val="600"/>
              </a:spcAft>
            </a:pPr>
            <a:r>
              <a:rPr lang="en-US"/>
              <a:t>[Slide Title] 11-18-25 – MTC Presentation – Page </a:t>
            </a:r>
            <a:fld id="{97539B66-505B-4D41-A333-733563ECC241}" type="slidenum">
              <a:rPr lang="en-US" smtClean="0"/>
              <a:pPr>
                <a:spcAft>
                  <a:spcPts val="600"/>
                </a:spcAft>
              </a:pPr>
              <a:t>50</a:t>
            </a:fld>
            <a:r>
              <a:rPr lang="en-US"/>
              <a:t> </a:t>
            </a:r>
          </a:p>
        </p:txBody>
      </p:sp>
      <p:pic>
        <p:nvPicPr>
          <p:cNvPr id="6" name="Picture 5">
            <a:extLst>
              <a:ext uri="{FF2B5EF4-FFF2-40B4-BE49-F238E27FC236}">
                <a16:creationId xmlns:a16="http://schemas.microsoft.com/office/drawing/2014/main" id="{3A139C4A-7458-AB58-11FE-89BD3C276071}"/>
              </a:ext>
            </a:extLst>
          </p:cNvPr>
          <p:cNvPicPr>
            <a:picLocks noChangeAspect="1"/>
          </p:cNvPicPr>
          <p:nvPr/>
        </p:nvPicPr>
        <p:blipFill>
          <a:blip r:embed="rId2"/>
          <a:srcRect t="27" r="2" b="17833"/>
          <a:stretch>
            <a:fillRect/>
          </a:stretch>
        </p:blipFill>
        <p:spPr>
          <a:xfrm>
            <a:off x="10172884" y="4759244"/>
            <a:ext cx="2019115" cy="2098756"/>
          </a:xfrm>
          <a:prstGeom prst="rect">
            <a:avLst/>
          </a:prstGeom>
        </p:spPr>
      </p:pic>
    </p:spTree>
    <p:extLst>
      <p:ext uri="{BB962C8B-B14F-4D97-AF65-F5344CB8AC3E}">
        <p14:creationId xmlns:p14="http://schemas.microsoft.com/office/powerpoint/2010/main" val="3367730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374B-F368-A86D-AD1C-187422230EF4}"/>
              </a:ext>
            </a:extLst>
          </p:cNvPr>
          <p:cNvSpPr>
            <a:spLocks noGrp="1"/>
          </p:cNvSpPr>
          <p:nvPr>
            <p:ph type="title"/>
          </p:nvPr>
        </p:nvSpPr>
        <p:spPr/>
        <p:txBody>
          <a:bodyPr/>
          <a:lstStyle/>
          <a:p>
            <a:r>
              <a:rPr lang="en-US" dirty="0"/>
              <a:t>Kraft General Foods v. Iowa (1992)</a:t>
            </a:r>
          </a:p>
        </p:txBody>
      </p:sp>
      <p:sp>
        <p:nvSpPr>
          <p:cNvPr id="3" name="Content Placeholder 2">
            <a:extLst>
              <a:ext uri="{FF2B5EF4-FFF2-40B4-BE49-F238E27FC236}">
                <a16:creationId xmlns:a16="http://schemas.microsoft.com/office/drawing/2014/main" id="{516BC199-B4EF-1213-54C4-724AE8B43B29}"/>
              </a:ext>
            </a:extLst>
          </p:cNvPr>
          <p:cNvSpPr>
            <a:spLocks noGrp="1"/>
          </p:cNvSpPr>
          <p:nvPr>
            <p:ph idx="1"/>
          </p:nvPr>
        </p:nvSpPr>
        <p:spPr/>
        <p:txBody>
          <a:bodyPr>
            <a:normAutofit fontScale="85000" lnSpcReduction="20000"/>
          </a:bodyPr>
          <a:lstStyle/>
          <a:p>
            <a:r>
              <a:rPr lang="en-US" dirty="0"/>
              <a:t>Iowa is a separate-entity filing state. It followed federal treatment of dividends: foreign dividends were taxed, while most domestic dividends are deducted under IRC 243.</a:t>
            </a:r>
          </a:p>
          <a:p>
            <a:r>
              <a:rPr lang="en-US" dirty="0"/>
              <a:t>Iowa did not follow the federal credit for foreign taxes paid. Iowa also didn’t allow factor relief.</a:t>
            </a:r>
          </a:p>
          <a:p>
            <a:r>
              <a:rPr lang="en-US" dirty="0"/>
              <a:t>The Supreme Court concluded that Iowa’s system systematically discriminated against companies with foreign subsidiaries as opposed to domestic subsidiaries. </a:t>
            </a:r>
          </a:p>
          <a:p>
            <a:r>
              <a:rPr lang="en-US" dirty="0"/>
              <a:t>The Court said it would be “hard-pressed” to find similar facial discrimination in a water’s edge context, since all domestic entities’ income would be included in the tax base. (fn. 23)</a:t>
            </a:r>
          </a:p>
          <a:p>
            <a:r>
              <a:rPr lang="en-US" dirty="0"/>
              <a:t>Note that the Court did not mandate identical treatment of foreign and domestic dividends. </a:t>
            </a:r>
          </a:p>
          <a:p>
            <a:r>
              <a:rPr lang="en-US" dirty="0"/>
              <a:t>Five state supreme courts subsequently upheld foreign dividend inclusion in the water’s edge tax base.     </a:t>
            </a:r>
          </a:p>
        </p:txBody>
      </p:sp>
      <p:sp>
        <p:nvSpPr>
          <p:cNvPr id="4" name="Footer Placeholder 3">
            <a:extLst>
              <a:ext uri="{FF2B5EF4-FFF2-40B4-BE49-F238E27FC236}">
                <a16:creationId xmlns:a16="http://schemas.microsoft.com/office/drawing/2014/main" id="{DFF0DC3A-6D32-F3BE-0F7E-28975013873E}"/>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51</a:t>
            </a:fld>
            <a:r>
              <a:rPr lang="en-US"/>
              <a:t> </a:t>
            </a:r>
            <a:endParaRPr lang="en-US" sz="1100" dirty="0"/>
          </a:p>
        </p:txBody>
      </p:sp>
    </p:spTree>
    <p:extLst>
      <p:ext uri="{BB962C8B-B14F-4D97-AF65-F5344CB8AC3E}">
        <p14:creationId xmlns:p14="http://schemas.microsoft.com/office/powerpoint/2010/main" val="323656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0582-4CFB-F758-00FA-50B1B06E59C7}"/>
              </a:ext>
            </a:extLst>
          </p:cNvPr>
          <p:cNvSpPr>
            <a:spLocks noGrp="1"/>
          </p:cNvSpPr>
          <p:nvPr>
            <p:ph type="title"/>
          </p:nvPr>
        </p:nvSpPr>
        <p:spPr/>
        <p:txBody>
          <a:bodyPr/>
          <a:lstStyle/>
          <a:p>
            <a:r>
              <a:rPr lang="en-US" dirty="0"/>
              <a:t>The TCJA Changes (Almost) Everything</a:t>
            </a:r>
          </a:p>
        </p:txBody>
      </p:sp>
      <p:sp>
        <p:nvSpPr>
          <p:cNvPr id="3" name="Content Placeholder 2">
            <a:extLst>
              <a:ext uri="{FF2B5EF4-FFF2-40B4-BE49-F238E27FC236}">
                <a16:creationId xmlns:a16="http://schemas.microsoft.com/office/drawing/2014/main" id="{51ED98D9-2642-02E2-45CB-681AF2AF986C}"/>
              </a:ext>
            </a:extLst>
          </p:cNvPr>
          <p:cNvSpPr>
            <a:spLocks noGrp="1"/>
          </p:cNvSpPr>
          <p:nvPr>
            <p:ph idx="1"/>
          </p:nvPr>
        </p:nvSpPr>
        <p:spPr/>
        <p:txBody>
          <a:bodyPr>
            <a:normAutofit lnSpcReduction="10000"/>
          </a:bodyPr>
          <a:lstStyle/>
          <a:p>
            <a:pPr marL="0" indent="0">
              <a:buNone/>
            </a:pPr>
            <a:r>
              <a:rPr lang="en-US" dirty="0"/>
              <a:t>December 23, 2017: Congress passes the TCJA.</a:t>
            </a:r>
          </a:p>
          <a:p>
            <a:pPr marL="0" indent="0">
              <a:buNone/>
            </a:pPr>
            <a:r>
              <a:rPr lang="en-US" dirty="0"/>
              <a:t>Most provisions apply only to U.S. corporations and individuals.</a:t>
            </a:r>
          </a:p>
          <a:p>
            <a:pPr lvl="1"/>
            <a:r>
              <a:rPr lang="en-US" dirty="0"/>
              <a:t>Foreign Dividends are no longer taxed.</a:t>
            </a:r>
          </a:p>
          <a:p>
            <a:pPr lvl="1"/>
            <a:r>
              <a:rPr lang="en-US" dirty="0"/>
              <a:t>Deferred Earnings from 1986 are required to be repatriated (as subpart F income) at a reduced rate effective for 2017.</a:t>
            </a:r>
          </a:p>
          <a:p>
            <a:pPr lvl="1"/>
            <a:r>
              <a:rPr lang="en-US" dirty="0"/>
              <a:t>To discourage profit shifting, a new category of income, Global Intangible Low-Taxed Income (GILTI) is created. </a:t>
            </a:r>
          </a:p>
          <a:p>
            <a:pPr lvl="1"/>
            <a:r>
              <a:rPr lang="en-US" dirty="0"/>
              <a:t>FDII (IRC 250) comes in encourage domestic production by providing a substantial deduction for income derived from foreign sales of property and services.</a:t>
            </a:r>
          </a:p>
          <a:p>
            <a:pPr lvl="1"/>
            <a:r>
              <a:rPr lang="en-US" dirty="0"/>
              <a:t>Congress includes other measures (e.g. BEAT) to discourage profit shifting.      </a:t>
            </a:r>
          </a:p>
        </p:txBody>
      </p:sp>
      <p:sp>
        <p:nvSpPr>
          <p:cNvPr id="4" name="Footer Placeholder 3">
            <a:extLst>
              <a:ext uri="{FF2B5EF4-FFF2-40B4-BE49-F238E27FC236}">
                <a16:creationId xmlns:a16="http://schemas.microsoft.com/office/drawing/2014/main" id="{726852C1-274A-02A3-643B-CB2C102A7052}"/>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52</a:t>
            </a:fld>
            <a:r>
              <a:rPr lang="en-US"/>
              <a:t> </a:t>
            </a:r>
            <a:endParaRPr lang="en-US" sz="1100" dirty="0"/>
          </a:p>
        </p:txBody>
      </p:sp>
    </p:spTree>
    <p:extLst>
      <p:ext uri="{BB962C8B-B14F-4D97-AF65-F5344CB8AC3E}">
        <p14:creationId xmlns:p14="http://schemas.microsoft.com/office/powerpoint/2010/main" val="950933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E61-6DF4-8ACE-0EF3-88BABBA39E6A}"/>
              </a:ext>
            </a:extLst>
          </p:cNvPr>
          <p:cNvSpPr>
            <a:spLocks noGrp="1"/>
          </p:cNvSpPr>
          <p:nvPr>
            <p:ph type="title"/>
          </p:nvPr>
        </p:nvSpPr>
        <p:spPr/>
        <p:txBody>
          <a:bodyPr/>
          <a:lstStyle/>
          <a:p>
            <a:r>
              <a:rPr lang="en-US" dirty="0"/>
              <a:t>The GILTI Conundrum</a:t>
            </a:r>
          </a:p>
        </p:txBody>
      </p:sp>
      <p:sp>
        <p:nvSpPr>
          <p:cNvPr id="3" name="Content Placeholder 2">
            <a:extLst>
              <a:ext uri="{FF2B5EF4-FFF2-40B4-BE49-F238E27FC236}">
                <a16:creationId xmlns:a16="http://schemas.microsoft.com/office/drawing/2014/main" id="{AAE0F649-C14D-CEE8-3F9A-5C5669B44E0B}"/>
              </a:ext>
            </a:extLst>
          </p:cNvPr>
          <p:cNvSpPr>
            <a:spLocks noGrp="1"/>
          </p:cNvSpPr>
          <p:nvPr>
            <p:ph idx="1"/>
          </p:nvPr>
        </p:nvSpPr>
        <p:spPr/>
        <p:txBody>
          <a:bodyPr>
            <a:normAutofit fontScale="92500" lnSpcReduction="10000"/>
          </a:bodyPr>
          <a:lstStyle/>
          <a:p>
            <a:pPr marL="0" indent="0">
              <a:spcBef>
                <a:spcPts val="1800"/>
              </a:spcBef>
              <a:buNone/>
            </a:pPr>
            <a:r>
              <a:rPr lang="en-US" sz="3200" dirty="0"/>
              <a:t>NOTE: GILTI is owed by the U.S. Parent of CFC’s. Foreign entities doing business in the U.S. are not subject to GILTI.</a:t>
            </a:r>
          </a:p>
          <a:p>
            <a:pPr marL="0" indent="0">
              <a:spcBef>
                <a:spcPts val="1800"/>
              </a:spcBef>
              <a:buNone/>
            </a:pPr>
            <a:r>
              <a:rPr lang="en-US" sz="3200" dirty="0"/>
              <a:t>Can U.S. MNE’s avoid state taxation of GILTI by reporting the income through a non-nexus entity in separate filing states, or through a 80/20 corporation in states that exclude such companies from the water’s edge combined return? </a:t>
            </a:r>
          </a:p>
          <a:p>
            <a:pPr marL="0" indent="0">
              <a:spcBef>
                <a:spcPts val="1800"/>
              </a:spcBef>
              <a:buNone/>
            </a:pPr>
            <a:r>
              <a:rPr lang="en-US" sz="3200" dirty="0"/>
              <a:t>Most states looked at GILTI and concluded that the existing policies on foreign dividend deductions should be extended to GILTI. </a:t>
            </a:r>
          </a:p>
          <a:p>
            <a:pPr marL="457200" lvl="1" indent="0">
              <a:buNone/>
            </a:pPr>
            <a:r>
              <a:rPr lang="en-US" sz="2000" dirty="0"/>
              <a:t>   </a:t>
            </a:r>
          </a:p>
          <a:p>
            <a:endParaRPr lang="en-US" dirty="0"/>
          </a:p>
        </p:txBody>
      </p:sp>
      <p:sp>
        <p:nvSpPr>
          <p:cNvPr id="4" name="Footer Placeholder 3">
            <a:extLst>
              <a:ext uri="{FF2B5EF4-FFF2-40B4-BE49-F238E27FC236}">
                <a16:creationId xmlns:a16="http://schemas.microsoft.com/office/drawing/2014/main" id="{C830E816-D5C1-B1DE-328E-04F633E64719}"/>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53</a:t>
            </a:fld>
            <a:r>
              <a:rPr lang="en-US"/>
              <a:t> </a:t>
            </a:r>
            <a:endParaRPr lang="en-US" sz="1100" dirty="0"/>
          </a:p>
        </p:txBody>
      </p:sp>
    </p:spTree>
    <p:extLst>
      <p:ext uri="{BB962C8B-B14F-4D97-AF65-F5344CB8AC3E}">
        <p14:creationId xmlns:p14="http://schemas.microsoft.com/office/powerpoint/2010/main" val="3191220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BE27B-9D6F-B322-4FE4-D4008A15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866A9-4068-E643-B0EE-163A1C8A5CB9}"/>
              </a:ext>
            </a:extLst>
          </p:cNvPr>
          <p:cNvSpPr>
            <a:spLocks noGrp="1"/>
          </p:cNvSpPr>
          <p:nvPr>
            <p:ph type="title"/>
          </p:nvPr>
        </p:nvSpPr>
        <p:spPr/>
        <p:txBody>
          <a:bodyPr/>
          <a:lstStyle/>
          <a:p>
            <a:r>
              <a:rPr lang="en-US" dirty="0"/>
              <a:t>The GILTI Conundrum</a:t>
            </a:r>
          </a:p>
        </p:txBody>
      </p:sp>
      <p:sp>
        <p:nvSpPr>
          <p:cNvPr id="3" name="Content Placeholder 2">
            <a:extLst>
              <a:ext uri="{FF2B5EF4-FFF2-40B4-BE49-F238E27FC236}">
                <a16:creationId xmlns:a16="http://schemas.microsoft.com/office/drawing/2014/main" id="{1872FC7F-C95A-81D0-917B-ABE6F5C89114}"/>
              </a:ext>
            </a:extLst>
          </p:cNvPr>
          <p:cNvSpPr>
            <a:spLocks noGrp="1"/>
          </p:cNvSpPr>
          <p:nvPr>
            <p:ph idx="1"/>
          </p:nvPr>
        </p:nvSpPr>
        <p:spPr>
          <a:xfrm>
            <a:off x="514905" y="1207362"/>
            <a:ext cx="11174868" cy="5228889"/>
          </a:xfrm>
        </p:spPr>
        <p:txBody>
          <a:bodyPr>
            <a:normAutofit fontScale="85000" lnSpcReduction="20000"/>
          </a:bodyPr>
          <a:lstStyle/>
          <a:p>
            <a:pPr marL="0" indent="0">
              <a:lnSpc>
                <a:spcPct val="110000"/>
              </a:lnSpc>
              <a:spcBef>
                <a:spcPts val="1800"/>
              </a:spcBef>
              <a:buNone/>
            </a:pPr>
            <a:r>
              <a:rPr lang="en-US" sz="2500" dirty="0"/>
              <a:t>Note: the IRC 250 deduction is a “special deduction” appearing on Line 29 of the federal 1120. Many states conform to Line 28 calculations. </a:t>
            </a:r>
          </a:p>
          <a:p>
            <a:pPr marL="0" indent="0">
              <a:lnSpc>
                <a:spcPct val="110000"/>
              </a:lnSpc>
              <a:spcBef>
                <a:spcPts val="1800"/>
              </a:spcBef>
              <a:buNone/>
            </a:pPr>
            <a:r>
              <a:rPr lang="en-US" sz="2500" dirty="0"/>
              <a:t>There has been confusion over whether the state deduction for foreign dividends is in addition to the IRC 250 deduction.</a:t>
            </a:r>
          </a:p>
          <a:p>
            <a:pPr marL="0" indent="0">
              <a:lnSpc>
                <a:spcPct val="110000"/>
              </a:lnSpc>
              <a:spcBef>
                <a:spcPts val="1800"/>
              </a:spcBef>
              <a:buNone/>
            </a:pPr>
            <a:r>
              <a:rPr lang="en-US" sz="2500" dirty="0"/>
              <a:t>In states that tax some portion of GILTI, should there also be factor representation? If so, what should it look like?</a:t>
            </a:r>
          </a:p>
          <a:p>
            <a:pPr marL="0" indent="0">
              <a:lnSpc>
                <a:spcPct val="110000"/>
              </a:lnSpc>
              <a:spcBef>
                <a:spcPts val="1800"/>
              </a:spcBef>
              <a:buNone/>
            </a:pPr>
            <a:r>
              <a:rPr lang="en-US" sz="2500" dirty="0"/>
              <a:t>Some states have concluded that GILTI should be included in the sales factor denominator, but should the amount be the total amount of GILTI before the IRC 250 deduction, or before the state dividends-received deductions?</a:t>
            </a:r>
          </a:p>
          <a:p>
            <a:pPr marL="0" indent="0">
              <a:lnSpc>
                <a:spcPct val="110000"/>
              </a:lnSpc>
              <a:spcBef>
                <a:spcPts val="1800"/>
              </a:spcBef>
              <a:buNone/>
            </a:pPr>
            <a:r>
              <a:rPr lang="en-US" sz="2500" dirty="0"/>
              <a:t>Other states have concluded that GILTI represents displaced U.S. income and no factor adjustment is appropriate.  </a:t>
            </a:r>
          </a:p>
          <a:p>
            <a:pPr marL="457200" lvl="1" indent="0">
              <a:buNone/>
            </a:pPr>
            <a:r>
              <a:rPr lang="en-US" sz="2500" dirty="0"/>
              <a:t>   </a:t>
            </a:r>
          </a:p>
          <a:p>
            <a:endParaRPr lang="en-US" dirty="0"/>
          </a:p>
        </p:txBody>
      </p:sp>
      <p:sp>
        <p:nvSpPr>
          <p:cNvPr id="4" name="Footer Placeholder 3">
            <a:extLst>
              <a:ext uri="{FF2B5EF4-FFF2-40B4-BE49-F238E27FC236}">
                <a16:creationId xmlns:a16="http://schemas.microsoft.com/office/drawing/2014/main" id="{1562BB51-6C7C-4BFC-AE9E-A52C363B98F3}"/>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54</a:t>
            </a:fld>
            <a:r>
              <a:rPr lang="en-US"/>
              <a:t> </a:t>
            </a:r>
            <a:endParaRPr lang="en-US" sz="1100" dirty="0"/>
          </a:p>
        </p:txBody>
      </p:sp>
    </p:spTree>
    <p:extLst>
      <p:ext uri="{BB962C8B-B14F-4D97-AF65-F5344CB8AC3E}">
        <p14:creationId xmlns:p14="http://schemas.microsoft.com/office/powerpoint/2010/main" val="424326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BA6380-C5F4-4E7B-4C36-14FC5E395B6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300" kern="1200" dirty="0">
                <a:solidFill>
                  <a:srgbClr val="FFFFFF"/>
                </a:solidFill>
                <a:latin typeface="+mj-lt"/>
                <a:ea typeface="+mj-ea"/>
                <a:cs typeface="+mj-cs"/>
              </a:rPr>
              <a:t>State Approaches to Taxing GILTI </a:t>
            </a:r>
            <a:br>
              <a:rPr lang="en-US" sz="3300" kern="1200" dirty="0">
                <a:solidFill>
                  <a:srgbClr val="FFFFFF"/>
                </a:solidFill>
                <a:latin typeface="+mj-lt"/>
                <a:ea typeface="+mj-ea"/>
                <a:cs typeface="+mj-cs"/>
              </a:rPr>
            </a:br>
            <a:r>
              <a:rPr lang="en-US" sz="3300" kern="1200" dirty="0">
                <a:solidFill>
                  <a:srgbClr val="FFFFFF"/>
                </a:solidFill>
                <a:latin typeface="+mj-lt"/>
                <a:ea typeface="+mj-ea"/>
                <a:cs typeface="+mj-cs"/>
              </a:rPr>
              <a:t>(ITEP – 2025)</a:t>
            </a:r>
          </a:p>
        </p:txBody>
      </p:sp>
      <p:sp>
        <p:nvSpPr>
          <p:cNvPr id="4" name="Footer Placeholder 3">
            <a:extLst>
              <a:ext uri="{FF2B5EF4-FFF2-40B4-BE49-F238E27FC236}">
                <a16:creationId xmlns:a16="http://schemas.microsoft.com/office/drawing/2014/main" id="{61A4A4D8-B02D-4224-8EB0-588BD4A20732}"/>
              </a:ext>
            </a:extLst>
          </p:cNvPr>
          <p:cNvSpPr>
            <a:spLocks noGrp="1"/>
          </p:cNvSpPr>
          <p:nvPr>
            <p:ph type="ftr" sz="quarter" idx="3"/>
          </p:nvPr>
        </p:nvSpPr>
        <p:spPr>
          <a:xfrm>
            <a:off x="1028700" y="6356350"/>
            <a:ext cx="6210300" cy="365125"/>
          </a:xfrm>
        </p:spPr>
        <p:txBody>
          <a:bodyPr vert="horz" lIns="91440" tIns="45720" rIns="91440" bIns="45720" rtlCol="0" anchor="ctr">
            <a:normAutofit/>
          </a:bodyPr>
          <a:lstStyle/>
          <a:p>
            <a:pPr algn="l">
              <a:spcAft>
                <a:spcPts val="600"/>
              </a:spcAft>
            </a:pPr>
            <a:r>
              <a:rPr lang="en-US" sz="1200" kern="1200">
                <a:solidFill>
                  <a:schemeClr val="tx1">
                    <a:alpha val="80000"/>
                  </a:schemeClr>
                </a:solidFill>
                <a:latin typeface="+mn-lt"/>
                <a:ea typeface="+mn-ea"/>
                <a:cs typeface="+mn-cs"/>
              </a:rPr>
              <a:t>[Slide Title] 11-18-25 – MTC Presentation – Page ‹#› </a:t>
            </a:r>
          </a:p>
        </p:txBody>
      </p:sp>
      <p:pic>
        <p:nvPicPr>
          <p:cNvPr id="3" name="Picture 2" descr="Map&#10;&#10;AI-generated content may be incorrect.">
            <a:extLst>
              <a:ext uri="{FF2B5EF4-FFF2-40B4-BE49-F238E27FC236}">
                <a16:creationId xmlns:a16="http://schemas.microsoft.com/office/drawing/2014/main" id="{8D80C74F-F096-C323-1810-D6208C6A42F7}"/>
              </a:ext>
            </a:extLst>
          </p:cNvPr>
          <p:cNvPicPr>
            <a:picLocks noChangeAspect="1"/>
          </p:cNvPicPr>
          <p:nvPr/>
        </p:nvPicPr>
        <p:blipFill>
          <a:blip r:embed="rId2">
            <a:extLst>
              <a:ext uri="{28A0092B-C50C-407E-A947-70E740481C1C}">
                <a14:useLocalDpi xmlns:a14="http://schemas.microsoft.com/office/drawing/2010/main" val="0"/>
              </a:ext>
            </a:extLst>
          </a:blip>
          <a:srcRect t="15300"/>
          <a:stretch>
            <a:fillRect/>
          </a:stretch>
        </p:blipFill>
        <p:spPr>
          <a:xfrm>
            <a:off x="4571998" y="169430"/>
            <a:ext cx="7425592" cy="6538669"/>
          </a:xfrm>
          <a:prstGeom prst="rect">
            <a:avLst/>
          </a:prstGeom>
        </p:spPr>
      </p:pic>
    </p:spTree>
    <p:extLst>
      <p:ext uri="{BB962C8B-B14F-4D97-AF65-F5344CB8AC3E}">
        <p14:creationId xmlns:p14="http://schemas.microsoft.com/office/powerpoint/2010/main" val="2824205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DD87-B301-F1AB-7C89-FA2E1FF321DE}"/>
              </a:ext>
            </a:extLst>
          </p:cNvPr>
          <p:cNvSpPr>
            <a:spLocks noGrp="1"/>
          </p:cNvSpPr>
          <p:nvPr>
            <p:ph type="title"/>
          </p:nvPr>
        </p:nvSpPr>
        <p:spPr/>
        <p:txBody>
          <a:bodyPr/>
          <a:lstStyle/>
          <a:p>
            <a:r>
              <a:rPr lang="en-US" dirty="0"/>
              <a:t>2020 Federal Fiscal Estimates</a:t>
            </a:r>
          </a:p>
        </p:txBody>
      </p:sp>
      <p:sp>
        <p:nvSpPr>
          <p:cNvPr id="3" name="Content Placeholder 2">
            <a:extLst>
              <a:ext uri="{FF2B5EF4-FFF2-40B4-BE49-F238E27FC236}">
                <a16:creationId xmlns:a16="http://schemas.microsoft.com/office/drawing/2014/main" id="{13839BAA-3256-E335-536F-221649B0542E}"/>
              </a:ext>
            </a:extLst>
          </p:cNvPr>
          <p:cNvSpPr>
            <a:spLocks noGrp="1"/>
          </p:cNvSpPr>
          <p:nvPr>
            <p:ph idx="1"/>
          </p:nvPr>
        </p:nvSpPr>
        <p:spPr>
          <a:xfrm>
            <a:off x="514905" y="1207362"/>
            <a:ext cx="11194742" cy="5228889"/>
          </a:xfrm>
        </p:spPr>
        <p:txBody>
          <a:bodyPr>
            <a:normAutofit fontScale="92500" lnSpcReduction="20000"/>
          </a:bodyPr>
          <a:lstStyle/>
          <a:p>
            <a:pPr>
              <a:spcBef>
                <a:spcPts val="1200"/>
              </a:spcBef>
              <a:spcAft>
                <a:spcPts val="1200"/>
              </a:spcAft>
            </a:pPr>
            <a:r>
              <a:rPr lang="en-US" dirty="0">
                <a:solidFill>
                  <a:schemeClr val="accent6">
                    <a:lumMod val="50000"/>
                  </a:schemeClr>
                </a:solidFill>
              </a:rPr>
              <a:t>Total federal corporate receipts: $2.67 trillion</a:t>
            </a:r>
          </a:p>
          <a:p>
            <a:pPr>
              <a:spcBef>
                <a:spcPts val="1200"/>
              </a:spcBef>
              <a:spcAft>
                <a:spcPts val="1200"/>
              </a:spcAft>
            </a:pPr>
            <a:r>
              <a:rPr lang="en-US" dirty="0">
                <a:solidFill>
                  <a:srgbClr val="FF0000"/>
                </a:solidFill>
              </a:rPr>
              <a:t>GILTI:</a:t>
            </a:r>
            <a:r>
              <a:rPr lang="en-US" dirty="0"/>
              <a:t> $225 billion ($440 billion before IRC 250 deduction)—most states decoupled or only tax ~5%, following foreign dividend tax treatment.</a:t>
            </a:r>
          </a:p>
          <a:p>
            <a:pPr>
              <a:spcBef>
                <a:spcPts val="1200"/>
              </a:spcBef>
              <a:spcAft>
                <a:spcPts val="1200"/>
              </a:spcAft>
            </a:pPr>
            <a:r>
              <a:rPr lang="en-US" dirty="0">
                <a:solidFill>
                  <a:srgbClr val="FF0000"/>
                </a:solidFill>
              </a:rPr>
              <a:t>Subpart F income</a:t>
            </a:r>
            <a:r>
              <a:rPr lang="en-US" dirty="0"/>
              <a:t>: $43.6 billion—most states had already decoupled after </a:t>
            </a:r>
            <a:r>
              <a:rPr lang="en-US" i="1" dirty="0"/>
              <a:t>Kraft </a:t>
            </a:r>
            <a:r>
              <a:rPr lang="en-US" dirty="0"/>
              <a:t>decision; some states tax 5%-25%.</a:t>
            </a:r>
          </a:p>
          <a:p>
            <a:pPr>
              <a:spcBef>
                <a:spcPts val="1200"/>
              </a:spcBef>
              <a:spcAft>
                <a:spcPts val="1200"/>
              </a:spcAft>
            </a:pPr>
            <a:r>
              <a:rPr lang="en-US" dirty="0">
                <a:solidFill>
                  <a:srgbClr val="FF0000"/>
                </a:solidFill>
              </a:rPr>
              <a:t>FDII:</a:t>
            </a:r>
            <a:r>
              <a:rPr lang="en-US" dirty="0"/>
              <a:t> $71 billion--most states did not decouple;  </a:t>
            </a:r>
          </a:p>
          <a:p>
            <a:pPr>
              <a:spcBef>
                <a:spcPts val="1200"/>
              </a:spcBef>
              <a:spcAft>
                <a:spcPts val="1200"/>
              </a:spcAft>
            </a:pPr>
            <a:r>
              <a:rPr lang="en-US" dirty="0"/>
              <a:t>That is, </a:t>
            </a:r>
            <a:r>
              <a:rPr lang="en-US" dirty="0">
                <a:solidFill>
                  <a:srgbClr val="FF0000"/>
                </a:solidFill>
              </a:rPr>
              <a:t>TCJA policies represents 13% of the federal tax base</a:t>
            </a:r>
            <a:r>
              <a:rPr lang="en-US" dirty="0"/>
              <a:t>, and a far higher percentage for Fortune 100: tech companies; pharmaceutical companies, etc.</a:t>
            </a:r>
          </a:p>
          <a:p>
            <a:pPr>
              <a:spcBef>
                <a:spcPts val="1200"/>
              </a:spcBef>
              <a:spcAft>
                <a:spcPts val="1200"/>
              </a:spcAft>
            </a:pPr>
            <a:r>
              <a:rPr lang="en-US" dirty="0">
                <a:solidFill>
                  <a:srgbClr val="FF0000"/>
                </a:solidFill>
              </a:rPr>
              <a:t>Repatriation Transition Tax: </a:t>
            </a:r>
            <a:r>
              <a:rPr lang="en-US" dirty="0"/>
              <a:t>states treated it as Subpart F income, i.e., mostly not taxed or taxed 5%. Now water under the bridge.    </a:t>
            </a:r>
          </a:p>
          <a:p>
            <a:endParaRPr lang="en-US" dirty="0"/>
          </a:p>
        </p:txBody>
      </p:sp>
      <p:sp>
        <p:nvSpPr>
          <p:cNvPr id="4" name="Footer Placeholder 3">
            <a:extLst>
              <a:ext uri="{FF2B5EF4-FFF2-40B4-BE49-F238E27FC236}">
                <a16:creationId xmlns:a16="http://schemas.microsoft.com/office/drawing/2014/main" id="{D63DD8E4-7673-F233-E1E3-B13DB1FB4095}"/>
              </a:ext>
            </a:extLst>
          </p:cNvPr>
          <p:cNvSpPr>
            <a:spLocks noGrp="1"/>
          </p:cNvSpPr>
          <p:nvPr>
            <p:ph type="ftr" sz="quarter" idx="3"/>
          </p:nvPr>
        </p:nvSpPr>
        <p:spPr/>
        <p:txBody>
          <a:bodyPr/>
          <a:lstStyle/>
          <a:p>
            <a:r>
              <a:rPr lang="en-US"/>
              <a:t>[Slide Title] 11-18-25 – MTC Presentation – Page </a:t>
            </a:r>
            <a:fld id="{97539B66-505B-4D41-A333-733563ECC241}" type="slidenum">
              <a:rPr lang="en-US" smtClean="0"/>
              <a:pPr/>
              <a:t>56</a:t>
            </a:fld>
            <a:r>
              <a:rPr lang="en-US"/>
              <a:t> </a:t>
            </a:r>
            <a:endParaRPr lang="en-US" sz="1100" dirty="0"/>
          </a:p>
        </p:txBody>
      </p:sp>
    </p:spTree>
    <p:extLst>
      <p:ext uri="{BB962C8B-B14F-4D97-AF65-F5344CB8AC3E}">
        <p14:creationId xmlns:p14="http://schemas.microsoft.com/office/powerpoint/2010/main" val="75369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8E12-C89B-DA50-7461-62A8FF5CA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6CDC7-5B37-FB30-5FBE-AAD77D6BE647}"/>
              </a:ext>
            </a:extLst>
          </p:cNvPr>
          <p:cNvSpPr>
            <a:spLocks noGrp="1"/>
          </p:cNvSpPr>
          <p:nvPr>
            <p:ph type="title"/>
          </p:nvPr>
        </p:nvSpPr>
        <p:spPr/>
        <p:txBody>
          <a:bodyPr/>
          <a:lstStyle/>
          <a:p>
            <a:r>
              <a:rPr lang="en-US" dirty="0"/>
              <a:t>Evolution – Early to Later Years (Pre-TCJA)</a:t>
            </a:r>
          </a:p>
        </p:txBody>
      </p:sp>
      <p:sp>
        <p:nvSpPr>
          <p:cNvPr id="3" name="Content Placeholder 2">
            <a:extLst>
              <a:ext uri="{FF2B5EF4-FFF2-40B4-BE49-F238E27FC236}">
                <a16:creationId xmlns:a16="http://schemas.microsoft.com/office/drawing/2014/main" id="{D2F249E3-8B81-A44C-597F-F3A3DFF9589F}"/>
              </a:ext>
            </a:extLst>
          </p:cNvPr>
          <p:cNvSpPr>
            <a:spLocks noGrp="1"/>
          </p:cNvSpPr>
          <p:nvPr>
            <p:ph idx="1"/>
          </p:nvPr>
        </p:nvSpPr>
        <p:spPr>
          <a:xfrm>
            <a:off x="393480" y="1207363"/>
            <a:ext cx="11097794" cy="4969600"/>
          </a:xfrm>
        </p:spPr>
        <p:txBody>
          <a:bodyPr>
            <a:normAutofit/>
          </a:bodyPr>
          <a:lstStyle/>
          <a:p>
            <a:pPr>
              <a:spcBef>
                <a:spcPts val="1800"/>
              </a:spcBef>
            </a:pPr>
            <a:r>
              <a:rPr lang="en-US" dirty="0"/>
              <a:t>Trends show an evolution in a particular direction on these issues.</a:t>
            </a:r>
          </a:p>
          <a:p>
            <a:pPr>
              <a:spcBef>
                <a:spcPts val="1800"/>
              </a:spcBef>
            </a:pPr>
            <a:r>
              <a:rPr lang="en-US" dirty="0"/>
              <a:t>In many ways, the international system has been slower to change (in part because the states benefit from their federal system which allows more joint effort).</a:t>
            </a:r>
          </a:p>
          <a:p>
            <a:pPr>
              <a:spcBef>
                <a:spcPts val="1800"/>
              </a:spcBef>
            </a:pPr>
            <a:r>
              <a:rPr lang="en-US" dirty="0"/>
              <a:t>Comparing the two systems can be difficult because of the different paths taken. </a:t>
            </a:r>
          </a:p>
        </p:txBody>
      </p:sp>
      <p:sp>
        <p:nvSpPr>
          <p:cNvPr id="5" name="Footer Placeholder 4">
            <a:extLst>
              <a:ext uri="{FF2B5EF4-FFF2-40B4-BE49-F238E27FC236}">
                <a16:creationId xmlns:a16="http://schemas.microsoft.com/office/drawing/2014/main" id="{CC4A76D1-CA26-5E79-5E7A-EE981D3D7F6C}"/>
              </a:ext>
            </a:extLst>
          </p:cNvPr>
          <p:cNvSpPr>
            <a:spLocks noGrp="1"/>
          </p:cNvSpPr>
          <p:nvPr>
            <p:ph type="ftr" sz="quarter" idx="3"/>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23671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6960-BB68-59C0-58C7-1F9346263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269D6-A375-7F3F-CBD2-33032045F5F0}"/>
              </a:ext>
            </a:extLst>
          </p:cNvPr>
          <p:cNvSpPr>
            <a:spLocks noGrp="1"/>
          </p:cNvSpPr>
          <p:nvPr>
            <p:ph type="title"/>
          </p:nvPr>
        </p:nvSpPr>
        <p:spPr/>
        <p:txBody>
          <a:bodyPr/>
          <a:lstStyle/>
          <a:p>
            <a:r>
              <a:rPr lang="en-US" dirty="0"/>
              <a:t>State Taxing Jurisdiction</a:t>
            </a:r>
          </a:p>
        </p:txBody>
      </p:sp>
      <p:sp>
        <p:nvSpPr>
          <p:cNvPr id="7" name="Text Placeholder 6">
            <a:extLst>
              <a:ext uri="{FF2B5EF4-FFF2-40B4-BE49-F238E27FC236}">
                <a16:creationId xmlns:a16="http://schemas.microsoft.com/office/drawing/2014/main" id="{6F57DC58-8AA2-5C6C-6A7A-3829F6058009}"/>
              </a:ext>
            </a:extLst>
          </p:cNvPr>
          <p:cNvSpPr>
            <a:spLocks noGrp="1"/>
          </p:cNvSpPr>
          <p:nvPr>
            <p:ph type="body" idx="1"/>
          </p:nvPr>
        </p:nvSpPr>
        <p:spPr/>
        <p:txBody>
          <a:bodyPr/>
          <a:lstStyle/>
          <a:p>
            <a:r>
              <a:rPr lang="en-US" dirty="0"/>
              <a:t>Early Years:</a:t>
            </a:r>
          </a:p>
        </p:txBody>
      </p:sp>
      <p:sp>
        <p:nvSpPr>
          <p:cNvPr id="3" name="Content Placeholder 2">
            <a:extLst>
              <a:ext uri="{FF2B5EF4-FFF2-40B4-BE49-F238E27FC236}">
                <a16:creationId xmlns:a16="http://schemas.microsoft.com/office/drawing/2014/main" id="{D0348D85-0CCD-5FF5-BBB7-9B4D2E81878E}"/>
              </a:ext>
            </a:extLst>
          </p:cNvPr>
          <p:cNvSpPr>
            <a:spLocks noGrp="1"/>
          </p:cNvSpPr>
          <p:nvPr>
            <p:ph sz="half" idx="2"/>
          </p:nvPr>
        </p:nvSpPr>
        <p:spPr/>
        <p:txBody>
          <a:bodyPr>
            <a:normAutofit/>
          </a:bodyPr>
          <a:lstStyle/>
          <a:p>
            <a:r>
              <a:rPr lang="en-US" sz="2800" dirty="0"/>
              <a:t>Physical Presence - States had jurisdiction to tax non-domiciliary businesses and income if:</a:t>
            </a:r>
          </a:p>
          <a:p>
            <a:pPr lvl="1"/>
            <a:r>
              <a:rPr lang="en-US" sz="2800" dirty="0"/>
              <a:t>The business had substantial physical presence, and </a:t>
            </a:r>
          </a:p>
          <a:p>
            <a:pPr lvl="1"/>
            <a:r>
              <a:rPr lang="en-US" sz="2800" dirty="0"/>
              <a:t>The income was from an activity beyond mere solicitation of sales</a:t>
            </a:r>
            <a:r>
              <a:rPr lang="en-US" sz="2400" dirty="0"/>
              <a:t>. </a:t>
            </a:r>
          </a:p>
          <a:p>
            <a:endParaRPr lang="en-US" dirty="0"/>
          </a:p>
        </p:txBody>
      </p:sp>
      <p:sp>
        <p:nvSpPr>
          <p:cNvPr id="8" name="Text Placeholder 7">
            <a:extLst>
              <a:ext uri="{FF2B5EF4-FFF2-40B4-BE49-F238E27FC236}">
                <a16:creationId xmlns:a16="http://schemas.microsoft.com/office/drawing/2014/main" id="{67966835-F35C-5181-0184-DE2B6D7F2CC9}"/>
              </a:ext>
            </a:extLst>
          </p:cNvPr>
          <p:cNvSpPr>
            <a:spLocks noGrp="1"/>
          </p:cNvSpPr>
          <p:nvPr>
            <p:ph type="body" sz="quarter" idx="3"/>
          </p:nvPr>
        </p:nvSpPr>
        <p:spPr/>
        <p:txBody>
          <a:bodyPr/>
          <a:lstStyle/>
          <a:p>
            <a:r>
              <a:rPr lang="en-US" dirty="0"/>
              <a:t>Later Years:</a:t>
            </a:r>
          </a:p>
        </p:txBody>
      </p:sp>
      <p:sp>
        <p:nvSpPr>
          <p:cNvPr id="9" name="Content Placeholder 8">
            <a:extLst>
              <a:ext uri="{FF2B5EF4-FFF2-40B4-BE49-F238E27FC236}">
                <a16:creationId xmlns:a16="http://schemas.microsoft.com/office/drawing/2014/main" id="{9A4884F4-0ED0-B9B0-673D-5EE4E797E10D}"/>
              </a:ext>
            </a:extLst>
          </p:cNvPr>
          <p:cNvSpPr>
            <a:spLocks noGrp="1"/>
          </p:cNvSpPr>
          <p:nvPr>
            <p:ph sz="quarter" idx="4"/>
          </p:nvPr>
        </p:nvSpPr>
        <p:spPr/>
        <p:txBody>
          <a:bodyPr>
            <a:normAutofit/>
          </a:bodyPr>
          <a:lstStyle/>
          <a:p>
            <a:r>
              <a:rPr lang="en-US" sz="2800" dirty="0"/>
              <a:t>Economic Presence - States have jurisdiction to tax non-domiciliary businesses and income if:</a:t>
            </a:r>
          </a:p>
          <a:p>
            <a:pPr lvl="1"/>
            <a:r>
              <a:rPr lang="en-US" sz="2800" dirty="0"/>
              <a:t>The business has economic presence, and</a:t>
            </a:r>
          </a:p>
          <a:p>
            <a:pPr lvl="1"/>
            <a:r>
              <a:rPr lang="en-US" sz="2800" dirty="0"/>
              <a:t>The income is from an activity, including sales, that has an economic connection to the state (customers).</a:t>
            </a:r>
          </a:p>
        </p:txBody>
      </p:sp>
      <p:sp>
        <p:nvSpPr>
          <p:cNvPr id="6" name="Footer Placeholder 5">
            <a:extLst>
              <a:ext uri="{FF2B5EF4-FFF2-40B4-BE49-F238E27FC236}">
                <a16:creationId xmlns:a16="http://schemas.microsoft.com/office/drawing/2014/main" id="{943C60C4-9D95-1C58-5E44-ED40E43814F7}"/>
              </a:ext>
            </a:extLst>
          </p:cNvPr>
          <p:cNvSpPr>
            <a:spLocks noGrp="1"/>
          </p:cNvSpPr>
          <p:nvPr>
            <p:ph type="ftr" sz="quarter" idx="10"/>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130070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ED22-E19F-94AC-23A1-B84773EEAC01}"/>
              </a:ext>
            </a:extLst>
          </p:cNvPr>
          <p:cNvSpPr>
            <a:spLocks noGrp="1"/>
          </p:cNvSpPr>
          <p:nvPr>
            <p:ph type="title"/>
          </p:nvPr>
        </p:nvSpPr>
        <p:spPr/>
        <p:txBody>
          <a:bodyPr/>
          <a:lstStyle/>
          <a:p>
            <a:r>
              <a:rPr lang="en-US" dirty="0"/>
              <a:t>State Income Sourcing</a:t>
            </a:r>
          </a:p>
        </p:txBody>
      </p:sp>
      <p:sp>
        <p:nvSpPr>
          <p:cNvPr id="7" name="Text Placeholder 6">
            <a:extLst>
              <a:ext uri="{FF2B5EF4-FFF2-40B4-BE49-F238E27FC236}">
                <a16:creationId xmlns:a16="http://schemas.microsoft.com/office/drawing/2014/main" id="{D21AF1CE-417F-0837-F3EB-12E9DBF4696B}"/>
              </a:ext>
            </a:extLst>
          </p:cNvPr>
          <p:cNvSpPr>
            <a:spLocks noGrp="1"/>
          </p:cNvSpPr>
          <p:nvPr>
            <p:ph type="body" idx="1"/>
          </p:nvPr>
        </p:nvSpPr>
        <p:spPr/>
        <p:txBody>
          <a:bodyPr/>
          <a:lstStyle/>
          <a:p>
            <a:r>
              <a:rPr lang="en-US" dirty="0"/>
              <a:t>Early Years:</a:t>
            </a:r>
          </a:p>
        </p:txBody>
      </p:sp>
      <p:sp>
        <p:nvSpPr>
          <p:cNvPr id="3" name="Content Placeholder 2">
            <a:extLst>
              <a:ext uri="{FF2B5EF4-FFF2-40B4-BE49-F238E27FC236}">
                <a16:creationId xmlns:a16="http://schemas.microsoft.com/office/drawing/2014/main" id="{CB432170-5F84-7585-B2C6-B55879110C8F}"/>
              </a:ext>
            </a:extLst>
          </p:cNvPr>
          <p:cNvSpPr>
            <a:spLocks noGrp="1"/>
          </p:cNvSpPr>
          <p:nvPr>
            <p:ph sz="half" idx="2"/>
          </p:nvPr>
        </p:nvSpPr>
        <p:spPr/>
        <p:txBody>
          <a:bodyPr>
            <a:normAutofit/>
          </a:bodyPr>
          <a:lstStyle/>
          <a:p>
            <a:r>
              <a:rPr lang="en-US" sz="2800" dirty="0"/>
              <a:t>Rules of Assignment:</a:t>
            </a:r>
          </a:p>
          <a:p>
            <a:pPr marL="457200" lvl="1" indent="0">
              <a:buNone/>
            </a:pPr>
            <a:r>
              <a:rPr lang="en-US" sz="2400" dirty="0"/>
              <a:t>Most items of income and direct expense were sourced using rules of assignment based on the item’s character.</a:t>
            </a:r>
          </a:p>
          <a:p>
            <a:r>
              <a:rPr lang="en-US" sz="2800" dirty="0"/>
              <a:t>Use of a Ratio:</a:t>
            </a:r>
          </a:p>
          <a:p>
            <a:pPr marL="457200" lvl="1" indent="0">
              <a:buNone/>
            </a:pPr>
            <a:r>
              <a:rPr lang="en-US" sz="2400" dirty="0"/>
              <a:t>Indirect expense was sourced using a ratio (generally the ratio of total direct income assigned to the state). </a:t>
            </a:r>
          </a:p>
        </p:txBody>
      </p:sp>
      <p:sp>
        <p:nvSpPr>
          <p:cNvPr id="8" name="Text Placeholder 7">
            <a:extLst>
              <a:ext uri="{FF2B5EF4-FFF2-40B4-BE49-F238E27FC236}">
                <a16:creationId xmlns:a16="http://schemas.microsoft.com/office/drawing/2014/main" id="{7D5B93C7-1573-D193-8C87-4D8A61355841}"/>
              </a:ext>
            </a:extLst>
          </p:cNvPr>
          <p:cNvSpPr>
            <a:spLocks noGrp="1"/>
          </p:cNvSpPr>
          <p:nvPr>
            <p:ph type="body" sz="quarter" idx="3"/>
          </p:nvPr>
        </p:nvSpPr>
        <p:spPr/>
        <p:txBody>
          <a:bodyPr/>
          <a:lstStyle/>
          <a:p>
            <a:r>
              <a:rPr lang="en-US" dirty="0"/>
              <a:t>Later Years:</a:t>
            </a:r>
          </a:p>
        </p:txBody>
      </p:sp>
      <p:sp>
        <p:nvSpPr>
          <p:cNvPr id="9" name="Content Placeholder 8">
            <a:extLst>
              <a:ext uri="{FF2B5EF4-FFF2-40B4-BE49-F238E27FC236}">
                <a16:creationId xmlns:a16="http://schemas.microsoft.com/office/drawing/2014/main" id="{6D85BD08-BFC0-0185-5D00-5189D414D909}"/>
              </a:ext>
            </a:extLst>
          </p:cNvPr>
          <p:cNvSpPr>
            <a:spLocks noGrp="1"/>
          </p:cNvSpPr>
          <p:nvPr>
            <p:ph sz="quarter" idx="4"/>
          </p:nvPr>
        </p:nvSpPr>
        <p:spPr/>
        <p:txBody>
          <a:bodyPr>
            <a:normAutofit/>
          </a:bodyPr>
          <a:lstStyle/>
          <a:p>
            <a:r>
              <a:rPr lang="en-US" sz="2800" dirty="0"/>
              <a:t>Use of a Ratio: </a:t>
            </a:r>
          </a:p>
          <a:p>
            <a:pPr marL="457200" lvl="1" indent="0">
              <a:buNone/>
            </a:pPr>
            <a:r>
              <a:rPr lang="en-US" sz="2400" dirty="0"/>
              <a:t>Most items of income and expense are netted and that amount is sourced using a ratio (generally the total receipts or other factors assigned to the state). </a:t>
            </a:r>
          </a:p>
          <a:p>
            <a:r>
              <a:rPr lang="en-US" sz="2800" dirty="0"/>
              <a:t>Rules of Assignment:</a:t>
            </a:r>
          </a:p>
          <a:p>
            <a:pPr marL="457200" lvl="1" indent="0">
              <a:buNone/>
            </a:pPr>
            <a:r>
              <a:rPr lang="en-US" sz="2400" dirty="0"/>
              <a:t>Certain items are sourced using rules of assignment based on the item’s character.</a:t>
            </a:r>
          </a:p>
        </p:txBody>
      </p:sp>
      <p:sp>
        <p:nvSpPr>
          <p:cNvPr id="6" name="Footer Placeholder 5">
            <a:extLst>
              <a:ext uri="{FF2B5EF4-FFF2-40B4-BE49-F238E27FC236}">
                <a16:creationId xmlns:a16="http://schemas.microsoft.com/office/drawing/2014/main" id="{5BBE16E0-60A1-FF7B-33A2-93EA2D0C116C}"/>
              </a:ext>
            </a:extLst>
          </p:cNvPr>
          <p:cNvSpPr>
            <a:spLocks noGrp="1"/>
          </p:cNvSpPr>
          <p:nvPr>
            <p:ph type="ftr" sz="quarter" idx="10"/>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327989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FD2E-8780-2465-B852-BB0700702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0C852-C84B-BE07-C711-922569FA1C17}"/>
              </a:ext>
            </a:extLst>
          </p:cNvPr>
          <p:cNvSpPr>
            <a:spLocks noGrp="1"/>
          </p:cNvSpPr>
          <p:nvPr>
            <p:ph type="title"/>
          </p:nvPr>
        </p:nvSpPr>
        <p:spPr/>
        <p:txBody>
          <a:bodyPr>
            <a:normAutofit fontScale="90000"/>
          </a:bodyPr>
          <a:lstStyle/>
          <a:p>
            <a:r>
              <a:rPr lang="en-US" dirty="0"/>
              <a:t>State Transfer Pricing, Consolidation, or Attribution</a:t>
            </a:r>
          </a:p>
        </p:txBody>
      </p:sp>
      <p:sp>
        <p:nvSpPr>
          <p:cNvPr id="7" name="Text Placeholder 6">
            <a:extLst>
              <a:ext uri="{FF2B5EF4-FFF2-40B4-BE49-F238E27FC236}">
                <a16:creationId xmlns:a16="http://schemas.microsoft.com/office/drawing/2014/main" id="{F1AA254B-B0E7-7BF3-3B79-CB47C5394E98}"/>
              </a:ext>
            </a:extLst>
          </p:cNvPr>
          <p:cNvSpPr>
            <a:spLocks noGrp="1"/>
          </p:cNvSpPr>
          <p:nvPr>
            <p:ph type="body" idx="1"/>
          </p:nvPr>
        </p:nvSpPr>
        <p:spPr/>
        <p:txBody>
          <a:bodyPr/>
          <a:lstStyle/>
          <a:p>
            <a:r>
              <a:rPr lang="en-US" dirty="0"/>
              <a:t>Early Years:</a:t>
            </a:r>
          </a:p>
        </p:txBody>
      </p:sp>
      <p:sp>
        <p:nvSpPr>
          <p:cNvPr id="3" name="Content Placeholder 2">
            <a:extLst>
              <a:ext uri="{FF2B5EF4-FFF2-40B4-BE49-F238E27FC236}">
                <a16:creationId xmlns:a16="http://schemas.microsoft.com/office/drawing/2014/main" id="{BC1C64D6-E2EE-EA20-A2C3-9491713FC993}"/>
              </a:ext>
            </a:extLst>
          </p:cNvPr>
          <p:cNvSpPr>
            <a:spLocks noGrp="1"/>
          </p:cNvSpPr>
          <p:nvPr>
            <p:ph sz="half" idx="2"/>
          </p:nvPr>
        </p:nvSpPr>
        <p:spPr>
          <a:xfrm>
            <a:off x="124287" y="1748848"/>
            <a:ext cx="5909569" cy="4616445"/>
          </a:xfrm>
        </p:spPr>
        <p:txBody>
          <a:bodyPr>
            <a:normAutofit/>
          </a:bodyPr>
          <a:lstStyle/>
          <a:p>
            <a:r>
              <a:rPr lang="en-US" sz="2500" dirty="0"/>
              <a:t>Separate Filing &amp; Transfer Pricing:</a:t>
            </a:r>
          </a:p>
          <a:p>
            <a:pPr marL="457200" lvl="1" indent="0">
              <a:spcAft>
                <a:spcPts val="1200"/>
              </a:spcAft>
              <a:buNone/>
            </a:pPr>
            <a:r>
              <a:rPr lang="en-US" dirty="0"/>
              <a:t>Most states required or permitted separate entity filing and relied on transfer pricing with domestic/ foreign subsidiaries.</a:t>
            </a:r>
          </a:p>
          <a:p>
            <a:pPr>
              <a:spcAft>
                <a:spcPts val="1200"/>
              </a:spcAft>
            </a:pPr>
            <a:r>
              <a:rPr lang="en-US" sz="2500" dirty="0"/>
              <a:t>No Attribution of Subsidiary Income:</a:t>
            </a:r>
          </a:p>
          <a:p>
            <a:r>
              <a:rPr lang="en-US" sz="2500" dirty="0"/>
              <a:t>Dividend Treatment:</a:t>
            </a:r>
          </a:p>
          <a:p>
            <a:pPr marL="457200" lvl="1" indent="0">
              <a:buNone/>
            </a:pPr>
            <a:r>
              <a:rPr lang="en-US" dirty="0"/>
              <a:t>Dividends taxed to the parent unless a deduction applies.</a:t>
            </a:r>
          </a:p>
          <a:p>
            <a:endParaRPr lang="en-US" dirty="0"/>
          </a:p>
        </p:txBody>
      </p:sp>
      <p:sp>
        <p:nvSpPr>
          <p:cNvPr id="8" name="Text Placeholder 7">
            <a:extLst>
              <a:ext uri="{FF2B5EF4-FFF2-40B4-BE49-F238E27FC236}">
                <a16:creationId xmlns:a16="http://schemas.microsoft.com/office/drawing/2014/main" id="{B9677290-8CC6-7DDC-7533-1ECF8DFB24F5}"/>
              </a:ext>
            </a:extLst>
          </p:cNvPr>
          <p:cNvSpPr>
            <a:spLocks noGrp="1"/>
          </p:cNvSpPr>
          <p:nvPr>
            <p:ph type="body" sz="quarter" idx="3"/>
          </p:nvPr>
        </p:nvSpPr>
        <p:spPr/>
        <p:txBody>
          <a:bodyPr/>
          <a:lstStyle/>
          <a:p>
            <a:r>
              <a:rPr lang="en-US" dirty="0"/>
              <a:t>Later Years:</a:t>
            </a:r>
          </a:p>
        </p:txBody>
      </p:sp>
      <p:sp>
        <p:nvSpPr>
          <p:cNvPr id="9" name="Content Placeholder 8">
            <a:extLst>
              <a:ext uri="{FF2B5EF4-FFF2-40B4-BE49-F238E27FC236}">
                <a16:creationId xmlns:a16="http://schemas.microsoft.com/office/drawing/2014/main" id="{7CB40A49-B68D-DE63-9136-96F6BC08E5FE}"/>
              </a:ext>
            </a:extLst>
          </p:cNvPr>
          <p:cNvSpPr>
            <a:spLocks noGrp="1"/>
          </p:cNvSpPr>
          <p:nvPr>
            <p:ph sz="quarter" idx="4"/>
          </p:nvPr>
        </p:nvSpPr>
        <p:spPr/>
        <p:txBody>
          <a:bodyPr>
            <a:normAutofit/>
          </a:bodyPr>
          <a:lstStyle/>
          <a:p>
            <a:r>
              <a:rPr lang="en-US" sz="2500" dirty="0"/>
              <a:t>Combined (Consolidated) Filing:</a:t>
            </a:r>
          </a:p>
          <a:p>
            <a:pPr marL="457200" lvl="1" indent="0">
              <a:spcAft>
                <a:spcPts val="1200"/>
              </a:spcAft>
              <a:buNone/>
            </a:pPr>
            <a:r>
              <a:rPr lang="en-US" dirty="0"/>
              <a:t>Most states require combined filing for the domestic group (50% ownership test), so that transfer pricing primarily effects multinational groups.</a:t>
            </a:r>
          </a:p>
          <a:p>
            <a:pPr>
              <a:spcAft>
                <a:spcPts val="1200"/>
              </a:spcAft>
            </a:pPr>
            <a:r>
              <a:rPr lang="en-US" sz="2500" dirty="0"/>
              <a:t>No Attribution of Subsidiary Income:</a:t>
            </a:r>
          </a:p>
          <a:p>
            <a:r>
              <a:rPr lang="en-US" sz="2500" dirty="0"/>
              <a:t>Dividend Treatment:</a:t>
            </a:r>
          </a:p>
          <a:p>
            <a:pPr marL="457200" lvl="1" indent="0">
              <a:buNone/>
            </a:pPr>
            <a:r>
              <a:rPr lang="en-US" dirty="0"/>
              <a:t>Dividends not eliminated are taxed to the parent unless a deduction applies.</a:t>
            </a:r>
          </a:p>
        </p:txBody>
      </p:sp>
      <p:sp>
        <p:nvSpPr>
          <p:cNvPr id="6" name="Footer Placeholder 5">
            <a:extLst>
              <a:ext uri="{FF2B5EF4-FFF2-40B4-BE49-F238E27FC236}">
                <a16:creationId xmlns:a16="http://schemas.microsoft.com/office/drawing/2014/main" id="{CF65E740-D58C-6AD1-9F76-80AE15E032CE}"/>
              </a:ext>
            </a:extLst>
          </p:cNvPr>
          <p:cNvSpPr>
            <a:spLocks noGrp="1"/>
          </p:cNvSpPr>
          <p:nvPr>
            <p:ph type="ftr" sz="quarter" idx="10"/>
          </p:nvPr>
        </p:nvSpPr>
        <p:spPr/>
        <p:txBody>
          <a:bodyPr/>
          <a:lstStyle/>
          <a:p>
            <a:r>
              <a:rPr lang="en-US"/>
              <a:t>[Slide Title] 11-18-25 – MTC Presentation – Page ‹#› </a:t>
            </a:r>
            <a:endParaRPr lang="en-US" sz="1100" dirty="0"/>
          </a:p>
        </p:txBody>
      </p:sp>
    </p:spTree>
    <p:extLst>
      <p:ext uri="{BB962C8B-B14F-4D97-AF65-F5344CB8AC3E}">
        <p14:creationId xmlns:p14="http://schemas.microsoft.com/office/powerpoint/2010/main" val="4010681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3588</TotalTime>
  <Words>5615</Words>
  <Application>Microsoft Office PowerPoint</Application>
  <PresentationFormat>Widescreen</PresentationFormat>
  <Paragraphs>445</Paragraphs>
  <Slides>56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Aptos</vt:lpstr>
      <vt:lpstr>Arial</vt:lpstr>
      <vt:lpstr>Bahnschrift SemiBold</vt:lpstr>
      <vt:lpstr>Palatino Linotype</vt:lpstr>
      <vt:lpstr>Posterama</vt:lpstr>
      <vt:lpstr>Wingdings</vt:lpstr>
      <vt:lpstr>Office Theme</vt:lpstr>
      <vt:lpstr>CHANGES IN TAXATION OF  INTERNATIONAL BUSINESS INCOME </vt:lpstr>
      <vt:lpstr>Caveats</vt:lpstr>
      <vt:lpstr>Some Context</vt:lpstr>
      <vt:lpstr>Three Important Sets of Rules</vt:lpstr>
      <vt:lpstr>Why this Matters</vt:lpstr>
      <vt:lpstr>Evolution – Early to Later Years (Pre-TCJA)</vt:lpstr>
      <vt:lpstr>State Taxing Jurisdiction</vt:lpstr>
      <vt:lpstr>State Income Sourcing</vt:lpstr>
      <vt:lpstr>State Transfer Pricing, Consolidation, or Attribution</vt:lpstr>
      <vt:lpstr>Federal/International Taxing Jurisdiction</vt:lpstr>
      <vt:lpstr>Federal/International Income Sourcing</vt:lpstr>
      <vt:lpstr>Federal Consolidation or Attribution</vt:lpstr>
      <vt:lpstr>How did that transfer pricing thing go?</vt:lpstr>
      <vt:lpstr>Transfer Pricing</vt:lpstr>
      <vt:lpstr>IRC Sec. 482</vt:lpstr>
      <vt:lpstr>Problems Just Keep Growing</vt:lpstr>
      <vt:lpstr>Problems Just Keep Growing</vt:lpstr>
      <vt:lpstr>Finally . . . </vt:lpstr>
      <vt:lpstr>So What’s Happened Recently?</vt:lpstr>
      <vt:lpstr>Some Terminology</vt:lpstr>
      <vt:lpstr>Theoretical Reach of US Jurisdiction for Tax Purposes</vt:lpstr>
      <vt:lpstr>Global Context 2017</vt:lpstr>
      <vt:lpstr>Theoretical Reach of US Jurisdiction for Tax Purposes</vt:lpstr>
      <vt:lpstr>Solving The Competitivity Problem</vt:lpstr>
      <vt:lpstr>The Competitivity Problem</vt:lpstr>
      <vt:lpstr>Profit Shifting Problem</vt:lpstr>
      <vt:lpstr>The Return of Subpart F</vt:lpstr>
      <vt:lpstr>The Return of Subpart F</vt:lpstr>
      <vt:lpstr>The Return of Subpart F</vt:lpstr>
      <vt:lpstr>The Return of Subpart F</vt:lpstr>
      <vt:lpstr>Taxation of Outbound Transactions</vt:lpstr>
      <vt:lpstr>Taxation of Inbound Transactions</vt:lpstr>
      <vt:lpstr>Change in Global Context</vt:lpstr>
      <vt:lpstr>OB3</vt:lpstr>
      <vt:lpstr>Comments on State Conformity</vt:lpstr>
      <vt:lpstr>Comments on State Conformity</vt:lpstr>
      <vt:lpstr>Comments on State Conformity</vt:lpstr>
      <vt:lpstr>History of the Relationship Between State &amp; Federal Tax Systems</vt:lpstr>
      <vt:lpstr>Understanding the (Legacy) Federal  International Tax System</vt:lpstr>
      <vt:lpstr>State Taxing Systems</vt:lpstr>
      <vt:lpstr>State Taxing Systems</vt:lpstr>
      <vt:lpstr>Container Corporation of America v. FTB (1983)</vt:lpstr>
      <vt:lpstr>Our trading partners “express concern”  (The British Empire Strikes Back?) </vt:lpstr>
      <vt:lpstr>The Battle Over Foreign Dividends </vt:lpstr>
      <vt:lpstr>The Foreign Dividend Conundrum: Whose Earnings?</vt:lpstr>
      <vt:lpstr>The Foreign Dividend Conundrum</vt:lpstr>
      <vt:lpstr>Another Bump in the Road</vt:lpstr>
      <vt:lpstr>Aftermath of the Treasury Unitary Taxation Working Group Agreement</vt:lpstr>
      <vt:lpstr>The Foreign Dividend Conundrum</vt:lpstr>
      <vt:lpstr>Subpart F Income: Then and Now</vt:lpstr>
      <vt:lpstr>Kraft General Foods v. Iowa (1992)</vt:lpstr>
      <vt:lpstr>The TCJA Changes (Almost) Everything</vt:lpstr>
      <vt:lpstr>The GILTI Conundrum</vt:lpstr>
      <vt:lpstr>The GILTI Conundrum</vt:lpstr>
      <vt:lpstr>State Approaches to Taxing GILTI  (ITEP – 2025)</vt:lpstr>
      <vt:lpstr>2020 Federal Fiscal Estimates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8</cp:revision>
  <dcterms:created xsi:type="dcterms:W3CDTF">2025-11-07T15:20:06Z</dcterms:created>
  <dcterms:modified xsi:type="dcterms:W3CDTF">2025-11-17T15:00:16Z</dcterms:modified>
</cp:coreProperties>
</file>