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322" r:id="rId5"/>
    <p:sldId id="321" r:id="rId6"/>
    <p:sldId id="326" r:id="rId7"/>
    <p:sldId id="318" r:id="rId8"/>
    <p:sldId id="323" r:id="rId9"/>
    <p:sldId id="324" r:id="rId10"/>
    <p:sldId id="325" r:id="rId11"/>
    <p:sldId id="328" r:id="rId12"/>
    <p:sldId id="327" r:id="rId13"/>
    <p:sldId id="329" r:id="rId14"/>
    <p:sldId id="330" r:id="rId15"/>
    <p:sldId id="331" r:id="rId16"/>
    <p:sldId id="31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11FE2F-70DC-4576-820D-9748BE1858E4}" v="40" dt="2025-09-09T22:46:05.692"/>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29" autoAdjust="0"/>
    <p:restoredTop sz="95388" autoAdjust="0"/>
  </p:normalViewPr>
  <p:slideViewPr>
    <p:cSldViewPr snapToGrid="0">
      <p:cViewPr varScale="1">
        <p:scale>
          <a:sx n="62" d="100"/>
          <a:sy n="62" d="100"/>
        </p:scale>
        <p:origin x="716" y="48"/>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9/10/2025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9/10/2025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dirty="0"/>
              <a:t>Click icon to add table</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dirty="0"/>
              <a:t>Click icon to add table</a:t>
            </a:r>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dirty="0"/>
              <a:t>Click icon to add picture</a:t>
            </a:r>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dirty="0"/>
              <a:t>Click icon to add picture</a:t>
            </a:r>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dirty="0"/>
              <a:t>Click icon to add picture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r>
              <a:rPr lang="en-US" dirty="0"/>
              <a:t>Note: This presentation is not intended to provide legal and/or technical tax advices. You should not rely on this information making tax decisions and should consult your legal advisor with respect to how Washington tax may apply to your specific facts and circumstances.</a:t>
            </a:r>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app.leg.wa.gov/rcw/default.aspx?cite=82.12.035"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s://app.leg.wa.gov/billsummary/?BillNumber=5814&amp;Year=2025&amp;Initiative=false"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tc.gov/wp-content/uploads/2024/10/2024tns38-Cram.pdf" TargetMode="External"/><Relationship Id="rId2" Type="http://schemas.openxmlformats.org/officeDocument/2006/relationships/hyperlink" Target="https://supreme.justia.com/cases/federal/us/514/175/"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app.leg.wa.gov/rcw/default.aspx?cite=82.12.0208" TargetMode="External"/><Relationship Id="rId2" Type="http://schemas.openxmlformats.org/officeDocument/2006/relationships/hyperlink" Target="https://app.leg.wa.gov/rcw/default.aspx?cite=82.08.0208"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app.leg.wa.gov/rcw/default.aspx?cite=82.04.215" TargetMode="External"/><Relationship Id="rId2" Type="http://schemas.openxmlformats.org/officeDocument/2006/relationships/hyperlink" Target="https://app.leg.wa.gov/rcw/default.aspx?cite=82.04.192" TargetMode="External"/><Relationship Id="rId1" Type="http://schemas.openxmlformats.org/officeDocument/2006/relationships/slideLayout" Target="../slideLayouts/slideLayout5.xml"/><Relationship Id="rId4" Type="http://schemas.openxmlformats.org/officeDocument/2006/relationships/hyperlink" Target="https://app.leg.wa.gov/rcw/default.aspx?cite=82.04.05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app.leg.wa.gov/rcw/default.aspx?cite=82.08.195" TargetMode="External"/><Relationship Id="rId2" Type="http://schemas.openxmlformats.org/officeDocument/2006/relationships/hyperlink" Target="https://app.leg.wa.gov/rcw/default.aspx?cite=82.08.190"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54C9E-20FB-B999-9303-C71D1334BAD7}"/>
              </a:ext>
            </a:extLst>
          </p:cNvPr>
          <p:cNvSpPr>
            <a:spLocks noGrp="1"/>
          </p:cNvSpPr>
          <p:nvPr>
            <p:ph type="title"/>
          </p:nvPr>
        </p:nvSpPr>
        <p:spPr>
          <a:xfrm>
            <a:off x="1317615" y="690511"/>
            <a:ext cx="8031868" cy="5253089"/>
          </a:xfrm>
        </p:spPr>
        <p:txBody>
          <a:bodyPr/>
          <a:lstStyle/>
          <a:p>
            <a:r>
              <a:rPr lang="en-US" dirty="0"/>
              <a:t>Washington’s Multiple Points of Use(MPU) Exemption</a:t>
            </a:r>
            <a:br>
              <a:rPr lang="en-US" dirty="0"/>
            </a:br>
            <a:br>
              <a:rPr lang="en-US" dirty="0"/>
            </a:br>
            <a:r>
              <a:rPr lang="en-US" sz="1400" dirty="0"/>
              <a:t>Tim Jennrich, Senior Assistant Director of  Tax Policy, Washington</a:t>
            </a:r>
            <a:br>
              <a:rPr lang="en-US" sz="1400" dirty="0"/>
            </a:br>
            <a:r>
              <a:rPr lang="en-US" sz="1400" dirty="0"/>
              <a:t>September 10, 2025</a:t>
            </a:r>
          </a:p>
        </p:txBody>
      </p:sp>
    </p:spTree>
    <p:extLst>
      <p:ext uri="{BB962C8B-B14F-4D97-AF65-F5344CB8AC3E}">
        <p14:creationId xmlns:p14="http://schemas.microsoft.com/office/powerpoint/2010/main" val="33788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525A-753B-151C-D4F8-2D477025106F}"/>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1F0E733B-7A4B-4B8D-D9FB-9358117CE7EC}"/>
              </a:ext>
            </a:extLst>
          </p:cNvPr>
          <p:cNvSpPr>
            <a:spLocks noGrp="1"/>
          </p:cNvSpPr>
          <p:nvPr>
            <p:ph sz="quarter" idx="12"/>
          </p:nvPr>
        </p:nvSpPr>
        <p:spPr>
          <a:xfrm>
            <a:off x="1450153" y="1715784"/>
            <a:ext cx="8552264" cy="4512401"/>
          </a:xfrm>
        </p:spPr>
        <p:txBody>
          <a:bodyPr>
            <a:normAutofit/>
          </a:bodyPr>
          <a:lstStyle/>
          <a:p>
            <a:r>
              <a:rPr lang="en-US" sz="2400" dirty="0"/>
              <a:t>Based on experience in administering the MPU exemption…</a:t>
            </a:r>
          </a:p>
          <a:p>
            <a:pPr lvl="1"/>
            <a:r>
              <a:rPr lang="en-US" sz="2400" dirty="0"/>
              <a:t>Documentation</a:t>
            </a:r>
          </a:p>
          <a:p>
            <a:pPr lvl="1"/>
            <a:r>
              <a:rPr lang="en-US" sz="2400" dirty="0"/>
              <a:t>Defining “user”</a:t>
            </a:r>
          </a:p>
          <a:p>
            <a:pPr lvl="1"/>
            <a:r>
              <a:rPr lang="en-US" sz="2400" dirty="0"/>
              <a:t>Addressing complex and varied transactions</a:t>
            </a:r>
          </a:p>
          <a:p>
            <a:pPr lvl="1"/>
            <a:r>
              <a:rPr lang="en-US" sz="2400" dirty="0"/>
              <a:t>Refunds</a:t>
            </a:r>
          </a:p>
          <a:p>
            <a:pPr lvl="1"/>
            <a:r>
              <a:rPr lang="en-US" sz="2400" dirty="0"/>
              <a:t>Apportionment of bundled transactions</a:t>
            </a:r>
          </a:p>
          <a:p>
            <a:pPr lvl="1"/>
            <a:r>
              <a:rPr lang="en-US" sz="2400" dirty="0"/>
              <a:t>Credits</a:t>
            </a:r>
          </a:p>
        </p:txBody>
      </p:sp>
    </p:spTree>
    <p:extLst>
      <p:ext uri="{BB962C8B-B14F-4D97-AF65-F5344CB8AC3E}">
        <p14:creationId xmlns:p14="http://schemas.microsoft.com/office/powerpoint/2010/main" val="2573339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B06A-1B8B-5011-2356-5F6C883825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B6360-423C-F768-8F79-C62BEB79F0E6}"/>
              </a:ext>
            </a:extLst>
          </p:cNvPr>
          <p:cNvSpPr>
            <a:spLocks noGrp="1"/>
          </p:cNvSpPr>
          <p:nvPr>
            <p:ph type="title"/>
          </p:nvPr>
        </p:nvSpPr>
        <p:spPr/>
        <p:txBody>
          <a:bodyPr/>
          <a:lstStyle/>
          <a:p>
            <a:r>
              <a:rPr lang="en-US" dirty="0"/>
              <a:t>Challenges – Cont.</a:t>
            </a:r>
          </a:p>
        </p:txBody>
      </p:sp>
      <p:sp>
        <p:nvSpPr>
          <p:cNvPr id="3" name="Content Placeholder 2">
            <a:extLst>
              <a:ext uri="{FF2B5EF4-FFF2-40B4-BE49-F238E27FC236}">
                <a16:creationId xmlns:a16="http://schemas.microsoft.com/office/drawing/2014/main" id="{ACB54C19-D9FF-3083-AE67-92A71DB3ABF2}"/>
              </a:ext>
            </a:extLst>
          </p:cNvPr>
          <p:cNvSpPr>
            <a:spLocks noGrp="1"/>
          </p:cNvSpPr>
          <p:nvPr>
            <p:ph sz="quarter" idx="12"/>
          </p:nvPr>
        </p:nvSpPr>
        <p:spPr/>
        <p:txBody>
          <a:bodyPr>
            <a:normAutofit/>
          </a:bodyPr>
          <a:lstStyle/>
          <a:p>
            <a:pPr lvl="1"/>
            <a:r>
              <a:rPr lang="en-US" dirty="0"/>
              <a:t>Credits</a:t>
            </a:r>
          </a:p>
          <a:p>
            <a:pPr lvl="2"/>
            <a:r>
              <a:rPr lang="en-US" sz="1800" dirty="0"/>
              <a:t>A credit is allowed against the taxes imposed by this chapter upon the use in this state in the amount that the present user thereof or his or her bailor or donor has paid a legally imposed retail sales or use tax with respect to such property item to any other state, possession, territory, or commonwealth of the United States, any political subdivision thereof, the District of Columbia, and any foreign country or political subdivision thereof</a:t>
            </a:r>
          </a:p>
          <a:p>
            <a:pPr marL="914400" lvl="2" indent="0">
              <a:buNone/>
            </a:pPr>
            <a:r>
              <a:rPr lang="en-US" sz="1200" dirty="0">
                <a:hlinkClick r:id="rId2"/>
              </a:rPr>
              <a:t>RCW 82.12.035.</a:t>
            </a:r>
            <a:endParaRPr lang="en-US" sz="1200" dirty="0"/>
          </a:p>
        </p:txBody>
      </p:sp>
    </p:spTree>
    <p:extLst>
      <p:ext uri="{BB962C8B-B14F-4D97-AF65-F5344CB8AC3E}">
        <p14:creationId xmlns:p14="http://schemas.microsoft.com/office/powerpoint/2010/main" val="3625075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C7988-4BAB-4F42-C277-33AD3F8D6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BC4B8D-7DC7-9F22-255C-B2D3BAB3E518}"/>
              </a:ext>
            </a:extLst>
          </p:cNvPr>
          <p:cNvSpPr>
            <a:spLocks noGrp="1"/>
          </p:cNvSpPr>
          <p:nvPr>
            <p:ph type="title"/>
          </p:nvPr>
        </p:nvSpPr>
        <p:spPr/>
        <p:txBody>
          <a:bodyPr/>
          <a:lstStyle/>
          <a:p>
            <a:r>
              <a:rPr lang="en-US" dirty="0"/>
              <a:t>Into the Now and Future</a:t>
            </a:r>
            <a:br>
              <a:rPr lang="en-US" dirty="0"/>
            </a:br>
            <a:endParaRPr lang="en-US" dirty="0"/>
          </a:p>
        </p:txBody>
      </p:sp>
      <p:sp>
        <p:nvSpPr>
          <p:cNvPr id="3" name="Content Placeholder 2">
            <a:extLst>
              <a:ext uri="{FF2B5EF4-FFF2-40B4-BE49-F238E27FC236}">
                <a16:creationId xmlns:a16="http://schemas.microsoft.com/office/drawing/2014/main" id="{E8E13D61-8C13-E385-773D-27F1AAB8B8B7}"/>
              </a:ext>
            </a:extLst>
          </p:cNvPr>
          <p:cNvSpPr>
            <a:spLocks noGrp="1"/>
          </p:cNvSpPr>
          <p:nvPr>
            <p:ph sz="quarter" idx="12"/>
          </p:nvPr>
        </p:nvSpPr>
        <p:spPr>
          <a:xfrm>
            <a:off x="1450153" y="1777430"/>
            <a:ext cx="8552264" cy="4450756"/>
          </a:xfrm>
        </p:spPr>
        <p:txBody>
          <a:bodyPr>
            <a:normAutofit/>
          </a:bodyPr>
          <a:lstStyle/>
          <a:p>
            <a:pPr lvl="1"/>
            <a:r>
              <a:rPr lang="en-US" sz="2400" dirty="0">
                <a:hlinkClick r:id="rId2"/>
              </a:rPr>
              <a:t>Engrossed Substitute Senate Bill 5814 (2025)</a:t>
            </a:r>
            <a:r>
              <a:rPr lang="en-US" sz="2400" dirty="0"/>
              <a:t>:</a:t>
            </a:r>
          </a:p>
          <a:p>
            <a:pPr lvl="2"/>
            <a:r>
              <a:rPr lang="en-US" sz="2400" dirty="0"/>
              <a:t>The sale of advertising services are retail sales services subject to retail sales effective Oct. 1, 2024</a:t>
            </a:r>
          </a:p>
          <a:p>
            <a:pPr lvl="2"/>
            <a:endParaRPr lang="en-US" sz="2400" dirty="0"/>
          </a:p>
          <a:p>
            <a:pPr lvl="3"/>
            <a:r>
              <a:rPr lang="en-US" sz="2400" dirty="0"/>
              <a:t>Difficulties in sourcing advertising services</a:t>
            </a:r>
          </a:p>
          <a:p>
            <a:pPr lvl="3"/>
            <a:endParaRPr lang="en-US" sz="2400" dirty="0"/>
          </a:p>
          <a:p>
            <a:pPr lvl="3"/>
            <a:r>
              <a:rPr lang="en-US" sz="2400" dirty="0"/>
              <a:t>Applicability and value of the </a:t>
            </a:r>
            <a:r>
              <a:rPr lang="en-US" sz="2400"/>
              <a:t>MPU exemption</a:t>
            </a:r>
            <a:endParaRPr lang="en-US" sz="2400" dirty="0"/>
          </a:p>
          <a:p>
            <a:pPr lvl="3"/>
            <a:endParaRPr lang="en-US" sz="2400" dirty="0"/>
          </a:p>
          <a:p>
            <a:pPr lvl="3"/>
            <a:r>
              <a:rPr lang="en-US" sz="2400" dirty="0"/>
              <a:t>“User” considerations</a:t>
            </a:r>
          </a:p>
        </p:txBody>
      </p:sp>
    </p:spTree>
    <p:extLst>
      <p:ext uri="{BB962C8B-B14F-4D97-AF65-F5344CB8AC3E}">
        <p14:creationId xmlns:p14="http://schemas.microsoft.com/office/powerpoint/2010/main" val="1299628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101732C-7338-DBA0-BD19-1FA88304749F}"/>
              </a:ext>
            </a:extLst>
          </p:cNvPr>
          <p:cNvSpPr>
            <a:spLocks noGrp="1"/>
          </p:cNvSpPr>
          <p:nvPr>
            <p:ph type="title"/>
          </p:nvPr>
        </p:nvSpPr>
        <p:spPr>
          <a:xfrm>
            <a:off x="1317614" y="690511"/>
            <a:ext cx="4964671" cy="5253089"/>
          </a:xfrm>
        </p:spPr>
        <p:txBody>
          <a:bodyPr/>
          <a:lstStyle/>
          <a:p>
            <a:r>
              <a:rPr lang="en-US" dirty="0"/>
              <a:t>Thank</a:t>
            </a:r>
            <a:br>
              <a:rPr lang="en-US" dirty="0"/>
            </a:br>
            <a:r>
              <a:rPr lang="en-US" dirty="0"/>
              <a:t>you</a:t>
            </a:r>
          </a:p>
        </p:txBody>
      </p:sp>
      <p:sp>
        <p:nvSpPr>
          <p:cNvPr id="2" name="Content Placeholder 1">
            <a:extLst>
              <a:ext uri="{FF2B5EF4-FFF2-40B4-BE49-F238E27FC236}">
                <a16:creationId xmlns:a16="http://schemas.microsoft.com/office/drawing/2014/main" id="{70ECFE66-A9E7-A365-967B-2FD670CB3923}"/>
              </a:ext>
            </a:extLst>
          </p:cNvPr>
          <p:cNvSpPr>
            <a:spLocks noGrp="1"/>
          </p:cNvSpPr>
          <p:nvPr>
            <p:ph sz="quarter" idx="10"/>
          </p:nvPr>
        </p:nvSpPr>
        <p:spPr>
          <a:xfrm>
            <a:off x="6282286" y="690465"/>
            <a:ext cx="4784372" cy="5253089"/>
          </a:xfrm>
        </p:spPr>
        <p:txBody>
          <a:bodyPr/>
          <a:lstStyle/>
          <a:p>
            <a:r>
              <a:rPr lang="en-US" dirty="0"/>
              <a:t>Tim Jennrich</a:t>
            </a:r>
          </a:p>
          <a:p>
            <a:r>
              <a:rPr lang="en-US" dirty="0"/>
              <a:t>timje@dor.wa.gov</a:t>
            </a:r>
          </a:p>
        </p:txBody>
      </p:sp>
    </p:spTree>
    <p:extLst>
      <p:ext uri="{BB962C8B-B14F-4D97-AF65-F5344CB8AC3E}">
        <p14:creationId xmlns:p14="http://schemas.microsoft.com/office/powerpoint/2010/main" val="70437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4640418" cy="5407091"/>
          </a:xfrm>
        </p:spPr>
        <p:txBody>
          <a:bodyPr>
            <a:normAutofit/>
          </a:bodyPr>
          <a:lstStyle/>
          <a:p>
            <a:r>
              <a:rPr lang="en-US" dirty="0"/>
              <a:t>Agenda</a:t>
            </a:r>
            <a:br>
              <a:rPr lang="en-US" dirty="0"/>
            </a:br>
            <a:br>
              <a:rPr lang="en-US" dirty="0"/>
            </a:br>
            <a:br>
              <a:rPr lang="en-US" dirty="0"/>
            </a:br>
            <a:br>
              <a:rPr lang="en-US" dirty="0"/>
            </a:br>
            <a:br>
              <a:rPr lang="en-US" dirty="0"/>
            </a:br>
            <a:r>
              <a:rPr lang="en-US" sz="1100" i="1" dirty="0"/>
              <a:t>Note: This slide deck is not intended to provide legal and/or technical tax advice. You should not rely on the information in this slide deck when making tax decisions and should consult your legal advisor with respect to how Washington laws and taxes may apply to your specific facts and circumstances.</a:t>
            </a:r>
            <a:br>
              <a:rPr lang="en-US" i="1" dirty="0"/>
            </a:br>
            <a:endParaRPr lang="en-US" dirty="0"/>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6388461" y="737115"/>
            <a:ext cx="4449712" cy="5407091"/>
          </a:xfrm>
        </p:spPr>
        <p:txBody>
          <a:bodyPr>
            <a:normAutofit/>
          </a:bodyPr>
          <a:lstStyle/>
          <a:p>
            <a:r>
              <a:rPr lang="en-US" dirty="0"/>
              <a:t>Sales and Use Tax Considerations</a:t>
            </a:r>
          </a:p>
          <a:p>
            <a:r>
              <a:rPr lang="en-US" dirty="0"/>
              <a:t>Washington’s MPU Exemption</a:t>
            </a:r>
          </a:p>
          <a:p>
            <a:r>
              <a:rPr lang="en-US" dirty="0"/>
              <a:t>Benefits</a:t>
            </a:r>
          </a:p>
          <a:p>
            <a:r>
              <a:rPr lang="en-US" dirty="0"/>
              <a:t>Challenges</a:t>
            </a:r>
          </a:p>
          <a:p>
            <a:r>
              <a:rPr lang="en-US" dirty="0"/>
              <a:t>Into the Now and Future</a:t>
            </a:r>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CF95EAA4-F42A-3A4C-A73D-8D3BACA8A9C1}"/>
              </a:ext>
            </a:extLst>
          </p:cNvPr>
          <p:cNvSpPr>
            <a:spLocks noGrp="1"/>
          </p:cNvSpPr>
          <p:nvPr>
            <p:ph type="sldNum" sz="quarter" idx="15"/>
          </p:nvPr>
        </p:nvSpPr>
        <p:spPr/>
        <p:txBody>
          <a:bodyPr/>
          <a:lstStyle/>
          <a:p>
            <a:fld id="{18D65601-5AE2-46FC-B138-694DDD2B510D}" type="slidenum">
              <a:rPr lang="en-US" smtClean="0"/>
              <a:pPr/>
              <a:t>2</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7AA56-7D14-EF60-BF27-33D060B905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92FAB-C0E7-5708-DE1E-C2AA59C2C1F1}"/>
              </a:ext>
            </a:extLst>
          </p:cNvPr>
          <p:cNvSpPr>
            <a:spLocks noGrp="1"/>
          </p:cNvSpPr>
          <p:nvPr>
            <p:ph type="title"/>
          </p:nvPr>
        </p:nvSpPr>
        <p:spPr>
          <a:xfrm>
            <a:off x="1468815" y="503852"/>
            <a:ext cx="9150675" cy="1427585"/>
          </a:xfrm>
        </p:spPr>
        <p:txBody>
          <a:bodyPr/>
          <a:lstStyle/>
          <a:p>
            <a:r>
              <a:rPr lang="en-US" dirty="0"/>
              <a:t>Sales and Use Tax Considerations</a:t>
            </a:r>
            <a:br>
              <a:rPr lang="en-US" dirty="0"/>
            </a:br>
            <a:endParaRPr lang="en-ZA" dirty="0"/>
          </a:p>
        </p:txBody>
      </p:sp>
      <p:sp>
        <p:nvSpPr>
          <p:cNvPr id="3" name="Content Placeholder 2">
            <a:extLst>
              <a:ext uri="{FF2B5EF4-FFF2-40B4-BE49-F238E27FC236}">
                <a16:creationId xmlns:a16="http://schemas.microsoft.com/office/drawing/2014/main" id="{F9DF32DB-D4AB-9E29-2B82-1A82B6935214}"/>
              </a:ext>
            </a:extLst>
          </p:cNvPr>
          <p:cNvSpPr>
            <a:spLocks noGrp="1"/>
          </p:cNvSpPr>
          <p:nvPr>
            <p:ph sz="quarter" idx="12"/>
          </p:nvPr>
        </p:nvSpPr>
        <p:spPr>
          <a:xfrm>
            <a:off x="1450153" y="2108722"/>
            <a:ext cx="8552264" cy="4119463"/>
          </a:xfrm>
        </p:spPr>
        <p:txBody>
          <a:bodyPr/>
          <a:lstStyle/>
          <a:p>
            <a:r>
              <a:rPr lang="en-US" dirty="0"/>
              <a:t>Sales tax – apportionment not required. </a:t>
            </a:r>
            <a:r>
              <a:rPr lang="en-US" sz="1800" i="1" dirty="0">
                <a:hlinkClick r:id="rId2"/>
              </a:rPr>
              <a:t>Oklahoma Tax Comm’n v. Jefferson Lines, Inc., 514 U.S. 175 (1995)</a:t>
            </a:r>
            <a:endParaRPr lang="en-US" sz="1800" i="1" dirty="0"/>
          </a:p>
          <a:p>
            <a:endParaRPr lang="en-US" i="1" dirty="0"/>
          </a:p>
          <a:p>
            <a:r>
              <a:rPr lang="en-US" dirty="0"/>
              <a:t>Use tax considerations. </a:t>
            </a:r>
            <a:r>
              <a:rPr lang="en-US" sz="1800" i="1" dirty="0">
                <a:hlinkClick r:id="rId3"/>
              </a:rPr>
              <a:t>Credits: Cure for Use Tax Apportionment, Richard Cram, Tax Notes, September 16, 2024</a:t>
            </a:r>
            <a:endParaRPr lang="en-US" sz="1800" i="1" dirty="0"/>
          </a:p>
          <a:p>
            <a:pPr marL="0" indent="0">
              <a:buNone/>
            </a:pPr>
            <a:endParaRPr lang="en-US" sz="1400" dirty="0"/>
          </a:p>
          <a:p>
            <a:endParaRPr lang="en-US" dirty="0"/>
          </a:p>
        </p:txBody>
      </p:sp>
    </p:spTree>
    <p:extLst>
      <p:ext uri="{BB962C8B-B14F-4D97-AF65-F5344CB8AC3E}">
        <p14:creationId xmlns:p14="http://schemas.microsoft.com/office/powerpoint/2010/main" val="833014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a:lstStyle/>
          <a:p>
            <a:r>
              <a:rPr lang="en-US" dirty="0"/>
              <a:t>Washington’s MPU Exemption </a:t>
            </a:r>
            <a:br>
              <a:rPr lang="en-US" dirty="0"/>
            </a:br>
            <a:endParaRPr lang="en-ZA" dirty="0"/>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2108722"/>
            <a:ext cx="8552264" cy="4119463"/>
          </a:xfrm>
        </p:spPr>
        <p:txBody>
          <a:bodyPr/>
          <a:lstStyle/>
          <a:p>
            <a:r>
              <a:rPr lang="en-US" b="1" dirty="0"/>
              <a:t>Exemption: </a:t>
            </a:r>
            <a:r>
              <a:rPr lang="en-US" dirty="0"/>
              <a:t>Sellers with eligible transactions receive the benefit of an upfront sales tax exemption, while the purchaser must remit an apportioned use tax</a:t>
            </a:r>
          </a:p>
          <a:p>
            <a:r>
              <a:rPr lang="en-US" b="1" dirty="0"/>
              <a:t>Elements of the exemption:</a:t>
            </a:r>
          </a:p>
          <a:p>
            <a:pPr lvl="1"/>
            <a:r>
              <a:rPr lang="en-US" dirty="0"/>
              <a:t>MPU eligible product that is,</a:t>
            </a:r>
          </a:p>
          <a:p>
            <a:pPr lvl="1"/>
            <a:r>
              <a:rPr lang="en-US" dirty="0"/>
              <a:t>Concurrently available for use inside and outside Washington</a:t>
            </a:r>
          </a:p>
          <a:p>
            <a:pPr marL="457200" lvl="1" indent="0">
              <a:buNone/>
            </a:pPr>
            <a:r>
              <a:rPr lang="en-US" sz="1400" dirty="0">
                <a:hlinkClick r:id="rId2"/>
              </a:rPr>
              <a:t>RCW 82.08.0208 </a:t>
            </a:r>
            <a:r>
              <a:rPr lang="en-US" sz="1400" dirty="0"/>
              <a:t>and </a:t>
            </a:r>
            <a:r>
              <a:rPr lang="en-US" sz="1400" dirty="0">
                <a:hlinkClick r:id="rId3"/>
              </a:rPr>
              <a:t>RCW 82.12.0208</a:t>
            </a:r>
            <a:endParaRPr lang="en-US" sz="1400" dirty="0"/>
          </a:p>
          <a:p>
            <a:endParaRPr lang="en-US" dirty="0"/>
          </a:p>
        </p:txBody>
      </p:sp>
    </p:spTree>
    <p:extLst>
      <p:ext uri="{BB962C8B-B14F-4D97-AF65-F5344CB8AC3E}">
        <p14:creationId xmlns:p14="http://schemas.microsoft.com/office/powerpoint/2010/main" val="2906152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008B3-5605-2DC7-A3E8-E6E13AC61E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668BC-B186-5935-5F27-ECC7962C32E9}"/>
              </a:ext>
            </a:extLst>
          </p:cNvPr>
          <p:cNvSpPr>
            <a:spLocks noGrp="1"/>
          </p:cNvSpPr>
          <p:nvPr>
            <p:ph type="title"/>
          </p:nvPr>
        </p:nvSpPr>
        <p:spPr>
          <a:xfrm>
            <a:off x="1468815" y="503852"/>
            <a:ext cx="9150675" cy="1427585"/>
          </a:xfrm>
        </p:spPr>
        <p:txBody>
          <a:bodyPr>
            <a:normAutofit fontScale="90000"/>
          </a:bodyPr>
          <a:lstStyle/>
          <a:p>
            <a:r>
              <a:rPr lang="en-US" dirty="0"/>
              <a:t>MPU Eligible Products</a:t>
            </a:r>
            <a:br>
              <a:rPr lang="en-US" dirty="0"/>
            </a:br>
            <a:br>
              <a:rPr lang="en-US" dirty="0"/>
            </a:br>
            <a:endParaRPr lang="en-ZA" dirty="0"/>
          </a:p>
        </p:txBody>
      </p:sp>
      <p:sp>
        <p:nvSpPr>
          <p:cNvPr id="3" name="Content Placeholder 2">
            <a:extLst>
              <a:ext uri="{FF2B5EF4-FFF2-40B4-BE49-F238E27FC236}">
                <a16:creationId xmlns:a16="http://schemas.microsoft.com/office/drawing/2014/main" id="{7AF49A5A-C9E5-8798-ACC1-9EC9A7249640}"/>
              </a:ext>
            </a:extLst>
          </p:cNvPr>
          <p:cNvSpPr>
            <a:spLocks noGrp="1"/>
          </p:cNvSpPr>
          <p:nvPr>
            <p:ph sz="quarter" idx="12"/>
          </p:nvPr>
        </p:nvSpPr>
        <p:spPr>
          <a:xfrm>
            <a:off x="1450152" y="1119883"/>
            <a:ext cx="9150675" cy="5108303"/>
          </a:xfrm>
        </p:spPr>
        <p:txBody>
          <a:bodyPr>
            <a:normAutofit fontScale="92500" lnSpcReduction="20000"/>
          </a:bodyPr>
          <a:lstStyle/>
          <a:p>
            <a:r>
              <a:rPr lang="en-US" b="1" dirty="0"/>
              <a:t>Digital goods </a:t>
            </a:r>
          </a:p>
          <a:p>
            <a:pPr lvl="1"/>
            <a:r>
              <a:rPr lang="en-US" sz="1600" dirty="0"/>
              <a:t>Sounds, images, data, facts, or information, or any combination thereof, transferred electronically, including, but not limited to, specified digital products and other products transferred electronically</a:t>
            </a:r>
          </a:p>
          <a:p>
            <a:r>
              <a:rPr lang="en-US" b="1" dirty="0"/>
              <a:t>Digital codes</a:t>
            </a:r>
          </a:p>
          <a:p>
            <a:pPr lvl="1"/>
            <a:r>
              <a:rPr lang="en-US" sz="1600" dirty="0"/>
              <a:t>A code that provides a purchaser with the right to obtain one or more digital products, if all of the digital products to be obtained through the use of the code have the same sales and use tax treatment</a:t>
            </a:r>
            <a:endParaRPr lang="en-US" b="1" dirty="0"/>
          </a:p>
          <a:p>
            <a:r>
              <a:rPr lang="en-US" b="1" dirty="0"/>
              <a:t>Digital automated services</a:t>
            </a:r>
          </a:p>
          <a:p>
            <a:pPr lvl="1"/>
            <a:r>
              <a:rPr lang="en-US" sz="1700" dirty="0"/>
              <a:t>Any service transferred electronically that uses one or more software applications</a:t>
            </a:r>
          </a:p>
          <a:p>
            <a:r>
              <a:rPr lang="en-US" b="1" dirty="0"/>
              <a:t>Prewritten computer software</a:t>
            </a:r>
          </a:p>
          <a:p>
            <a:pPr lvl="1"/>
            <a:r>
              <a:rPr lang="en-US" sz="1700" dirty="0"/>
              <a:t>Computer software ( set of coded instructions designed to cause a computer or automatic data processing equipment to perform a task), including prewritten upgrades, that is not designed and developed by the author or other creator to the specifications of a specific purchaser</a:t>
            </a:r>
          </a:p>
          <a:p>
            <a:r>
              <a:rPr lang="en-US" b="1" dirty="0"/>
              <a:t>Remote access software</a:t>
            </a:r>
          </a:p>
          <a:p>
            <a:pPr lvl="1"/>
            <a:r>
              <a:rPr lang="en-US" sz="1600" dirty="0"/>
              <a:t>Access to and use of prewritten computer software, where possession of the software is maintained by the seller or a third party</a:t>
            </a:r>
          </a:p>
          <a:p>
            <a:pPr marL="457200" lvl="1" indent="0">
              <a:buNone/>
            </a:pPr>
            <a:r>
              <a:rPr lang="en-US" sz="1400" dirty="0">
                <a:hlinkClick r:id="rId2"/>
              </a:rPr>
              <a:t>RCW 82.04.192</a:t>
            </a:r>
            <a:r>
              <a:rPr lang="en-US" sz="1400" dirty="0"/>
              <a:t>, </a:t>
            </a:r>
            <a:r>
              <a:rPr lang="en-US" sz="1400" dirty="0">
                <a:hlinkClick r:id="rId3"/>
              </a:rPr>
              <a:t>RCW 82.04.215</a:t>
            </a:r>
            <a:r>
              <a:rPr lang="en-US" sz="1400" dirty="0"/>
              <a:t>, and </a:t>
            </a:r>
            <a:r>
              <a:rPr lang="en-US" sz="1400" dirty="0">
                <a:hlinkClick r:id="rId4"/>
              </a:rPr>
              <a:t>RCW 82.04.050</a:t>
            </a:r>
            <a:r>
              <a:rPr lang="en-US" sz="1400" dirty="0"/>
              <a:t>.</a:t>
            </a:r>
          </a:p>
        </p:txBody>
      </p:sp>
    </p:spTree>
    <p:extLst>
      <p:ext uri="{BB962C8B-B14F-4D97-AF65-F5344CB8AC3E}">
        <p14:creationId xmlns:p14="http://schemas.microsoft.com/office/powerpoint/2010/main" val="7213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4D110-948F-0566-2590-AB9A49BE8E9B}"/>
              </a:ext>
            </a:extLst>
          </p:cNvPr>
          <p:cNvSpPr>
            <a:spLocks noGrp="1"/>
          </p:cNvSpPr>
          <p:nvPr>
            <p:ph type="title"/>
          </p:nvPr>
        </p:nvSpPr>
        <p:spPr/>
        <p:txBody>
          <a:bodyPr/>
          <a:lstStyle/>
          <a:p>
            <a:r>
              <a:rPr lang="en-US" dirty="0"/>
              <a:t>Concurrently Available For Use</a:t>
            </a:r>
          </a:p>
        </p:txBody>
      </p:sp>
      <p:sp>
        <p:nvSpPr>
          <p:cNvPr id="3" name="Content Placeholder 2">
            <a:extLst>
              <a:ext uri="{FF2B5EF4-FFF2-40B4-BE49-F238E27FC236}">
                <a16:creationId xmlns:a16="http://schemas.microsoft.com/office/drawing/2014/main" id="{F020376A-5080-169C-766D-6A990FD23506}"/>
              </a:ext>
            </a:extLst>
          </p:cNvPr>
          <p:cNvSpPr>
            <a:spLocks noGrp="1"/>
          </p:cNvSpPr>
          <p:nvPr>
            <p:ph sz="quarter" idx="12"/>
          </p:nvPr>
        </p:nvSpPr>
        <p:spPr/>
        <p:txBody>
          <a:bodyPr/>
          <a:lstStyle/>
          <a:p>
            <a:r>
              <a:rPr lang="en-US" b="1" dirty="0"/>
              <a:t>When is a product concurrently available for use within and outside Washington</a:t>
            </a:r>
            <a:r>
              <a:rPr lang="en-US" dirty="0"/>
              <a:t>?</a:t>
            </a:r>
          </a:p>
          <a:p>
            <a:pPr lvl="1"/>
            <a:r>
              <a:rPr lang="en-US" dirty="0"/>
              <a:t>“Concurrently available for use within and outside this state" means that employees or other agents of the taxpayer may use the products simultaneously at one or more locations within this state and one or more locations outside this state</a:t>
            </a:r>
          </a:p>
          <a:p>
            <a:pPr lvl="1"/>
            <a:r>
              <a:rPr lang="en-US" dirty="0"/>
              <a:t>“User" means an employee or agent of the taxpayer who is authorized by the taxpayer to use the product in the performance of their duties as an employee or other agent of the taxpayer</a:t>
            </a:r>
          </a:p>
          <a:p>
            <a:pPr lvl="1"/>
            <a:r>
              <a:rPr lang="en-US" dirty="0"/>
              <a:t> Not for personal use</a:t>
            </a:r>
          </a:p>
          <a:p>
            <a:pPr marL="457200" lvl="1" indent="0">
              <a:buNone/>
            </a:pPr>
            <a:r>
              <a:rPr lang="en-US" sz="1400" dirty="0"/>
              <a:t>RCW 82.08.0208 and RCW 82.12.0208</a:t>
            </a:r>
          </a:p>
        </p:txBody>
      </p:sp>
    </p:spTree>
    <p:extLst>
      <p:ext uri="{BB962C8B-B14F-4D97-AF65-F5344CB8AC3E}">
        <p14:creationId xmlns:p14="http://schemas.microsoft.com/office/powerpoint/2010/main" val="215702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FA6C8-4269-D3C5-BBE6-743006CECF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73A38-5600-1D26-CC55-CC7D53B69298}"/>
              </a:ext>
            </a:extLst>
          </p:cNvPr>
          <p:cNvSpPr>
            <a:spLocks noGrp="1"/>
          </p:cNvSpPr>
          <p:nvPr>
            <p:ph type="title"/>
          </p:nvPr>
        </p:nvSpPr>
        <p:spPr/>
        <p:txBody>
          <a:bodyPr/>
          <a:lstStyle/>
          <a:p>
            <a:r>
              <a:rPr lang="en-US" dirty="0"/>
              <a:t>Concurrently Available for Use – Cont.</a:t>
            </a:r>
          </a:p>
        </p:txBody>
      </p:sp>
      <p:sp>
        <p:nvSpPr>
          <p:cNvPr id="3" name="Content Placeholder 2">
            <a:extLst>
              <a:ext uri="{FF2B5EF4-FFF2-40B4-BE49-F238E27FC236}">
                <a16:creationId xmlns:a16="http://schemas.microsoft.com/office/drawing/2014/main" id="{6D9AB0FD-5578-D6AD-8C6A-91F482412440}"/>
              </a:ext>
            </a:extLst>
          </p:cNvPr>
          <p:cNvSpPr>
            <a:spLocks noGrp="1"/>
          </p:cNvSpPr>
          <p:nvPr>
            <p:ph sz="quarter" idx="12"/>
          </p:nvPr>
        </p:nvSpPr>
        <p:spPr/>
        <p:txBody>
          <a:bodyPr>
            <a:normAutofit/>
          </a:bodyPr>
          <a:lstStyle/>
          <a:p>
            <a:r>
              <a:rPr lang="en-US" b="1" dirty="0"/>
              <a:t>Apportionment:</a:t>
            </a:r>
          </a:p>
          <a:p>
            <a:pPr lvl="1"/>
            <a:r>
              <a:rPr lang="en-US" sz="1800" dirty="0"/>
              <a:t>Apportion the amount of tax due this state based on users in this state compared to users everywhere</a:t>
            </a:r>
          </a:p>
          <a:p>
            <a:pPr lvl="1"/>
            <a:endParaRPr lang="en-US" sz="1800" dirty="0"/>
          </a:p>
          <a:p>
            <a:r>
              <a:rPr lang="en-US" b="1" dirty="0"/>
              <a:t>Anti-distortion provision:</a:t>
            </a:r>
          </a:p>
          <a:p>
            <a:pPr lvl="1"/>
            <a:r>
              <a:rPr lang="en-US" sz="1800" dirty="0"/>
              <a:t>The department may authorize or require an alternative method of apportionment supported by the taxpayer's records that fairly reflects the proportion of in-state to out-of-state use by the taxpayer.</a:t>
            </a:r>
          </a:p>
          <a:p>
            <a:pPr marL="457200" lvl="1" indent="0">
              <a:buNone/>
            </a:pPr>
            <a:r>
              <a:rPr lang="en-US" sz="1500" dirty="0"/>
              <a:t>RCW 82.08.0208 and RCW 82.12.0208</a:t>
            </a:r>
          </a:p>
          <a:p>
            <a:pPr marL="457200" lvl="1" indent="0">
              <a:buNone/>
            </a:pPr>
            <a:endParaRPr lang="en-US" dirty="0"/>
          </a:p>
          <a:p>
            <a:pPr lvl="1"/>
            <a:endParaRPr lang="en-US" dirty="0"/>
          </a:p>
        </p:txBody>
      </p:sp>
    </p:spTree>
    <p:extLst>
      <p:ext uri="{BB962C8B-B14F-4D97-AF65-F5344CB8AC3E}">
        <p14:creationId xmlns:p14="http://schemas.microsoft.com/office/powerpoint/2010/main" val="1981239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5DA38-790A-0207-8E11-1564029F0BB6}"/>
              </a:ext>
            </a:extLst>
          </p:cNvPr>
          <p:cNvSpPr>
            <a:spLocks noGrp="1"/>
          </p:cNvSpPr>
          <p:nvPr>
            <p:ph type="title"/>
          </p:nvPr>
        </p:nvSpPr>
        <p:spPr/>
        <p:txBody>
          <a:bodyPr/>
          <a:lstStyle/>
          <a:p>
            <a:r>
              <a:rPr lang="en-US" dirty="0"/>
              <a:t>Bundled Transactions</a:t>
            </a:r>
          </a:p>
        </p:txBody>
      </p:sp>
      <p:sp>
        <p:nvSpPr>
          <p:cNvPr id="3" name="Content Placeholder 2">
            <a:extLst>
              <a:ext uri="{FF2B5EF4-FFF2-40B4-BE49-F238E27FC236}">
                <a16:creationId xmlns:a16="http://schemas.microsoft.com/office/drawing/2014/main" id="{7064F755-8ED9-C002-BFB3-BDD4F325E981}"/>
              </a:ext>
            </a:extLst>
          </p:cNvPr>
          <p:cNvSpPr>
            <a:spLocks noGrp="1"/>
          </p:cNvSpPr>
          <p:nvPr>
            <p:ph sz="quarter" idx="12"/>
          </p:nvPr>
        </p:nvSpPr>
        <p:spPr/>
        <p:txBody>
          <a:bodyPr>
            <a:normAutofit fontScale="92500" lnSpcReduction="10000"/>
          </a:bodyPr>
          <a:lstStyle/>
          <a:p>
            <a:r>
              <a:rPr lang="en-US" dirty="0"/>
              <a:t>Bundled transactions are generally subject to retail sales tax</a:t>
            </a:r>
          </a:p>
          <a:p>
            <a:endParaRPr lang="en-US" dirty="0"/>
          </a:p>
          <a:p>
            <a:r>
              <a:rPr lang="en-US" dirty="0"/>
              <a:t>Bundled transactions are the sale of two or more distinct and identifiable products, sold for one nonitemized price, where the price does not vary based on the selection of products</a:t>
            </a:r>
          </a:p>
          <a:p>
            <a:pPr marL="0" indent="0">
              <a:buNone/>
            </a:pPr>
            <a:endParaRPr lang="en-US" dirty="0"/>
          </a:p>
          <a:p>
            <a:r>
              <a:rPr lang="en-US" dirty="0"/>
              <a:t>Bundled transactions are subject to retail sales tax if any product is generally subject to retail sale tax</a:t>
            </a:r>
          </a:p>
          <a:p>
            <a:endParaRPr lang="en-US" dirty="0"/>
          </a:p>
          <a:p>
            <a:r>
              <a:rPr lang="en-US" dirty="0"/>
              <a:t>The MPU exemption applies to bundled transactions if there are no other retail sales taxable products in the exemption</a:t>
            </a:r>
          </a:p>
          <a:p>
            <a:pPr marL="0" indent="0">
              <a:buNone/>
            </a:pPr>
            <a:r>
              <a:rPr lang="en-US" sz="1400" dirty="0">
                <a:hlinkClick r:id="rId2"/>
              </a:rPr>
              <a:t>RCW 82.08.190 </a:t>
            </a:r>
            <a:r>
              <a:rPr lang="en-US" sz="1400" dirty="0"/>
              <a:t>and </a:t>
            </a:r>
            <a:r>
              <a:rPr lang="en-US" sz="1400" dirty="0">
                <a:hlinkClick r:id="rId3"/>
              </a:rPr>
              <a:t>RCW 82.08.195</a:t>
            </a:r>
            <a:r>
              <a:rPr lang="en-US" sz="1400" dirty="0"/>
              <a:t>.</a:t>
            </a:r>
          </a:p>
        </p:txBody>
      </p:sp>
    </p:spTree>
    <p:extLst>
      <p:ext uri="{BB962C8B-B14F-4D97-AF65-F5344CB8AC3E}">
        <p14:creationId xmlns:p14="http://schemas.microsoft.com/office/powerpoint/2010/main" val="2887065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A3EAA-8E87-60BD-B249-EA044BC3224B}"/>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6575315B-3D75-F44B-9B28-8772E5C2EF35}"/>
              </a:ext>
            </a:extLst>
          </p:cNvPr>
          <p:cNvSpPr>
            <a:spLocks noGrp="1"/>
          </p:cNvSpPr>
          <p:nvPr>
            <p:ph sz="quarter" idx="12"/>
          </p:nvPr>
        </p:nvSpPr>
        <p:spPr>
          <a:xfrm>
            <a:off x="1450153" y="1797978"/>
            <a:ext cx="8552264" cy="4430207"/>
          </a:xfrm>
        </p:spPr>
        <p:txBody>
          <a:bodyPr/>
          <a:lstStyle/>
          <a:p>
            <a:r>
              <a:rPr lang="en-US" dirty="0"/>
              <a:t>Results in the taxation of use clearly attributable to Washington</a:t>
            </a:r>
          </a:p>
          <a:p>
            <a:endParaRPr lang="en-US" dirty="0"/>
          </a:p>
          <a:p>
            <a:r>
              <a:rPr lang="en-US" dirty="0"/>
              <a:t>Responsive to the evolving business and technological landscape</a:t>
            </a:r>
          </a:p>
          <a:p>
            <a:endParaRPr lang="en-US" dirty="0"/>
          </a:p>
          <a:p>
            <a:r>
              <a:rPr lang="en-US" dirty="0"/>
              <a:t>Promotes trust in tax system and relatedly voluntary compliance</a:t>
            </a:r>
          </a:p>
          <a:p>
            <a:endParaRPr lang="en-US" dirty="0"/>
          </a:p>
          <a:p>
            <a:r>
              <a:rPr lang="en-US" dirty="0"/>
              <a:t>Reduces the risk of tax-based distortion</a:t>
            </a:r>
          </a:p>
          <a:p>
            <a:pPr marL="0" indent="0">
              <a:buNone/>
            </a:pPr>
            <a:endParaRPr lang="en-US" dirty="0"/>
          </a:p>
          <a:p>
            <a:r>
              <a:rPr lang="en-US" dirty="0"/>
              <a:t>Economic development considerations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81990841"/>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11d0e217-264e-400a-8ba0-57dcc127d72d}" enabled="0" method="" siteId="{11d0e217-264e-400a-8ba0-57dcc127d72d}" removed="1"/>
</clbl:labelList>
</file>

<file path=docProps/app.xml><?xml version="1.0" encoding="utf-8"?>
<Properties xmlns="http://schemas.openxmlformats.org/officeDocument/2006/extended-properties" xmlns:vt="http://schemas.openxmlformats.org/officeDocument/2006/docPropsVTypes">
  <Template>{DB77D347-57EC-46D5-A585-05E0DEC27C05}TF3977e381-cba5-49b1-ba43-b5d865517af907ebbda9_win32-372d4d6ae720</Template>
  <TotalTime>108</TotalTime>
  <Words>863</Words>
  <Application>Microsoft Office PowerPoint</Application>
  <PresentationFormat>Widescreen</PresentationFormat>
  <Paragraphs>90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Tisa Offc Serif Pro</vt:lpstr>
      <vt:lpstr>Univers Light</vt:lpstr>
      <vt:lpstr>Custom</vt:lpstr>
      <vt:lpstr>Washington’s Multiple Points of Use(MPU) Exemption  Tim Jennrich, Senior Assistant Director of  Tax Policy, Washington September 10, 2025</vt:lpstr>
      <vt:lpstr>Agenda     Note: This slide deck is not intended to provide legal and/or technical tax advice. You should not rely on the information in this slide deck when making tax decisions and should consult your legal advisor with respect to how Washington laws and taxes may apply to your specific facts and circumstances. </vt:lpstr>
      <vt:lpstr>Sales and Use Tax Considerations </vt:lpstr>
      <vt:lpstr>Washington’s MPU Exemption  </vt:lpstr>
      <vt:lpstr>MPU Eligible Products  </vt:lpstr>
      <vt:lpstr>Concurrently Available For Use</vt:lpstr>
      <vt:lpstr>Concurrently Available for Use – Cont.</vt:lpstr>
      <vt:lpstr>Bundled Transactions</vt:lpstr>
      <vt:lpstr>Benefits</vt:lpstr>
      <vt:lpstr>Challenges</vt:lpstr>
      <vt:lpstr>Challenges – Cont.</vt:lpstr>
      <vt:lpstr>Into the Now and Future </vt:lpstr>
      <vt:lpstr>Thank you</vt:lpstr>
    </vt:vector>
  </TitlesOfParts>
  <Company>Washington State Department of Revenue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Jennrich, Timothy (DOR)</dc:creator>
  <cp:lastModifiedBy>Helen Hecht</cp:lastModifiedBy>
  <cp:revision>2</cp:revision>
  <dcterms:created xsi:type="dcterms:W3CDTF">2025-09-09T21:05:17Z</dcterms:created>
  <dcterms:modified xsi:type="dcterms:W3CDTF">2025-09-10T12:04:11Z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