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655" r:id="rId2"/>
    <p:sldId id="659" r:id="rId3"/>
    <p:sldId id="656" r:id="rId4"/>
    <p:sldId id="647" r:id="rId5"/>
    <p:sldId id="652" r:id="rId6"/>
    <p:sldId id="660" r:id="rId7"/>
    <p:sldId id="657" r:id="rId8"/>
    <p:sldId id="658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4F0C4-592B-4936-9156-858D2C710CD2}" v="28" dt="2025-07-16T21:02:43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63B5F-3585-4B94-9DAA-B9F99BE4DAEC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B066E-B8B0-4486-80AF-776A3BF4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0" y="34925"/>
            <a:ext cx="5297488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94C42-5034-4A46-9B78-EE3919A245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19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C416-7602-4F6E-AF18-B06EB5E567FC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0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95D4-B1DC-4BD3-96F7-872A240A5AA8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1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3A06-FFF2-4C8C-891C-D19B96FB8B5F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8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7"/>
            <a:ext cx="11029616" cy="77410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63546"/>
            <a:ext cx="11029615" cy="449229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B4F3-55FC-4AE9-8861-9776836DA11F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1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A61B-7849-4E35-A7F5-A30700641529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662A-E4A9-46DC-A512-ACCF7860B028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8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839D-9003-41F0-B39B-2D574F1A5C80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7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D65-072C-4FDB-A3BF-BBE9404B99E2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3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D1-D2A9-4D47-9FAB-787B9719296C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1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EEC9C26E-3850-482C-A422-5FDFA76FC468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0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BD17-423D-446F-99F2-14E1D80419C3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6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771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24026"/>
            <a:ext cx="11029616" cy="4264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3A5D88-3F7B-4785-8E2A-6434E63AC270}" type="datetime1">
              <a:rPr lang="en-US" smtClean="0"/>
              <a:t>7/17/2025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318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0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c.gov/wp-content/uploads/2025/04/Briefing-Book-Broadcasters-FINAL.pdf" TargetMode="External"/><Relationship Id="rId2" Type="http://schemas.openxmlformats.org/officeDocument/2006/relationships/hyperlink" Target="https://www.mtc.gov/wp-content/uploads/2025/04/Briefing-Book-Airlines-FINAL-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824" y="439470"/>
            <a:ext cx="8492067" cy="493350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Receipts Sourcing</a:t>
            </a:r>
            <a:br>
              <a:rPr lang="en-US" sz="3800" cap="none" dirty="0"/>
            </a:br>
            <a:r>
              <a:rPr lang="en-US" sz="4200" cap="none" dirty="0"/>
              <a:t>Model Receipts Sourcing Regulation </a:t>
            </a:r>
            <a:br>
              <a:rPr lang="en-US" sz="4200" cap="none" dirty="0"/>
            </a:br>
            <a:r>
              <a:rPr lang="en-US" sz="4200" cap="none" dirty="0"/>
              <a:t>Work Group</a:t>
            </a:r>
            <a:br>
              <a:rPr lang="en-US" sz="4200" cap="none" dirty="0"/>
            </a:br>
            <a:br>
              <a:rPr lang="en-US" sz="4200" cap="none" dirty="0"/>
            </a:br>
            <a:r>
              <a:rPr lang="en-US" sz="4200" cap="none" dirty="0">
                <a:solidFill>
                  <a:schemeClr val="accent1"/>
                </a:solidFill>
              </a:rPr>
              <a:t>Status Report to the Uniformity Committee </a:t>
            </a:r>
            <a:br>
              <a:rPr lang="en-US" sz="4200" cap="none" dirty="0">
                <a:solidFill>
                  <a:schemeClr val="accent1"/>
                </a:solidFill>
              </a:rPr>
            </a:br>
            <a:r>
              <a:rPr lang="en-US" sz="4200" cap="none" dirty="0">
                <a:solidFill>
                  <a:schemeClr val="accent1"/>
                </a:solidFill>
              </a:rPr>
              <a:t> </a:t>
            </a:r>
            <a:br>
              <a:rPr lang="en-US" sz="4100" cap="none" dirty="0"/>
            </a:br>
            <a:r>
              <a:rPr lang="en-US" sz="2700" cap="none" dirty="0"/>
              <a:t>July 22, 2025</a:t>
            </a:r>
            <a:br>
              <a:rPr lang="en-US" sz="2700" cap="none" dirty="0"/>
            </a:br>
            <a:r>
              <a:rPr lang="en-US" sz="2700" cap="none" dirty="0"/>
              <a:t>Salt Lake City</a:t>
            </a:r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249" y="4325201"/>
            <a:ext cx="2704008" cy="637565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09600-EAFC-4C54-94E9-659BE7BE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00" y="2906224"/>
            <a:ext cx="2619575" cy="14189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69105-5D7C-96CF-7BD9-C260AB9E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91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AAB1-768B-06AA-61A7-D2562AD0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72" y="627729"/>
            <a:ext cx="11029616" cy="774103"/>
          </a:xfrm>
        </p:spPr>
        <p:txBody>
          <a:bodyPr/>
          <a:lstStyle/>
          <a:p>
            <a:r>
              <a:rPr lang="en-US" b="1" dirty="0">
                <a:solidFill>
                  <a:srgbClr val="7F1D13"/>
                </a:solidFill>
              </a:rPr>
              <a:t>Description of regulations review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C930A-71EC-BCD7-D9E6-2B0C36DC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72" y="1476260"/>
            <a:ext cx="11321930" cy="538174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100" dirty="0">
                <a:solidFill>
                  <a:schemeClr val="tx1"/>
                </a:solidFill>
              </a:rPr>
              <a:t>The Uniformity Committee agreed on August 2, 2022 to undertake a project and form a work group to review </a:t>
            </a:r>
            <a:r>
              <a:rPr lang="en-US" sz="3100" dirty="0"/>
              <a:t>the MTC’s</a:t>
            </a:r>
            <a:r>
              <a:rPr lang="en-US" sz="3100" dirty="0">
                <a:solidFill>
                  <a:schemeClr val="tx1"/>
                </a:solidFill>
              </a:rPr>
              <a:t> model receipts sourcing regulations, including the MTC’s special industry regulations and its market-based sourcing (§17) regulations.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100" dirty="0">
                <a:solidFill>
                  <a:schemeClr val="tx1"/>
                </a:solidFill>
              </a:rPr>
              <a:t>The project’s goals: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dirty="0">
                <a:solidFill>
                  <a:schemeClr val="tx1"/>
                </a:solidFill>
              </a:rPr>
              <a:t>To consider issues that may not be adequately addressed by existing model regulations;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dirty="0">
                <a:solidFill>
                  <a:schemeClr val="tx1"/>
                </a:solidFill>
              </a:rPr>
              <a:t>To identify updates, corrections or conforming changes; and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dirty="0">
                <a:solidFill>
                  <a:schemeClr val="tx1"/>
                </a:solidFill>
              </a:rPr>
              <a:t>To make recommendations to the Uniformity Committee for its action </a:t>
            </a:r>
            <a:r>
              <a:rPr lang="en-US" sz="3100" i="1" dirty="0">
                <a:solidFill>
                  <a:schemeClr val="tx1"/>
                </a:solidFill>
              </a:rPr>
              <a:t>following the Commission’s adoption in 2018 of regulations using market-based sourcing for services and intangibles</a:t>
            </a:r>
            <a:r>
              <a:rPr lang="en-US" sz="3100" dirty="0">
                <a:solidFill>
                  <a:schemeClr val="tx1"/>
                </a:solidFill>
              </a:rPr>
              <a:t>.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281CB-2D14-ECE1-C45B-82830B8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2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C2ACA-8503-CE3C-9A89-93337272F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1139-993E-086B-4EA7-BCA0F915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494AB-CADF-3688-1CFB-CFE44087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83" y="1881963"/>
            <a:ext cx="10731850" cy="4907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At its Spokane meeting, the Uniformity Committee gave the work group a green light to develop updates to the receipts sourcing provisions of two MTC special industry regulations:</a:t>
            </a:r>
          </a:p>
          <a:p>
            <a:pPr marL="0" indent="0">
              <a:buNone/>
            </a:pPr>
            <a:r>
              <a:rPr lang="en-US" dirty="0"/>
              <a:t>				Reg. IV.18.(e)       Airlines</a:t>
            </a:r>
          </a:p>
          <a:p>
            <a:pPr marL="0" indent="0">
              <a:buNone/>
            </a:pPr>
            <a:r>
              <a:rPr lang="en-US" dirty="0"/>
              <a:t>				Reg. IV.18.(h)       Television and Radio Broadcasting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MTC staff have prepared and submitted to the Committee briefing books on both topics, which are posted on the MTC website: </a:t>
            </a:r>
            <a:r>
              <a:rPr lang="en-US" dirty="0">
                <a:hlinkClick r:id="rId2"/>
              </a:rPr>
              <a:t>Briefing-Book-Airlines-FINAL-3.pdf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Briefing-Book-Broadcasters-FINAL.pdf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CEF90-1F2C-BA2D-E6B4-C194EC2D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98BEE-1BA0-F637-7EF0-F5AC3BFB7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63AE-3F34-395A-B01D-7C3D81CA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Possible reasons to update the Airlines regulation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76CB7-9471-F4CE-E8F4-D65B4FF59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20576"/>
            <a:ext cx="11029615" cy="4868463"/>
          </a:xfrm>
        </p:spPr>
        <p:txBody>
          <a:bodyPr>
            <a:normAutofit fontScale="92500"/>
          </a:bodyPr>
          <a:lstStyle/>
          <a:p>
            <a:r>
              <a:rPr lang="en-US" dirty="0"/>
              <a:t>The Rule was adopted by the Commission in 1983. Since then, the air travel industry has changed in significant ways.</a:t>
            </a:r>
          </a:p>
          <a:p>
            <a:r>
              <a:rPr lang="en-US" dirty="0"/>
              <a:t> Airlines now receive various substantial streams of revenue that are not expressly addressed by the Rule nor by guidance issued by the states. </a:t>
            </a:r>
          </a:p>
          <a:p>
            <a:r>
              <a:rPr lang="en-US" dirty="0"/>
              <a:t>These gaps may create uncertainty both for taxpayers and for revenue agency staff charged with administering the tax laws. </a:t>
            </a:r>
          </a:p>
          <a:p>
            <a:r>
              <a:rPr lang="en-US" dirty="0"/>
              <a:t>Unclear rules can allow for multiple interpretations, undermining uniformity and the level playing field as taxpayers choose the interpretation that works best for them.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08797-100E-3151-6D8F-7F8F06F8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CA96-015A-7233-EBA4-152329E2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88" y="1807535"/>
            <a:ext cx="11029615" cy="4492297"/>
          </a:xfrm>
        </p:spPr>
        <p:txBody>
          <a:bodyPr/>
          <a:lstStyle/>
          <a:p>
            <a:r>
              <a:rPr lang="en-US" dirty="0"/>
              <a:t>Receipts under codeshare, interline, and capacity purchase arrangements.   </a:t>
            </a:r>
          </a:p>
          <a:p>
            <a:r>
              <a:rPr lang="en-US" dirty="0"/>
              <a:t>Receipts from the sale points or miles to credit card banks or others. </a:t>
            </a:r>
          </a:p>
          <a:p>
            <a:r>
              <a:rPr lang="en-US" dirty="0"/>
              <a:t>Receipts from the sale of property or services to be used or consumed during flights beyond “liquor sales, pet crate rentals, etc.”</a:t>
            </a:r>
          </a:p>
          <a:p>
            <a:r>
              <a:rPr lang="en-US" dirty="0"/>
              <a:t>Lack of language defining Airline</a:t>
            </a:r>
          </a:p>
          <a:p>
            <a:r>
              <a:rPr lang="en-US" dirty="0"/>
              <a:t>Ambiguous or archaic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6A0BF-6725-C934-CA0A-6F5E3058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E8BDB7-2B97-5F19-86BF-6FD9503F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5" y="765953"/>
            <a:ext cx="11284743" cy="104158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Work group members and MTC staff have identified areas where the airlines regulation either does not supply clear guidance or the language would benefit from updating, including:</a:t>
            </a:r>
          </a:p>
        </p:txBody>
      </p:sp>
    </p:spTree>
    <p:extLst>
      <p:ext uri="{BB962C8B-B14F-4D97-AF65-F5344CB8AC3E}">
        <p14:creationId xmlns:p14="http://schemas.microsoft.com/office/powerpoint/2010/main" val="129879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4547-F21C-1BCD-7F50-929CA137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possible reasons to update the broadcasting regulation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A410-1045-0524-0351-B3C17C33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1" y="1296431"/>
            <a:ext cx="11125253" cy="53073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0000" dirty="0"/>
              <a:t>The Regulation was last revised in 1996. Since then, the way most content is transmitted electronically has changed dramatically.  </a:t>
            </a:r>
          </a:p>
          <a:p>
            <a:r>
              <a:rPr lang="en-US" sz="10000" dirty="0"/>
              <a:t>The language used to describe the sales factor appears flawed with respect to where receipts of in-state </a:t>
            </a:r>
            <a:r>
              <a:rPr lang="en-US" sz="10000" i="1" dirty="0"/>
              <a:t>independent and unaffiliated </a:t>
            </a:r>
            <a:r>
              <a:rPr lang="en-US" sz="10000" dirty="0"/>
              <a:t>television and radio stations is sourced. </a:t>
            </a:r>
          </a:p>
          <a:p>
            <a:r>
              <a:rPr lang="en-US" sz="10000" dirty="0"/>
              <a:t>The Regulation’s approach to source receipts using audience factor generally mirrors the approach used by the MTC’s general sourcing rules (§17), making its sales factor provision largely duplicative and unnecessary. </a:t>
            </a:r>
          </a:p>
          <a:p>
            <a:r>
              <a:rPr lang="en-US" sz="10000" dirty="0"/>
              <a:t>One provision of the Regulation potentially conflicts with market-based sourcing principles, which the MTC embraced in 2018.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31D03-53E5-0032-049E-C756E731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2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72F9-3918-B4BF-22A0-9577A811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20E14-1989-E633-F5E9-141C803A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1617"/>
            <a:ext cx="11029615" cy="4492297"/>
          </a:xfrm>
        </p:spPr>
        <p:txBody>
          <a:bodyPr>
            <a:normAutofit/>
          </a:bodyPr>
          <a:lstStyle/>
          <a:p>
            <a:r>
              <a:rPr lang="en-US" dirty="0"/>
              <a:t>MTC staff have circulated a draft revision of the </a:t>
            </a:r>
            <a:r>
              <a:rPr lang="en-US" dirty="0">
                <a:solidFill>
                  <a:schemeClr val="accent1"/>
                </a:solidFill>
              </a:rPr>
              <a:t>Airlines regulation </a:t>
            </a:r>
            <a:r>
              <a:rPr lang="en-US" dirty="0">
                <a:solidFill>
                  <a:schemeClr val="tx1"/>
                </a:solidFill>
              </a:rPr>
              <a:t>to the work group </a:t>
            </a:r>
            <a:r>
              <a:rPr lang="en-US" dirty="0"/>
              <a:t>and has held a meeting to discuss the draft.</a:t>
            </a:r>
          </a:p>
          <a:p>
            <a:r>
              <a:rPr lang="en-US" dirty="0"/>
              <a:t>The work group chair has invited additional comments and is anticipating written comments from the industry.  </a:t>
            </a:r>
          </a:p>
          <a:p>
            <a:r>
              <a:rPr lang="en-US" dirty="0"/>
              <a:t>MTC staff have conducted further research and analysis with respect to the </a:t>
            </a:r>
            <a:r>
              <a:rPr lang="en-US" dirty="0">
                <a:solidFill>
                  <a:schemeClr val="accent1"/>
                </a:solidFill>
              </a:rPr>
              <a:t>Broadcasting regulation </a:t>
            </a:r>
            <a:r>
              <a:rPr lang="en-US" dirty="0"/>
              <a:t>and expects to circulate a draft revision in coming weeks.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CE255-8176-B97B-35D8-F3670B73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1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2E78-D7C5-B6E1-9AD1-DBB7DE10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Next steps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33349-871B-98EC-1972-5FEC3D2D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63547"/>
            <a:ext cx="11029615" cy="3450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work group will be holding meetings to discuss both the airlines and broadcasting drafts with the goal of submitting recommendations to the Uniformity Committee by the Committee’s November meeting.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547F1-F457-30E3-2597-68BA1921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3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390D58-F9AB-D31B-6933-5A1C99F0B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742" y="1318438"/>
            <a:ext cx="5194767" cy="3859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4800" dirty="0"/>
              <a:t>Other Topics to be considered by the work group?</a:t>
            </a:r>
          </a:p>
        </p:txBody>
      </p:sp>
      <p:pic>
        <p:nvPicPr>
          <p:cNvPr id="21" name="Content Placeholder 20" descr="Paper head with rainbow gears">
            <a:extLst>
              <a:ext uri="{FF2B5EF4-FFF2-40B4-BE49-F238E27FC236}">
                <a16:creationId xmlns:a16="http://schemas.microsoft.com/office/drawing/2014/main" id="{C6857E67-294A-F258-1732-7AE1FB9675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629" y="1442853"/>
            <a:ext cx="2901478" cy="4351338"/>
          </a:xfrm>
        </p:spPr>
      </p:pic>
    </p:spTree>
    <p:extLst>
      <p:ext uri="{BB962C8B-B14F-4D97-AF65-F5344CB8AC3E}">
        <p14:creationId xmlns:p14="http://schemas.microsoft.com/office/powerpoint/2010/main" val="354246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648</Words>
  <Application>Microsoft Office PowerPoint</Application>
  <PresentationFormat>Widescreen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Franklin Gothic Book</vt:lpstr>
      <vt:lpstr>Franklin Gothic Demi</vt:lpstr>
      <vt:lpstr>Wingdings 2</vt:lpstr>
      <vt:lpstr>DividendVTI</vt:lpstr>
      <vt:lpstr>    Mode Receipts Sourcing Model Receipts Sourcing Regulation  Work Group  Status Report to the Uniformity Committee    July 22, 2025 Salt Lake City</vt:lpstr>
      <vt:lpstr>Description of regulations review Project</vt:lpstr>
      <vt:lpstr>Recent developments</vt:lpstr>
      <vt:lpstr>Possible reasons to update the Airlines regulation</vt:lpstr>
      <vt:lpstr>Work group members and MTC staff have identified areas where the airlines regulation either does not supply clear guidance or the language would benefit from updating, including:</vt:lpstr>
      <vt:lpstr>possible reasons to update the broadcasting regulation</vt:lpstr>
      <vt:lpstr>Recent developments</vt:lpstr>
      <vt:lpstr>Next steps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A. Hamer</dc:creator>
  <cp:lastModifiedBy>Helen Hecht</cp:lastModifiedBy>
  <cp:revision>4</cp:revision>
  <dcterms:created xsi:type="dcterms:W3CDTF">2025-04-22T15:02:23Z</dcterms:created>
  <dcterms:modified xsi:type="dcterms:W3CDTF">2025-07-17T19:42:58Z</dcterms:modified>
</cp:coreProperties>
</file>