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712" r:id="rId1"/>
    <p:sldMasterId id="2147483763" r:id="rId2"/>
  </p:sldMasterIdLst>
  <p:notesMasterIdLst>
    <p:notesMasterId r:id="rId55"/>
  </p:notesMasterIdLst>
  <p:sldIdLst>
    <p:sldId id="257" r:id="rId3"/>
    <p:sldId id="503" r:id="rId4"/>
    <p:sldId id="687" r:id="rId5"/>
    <p:sldId id="734" r:id="rId6"/>
    <p:sldId id="715" r:id="rId7"/>
    <p:sldId id="719" r:id="rId8"/>
    <p:sldId id="716" r:id="rId9"/>
    <p:sldId id="718" r:id="rId10"/>
    <p:sldId id="720" r:id="rId11"/>
    <p:sldId id="735" r:id="rId12"/>
    <p:sldId id="737" r:id="rId13"/>
    <p:sldId id="738" r:id="rId14"/>
    <p:sldId id="736" r:id="rId15"/>
    <p:sldId id="722" r:id="rId16"/>
    <p:sldId id="740" r:id="rId17"/>
    <p:sldId id="741" r:id="rId18"/>
    <p:sldId id="742" r:id="rId19"/>
    <p:sldId id="717" r:id="rId20"/>
    <p:sldId id="743" r:id="rId21"/>
    <p:sldId id="727" r:id="rId22"/>
    <p:sldId id="730" r:id="rId23"/>
    <p:sldId id="731" r:id="rId24"/>
    <p:sldId id="732" r:id="rId25"/>
    <p:sldId id="744" r:id="rId26"/>
    <p:sldId id="745" r:id="rId27"/>
    <p:sldId id="751" r:id="rId28"/>
    <p:sldId id="747" r:id="rId29"/>
    <p:sldId id="755" r:id="rId30"/>
    <p:sldId id="749" r:id="rId31"/>
    <p:sldId id="748" r:id="rId32"/>
    <p:sldId id="752" r:id="rId33"/>
    <p:sldId id="750" r:id="rId34"/>
    <p:sldId id="691" r:id="rId35"/>
    <p:sldId id="693" r:id="rId36"/>
    <p:sldId id="692" r:id="rId37"/>
    <p:sldId id="694" r:id="rId38"/>
    <p:sldId id="699" r:id="rId39"/>
    <p:sldId id="702" r:id="rId40"/>
    <p:sldId id="704" r:id="rId41"/>
    <p:sldId id="753" r:id="rId42"/>
    <p:sldId id="754" r:id="rId43"/>
    <p:sldId id="757" r:id="rId44"/>
    <p:sldId id="756" r:id="rId45"/>
    <p:sldId id="758" r:id="rId46"/>
    <p:sldId id="759" r:id="rId47"/>
    <p:sldId id="760" r:id="rId48"/>
    <p:sldId id="761" r:id="rId49"/>
    <p:sldId id="762" r:id="rId50"/>
    <p:sldId id="763" r:id="rId51"/>
    <p:sldId id="764" r:id="rId52"/>
    <p:sldId id="765" r:id="rId53"/>
    <p:sldId id="688"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A02"/>
    <a:srgbClr val="8BAF7D"/>
    <a:srgbClr val="629753"/>
    <a:srgbClr val="338135"/>
    <a:srgbClr val="56A85A"/>
    <a:srgbClr val="1A1D2C"/>
    <a:srgbClr val="C2CDE0"/>
    <a:srgbClr val="3B5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BB222-030B-4AAF-B57E-618894CC5014}" v="65" dt="2025-07-17T17:33:04.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049" autoAdjust="0"/>
  </p:normalViewPr>
  <p:slideViewPr>
    <p:cSldViewPr snapToGrid="0">
      <p:cViewPr varScale="1">
        <p:scale>
          <a:sx n="57" d="100"/>
          <a:sy n="57" d="100"/>
        </p:scale>
        <p:origin x="56" y="156"/>
      </p:cViewPr>
      <p:guideLst/>
    </p:cSldViewPr>
  </p:slideViewPr>
  <p:notesTextViewPr>
    <p:cViewPr>
      <p:scale>
        <a:sx n="1" d="1"/>
        <a:sy n="1" d="1"/>
      </p:scale>
      <p:origin x="0" y="0"/>
    </p:cViewPr>
  </p:notesTextViewPr>
  <p:notesViewPr>
    <p:cSldViewPr snapToGrid="0">
      <p:cViewPr varScale="1">
        <p:scale>
          <a:sx n="75" d="100"/>
          <a:sy n="75" d="100"/>
        </p:scale>
        <p:origin x="28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7T12:25:45.547"/>
    </inkml:context>
    <inkml:brush xml:id="br0">
      <inkml:brushProperty name="width" value="0.05" units="cm"/>
      <inkml:brushProperty name="height" value="0.05" units="cm"/>
      <inkml:brushProperty name="color" value="#800000"/>
    </inkml:brush>
  </inkml:definitions>
  <inkml:trace contextRef="#ctx0" brushRef="#br0">2795 105 24575,'-916'0'0,"893"-2"0,0 0 0,0-2 0,0 0 0,-26-10 0,25 7 0,1 1 0,-1 1 0,-42-3 0,-316 10 0,355-1 0,-1 1 0,-27 7 0,-40 4 0,69-11 0,0 1 0,1 1 0,-50 15 0,27-3 0,-47 26 0,94-42 0,-39 19 0,-78 25 0,79-31 0,1 2 0,-38 21 0,54-24 0,0 1 0,-31 26 0,35-24 0,-1-2 0,-1 0 0,-26 13 0,29-18 0,6-4 0,1 1 0,-1 1 0,-12 8 0,19-11 0,0 1 0,0-1 0,1 1 0,-1 0 0,1-1 0,0 1 0,0 1 0,1-1 0,-1 0 0,1 1 0,-2 5 0,-46 105 0,45-102 0,1 0 0,0 0 0,1 0 0,1 0 0,0 0 0,0 1 0,2-1 0,1 27 0,-1-22 0,0 0 0,-1 0 0,0 0 0,-6 20 0,3-21 0,0-1 0,1 1 0,1 0 0,0 33 0,2-44 0,1 1 0,0 0 0,0 0 0,0-1 0,1 1 0,0-1 0,0 1 0,1-1 0,0 0 0,0 0 0,0 0 0,1 0 0,0-1 0,0 1 0,5 4 0,-1-1 0,0 0 0,1-1 0,0 0 0,1-1 0,0 0 0,0-1 0,0 0 0,1 0 0,-1-1 0,1 0 0,1-1 0,-1-1 0,1 1 0,-1-2 0,1 0 0,0 0 0,23 0 0,877-2 0,-368-2 0,-42 2 0,-474 2 0,0 0 0,-1 3 0,46 12 0,-44-10 0,0 0 0,0-2 0,35 2 0,317-7 0,-162-2 0,1459 2 0,-1643-1 0,48-9 0,7-1 0,339 7 0,-237 6 0,1296-2 0,-1483 0 0,0 0 0,-1 0 0,1 0 0,0-1 0,0 0 0,-1 1 0,1-2 0,-1 1 0,1-1 0,-1 1 0,1-1 0,-1 0 0,0-1 0,0 1 0,0-1 0,0 0 0,0 0 0,-1 0 0,1 0 0,-1-1 0,0 1 0,5-8 0,-2 3 0,6-6 0,-1-1 0,-1 0 0,0-1 0,-1 0 0,13-32 0,-9 5 0,-3 0 0,-1-2 0,-2 1 0,-2-1 0,-3-89 0,-2 116 0,-1-1 0,-1 1 0,-5-26 0,4 34 0,0 1 0,0 0 0,0 1 0,-1-1 0,-1 1 0,0-1 0,0 1 0,-9-10 0,2 2 0,-2 1 0,0 1 0,-22-18 0,29 27 0,0 0 0,0 1 0,0 0 0,0 0 0,-1 1 0,1 0 0,-1 0 0,0 1 0,0 0 0,0 0 0,-10 0 0,-198 1 0,103 3 0,37-3 0,-115-14 0,172 12 0,-76-12 0,-149-4 0,214 16 0,0 0 0,1-2 0,-58-16 0,20 4 0,-84-22 0,71 17 0,-143-21 0,57 19 0,-10 0 0,85 13 0,-139-6 0,121 16 0,-97 4 0,99 9 0,65-5 0,-52 0 0,-21-6 0,-167-19 0,208 10 0,-48-10 0,-58-9 0,81 15 0,-129-25 0,204 32 0,0 2 0,-1 0 0,1 2 0,-1 1 0,0 1 0,1 1 0,-1 1 0,1 1 0,-31 9 0,-41 17 233,-114 41-1831,178-59-5228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7T12:32:38.7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1 308,'73'-1,"82"2,-29 21,-27-9,-59-6,44 1,156 4,129 3,515-16,-854 3,54 9,-51-6,40 2,158 19,-126-10,31 1,184 1,858-21,-632 5,-502-4,49-9,30-2,24 10,155-9,-246 7,147-16,-43 5,-54 7,321-2,-269 13,102-4,290 5,-325 8,150 2,-332-13,-9-2,0 3,0 0,42 9,-34-3,84 4,47-12,-67-1,821 2,-860-3,119-22,-54 5,118-9,-185 18,-41 6,44-4,109 8,-82 2,132-16,-158 9,74 1,49-3,22-16,217 5,-179 7,-40 0,-142 13,-41 1,1-2,-1-1,36-5,-46 1,30-11,-35 10,1 1,0 1,30-5,245 4,-156 8,-37-2,110-3,-121-10,-48 7,38-2,476 5,-266 4,271-2,-518-2,52-9,25-1,147 10,-156 3,-79-2,43-8,-1 0,-5 5,132-13,-187 15,425-53,-230 35,-85 10,157 9,-128 3,-114-3,232 12,16 3,-157-11,109 15,-201-15,63 8,137 7,-138-16,0 4,0 4,-1 5,0 4,114 38,-106-15,-73-28,1-1,1-1,47 11,26-7,145 5,110-18,-302-4,-37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7T12:32:44.7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 0,'13310'151'0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7T12:32:51.4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78,'119'0,"123"-17,13-16,-181 25,214-12,883 21,-1093 3,140 25,-169-21,550 49,94-51,-408-7,-242 0,0 0,-1 2,59 9,-25 0,0-4,115-5,-94-3,1056 2,-1117 2,54 9,20 1,106 4,-114-6,4 2,54 2,-130-12,39 8,20 1,42-6,71 3,659 9,-586-19,2945 2,-3180-2,53-9,25-1,496 9,-315 5,687-2,-784 14,11-1,1666-14,-1681-11,-38 1,273 8,-411 3,25-2,55-9,23-1,475 10,-316 3,305-1,-433 14,1-1,962-14,-1092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7T12:32:58.0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 0,'17170'26'0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7T12:33:03.6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27,'768'-15,"421"6,-666 35,52 0,334-28,-683-11,1-1,2250 14,-1114 1,-1329-2,48-9,11-1,463 7,-307 6,3545-2,-3614 12,-6 1,-171-13,315 15,495 67,-663-79,-8 0,-14 7,76 3,668-11,-417-4,1491 2,-1870 2,99 16,75 26,-191-32,18 0,118 4,77-16,-108-2,-157 2,0 0,1 0,-1 0,1-1,-1-1,0 1,0-1,0 0,0-1,0 0,0 0,8-5,-14 5,-6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7T12:33:08.5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0 255,'272'-13,"-31"0,619 12,-412 2,-245-12,-37 0,420 8,-380 4,8-18,-131 8,0-3,44-2,-21 14,38-1,18-21,-150 21,739-51,-711 52,383-15,-177 3,-48 3,405-6,-568 15,119-12,0-1,1479 12,-736 3,-684 10,-28 0,662-10,-437-4,344 2,-728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7T16:37:42.429"/>
    </inkml:context>
    <inkml:brush xml:id="br0">
      <inkml:brushProperty name="width" value="0.05" units="cm"/>
      <inkml:brushProperty name="height" value="0.05" units="cm"/>
      <inkml:brushProperty name="color" value="#800000"/>
    </inkml:brush>
  </inkml:definitions>
  <inkml:trace contextRef="#ctx0" brushRef="#br0">4932 272 24575,'-6'-5'0,"1"1"0,-1 0 0,0 0 0,0 1 0,0-1 0,-1 2 0,1-1 0,-11-3 0,-2 0 0,-334-100 0,113 40 0,184 45 0,41 15 0,0 0 0,-1 0 0,1 2 0,-25-4 0,-54 1 0,-98 7 0,99 1 0,-1760 2 0,1301 40 0,271-12 0,6 5 0,19-1 0,253-35 0,-112 16 0,102-14 0,0 2 0,0-1 0,0 2 0,1 0 0,0 0 0,-18 11 0,24-11 0,0 1 0,0-1 0,0 2 0,0-1 0,1 0 0,0 1 0,1 0 0,-5 8 0,-15 21 0,-7 5 0,1 0 0,3 2 0,-40 83 0,62-113 0,2-1 0,-1 1 0,1 0 0,1-1 0,-2 27 0,3-20 0,-1-1 0,-5 19 0,3-19 0,0 0 0,1 1 0,1-1 0,1 0 0,0 1 0,4 30 0,-2-38 0,1 0 0,1 0 0,0 1 0,0-1 0,1-1 0,0 1 0,1-1 0,0 1 0,1-1 0,0-1 0,14 17 0,-13-19 0,0-1 0,0 0 0,1-1 0,0 0 0,0 0 0,1-1 0,8 4 0,34 20 0,16 24 0,31 20 0,101 62 0,-122-81 0,51 19 0,1 1 0,-81-44 0,0-3 0,96 38 0,-136-61 0,94 35 0,119 29 0,-185-60 0,56 4 0,3 1 0,1 6 0,2-4 0,151 1 0,-246-15 0,619-31 0,-557 24 0,171-29 0,-66 13 0,-107 16 0,262-13 0,2 21 0,-111 2 0,693-4 0,-871-1 0,0-3 0,0-1 0,0-2 0,0-1 0,45-18 0,-71 22 0,15-3 0,-1-1 0,-1-1 0,0-1 0,-1-2 0,43-28 0,-48 27 0,31-17 0,-38 26 0,-1-2 0,0 0 0,0 0 0,0-1 0,-1-1 0,0 1 0,-1-2 0,14-15 0,8-26 0,-2-2 0,-3 0 0,26-73 0,-32 66 0,-2-2 0,-3 0 0,-2 0 0,-4-2 0,-2 1 0,-2-89 0,-4 145 0,-1-1 0,-1 1 0,1 0 0,-1 0 0,-1-1 0,1 1 0,-1 0 0,0 0 0,-1 1 0,0-1 0,0 0 0,0 1 0,-1 0 0,0-1 0,0 1 0,0 1 0,-9-9 0,-10-12 0,16 17 0,0 1 0,-15-13 0,-57-47 0,49 39 0,-61-42 0,28 33 0,-2 3 0,-1 2 0,-2 3 0,-1 4 0,-1 2 0,0 4 0,-2 2 0,-130-14 0,84 18 0,49 5 0,-90-2 0,134 11 0,9-1 0,1 2 0,-1-1 0,0 2 0,1 0 0,-27 7 0,-36 21-455,1 4 0,-142 88 0,169-91-6371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7T17:19:32.790"/>
    </inkml:context>
    <inkml:brush xml:id="br0">
      <inkml:brushProperty name="width" value="0.05" units="cm"/>
      <inkml:brushProperty name="height" value="0.05" units="cm"/>
      <inkml:brushProperty name="color" value="#800000"/>
    </inkml:brush>
  </inkml:definitions>
  <inkml:trace contextRef="#ctx0" brushRef="#br0">1862 63 24575,'0'-1'0,"-1"-1"0,1 0 0,-1 1 0,1-1 0,-1 1 0,0-1 0,0 1 0,1-1 0,-1 1 0,0-1 0,0 1 0,-1 0 0,1 0 0,0-1 0,0 1 0,-1 0 0,1 0 0,0 0 0,-1 0 0,1 1 0,-1-1 0,0 0 0,-1 0 0,-39-13 0,7 7 0,0 2 0,-53-2 0,-75 9 0,69 0 0,-412-1 0,474 0 0,1 1 0,-1 2 0,1 2 0,-55 16 0,-114 53 0,127-45 0,44-18 0,-47 27 0,64-32 0,0 1 0,1 1 0,0-1 0,1 2 0,0 0 0,-11 13 0,4-4 0,-31 28 0,37-38 0,0 0 0,1 2 0,0-1 0,1 1 0,0 1 0,0 0 0,1 0 0,-8 18 0,8-8 0,1-1 0,1 1 0,2 0 0,-5 42 0,7 92 0,2-141 0,1 0 0,1 1 0,0-1 0,1 0 0,1 0 0,0-1 0,1 1 0,1-1 0,9 18 0,11 14 0,32 43 0,-42-64 0,-6-12 0,0-1 0,1 1 0,0-2 0,1 1 0,0-2 0,15 11 0,88 50 0,-23-16 0,-79-45 0,1-2 0,0 0 0,0 0 0,1-1 0,-1-1 0,30 8 0,-1 0 0,-1 1 0,-1 2 0,64 36 0,-87-43 0,143 86 0,-142-89 0,0 1 0,1-2 0,0-1 0,38 6 0,-15-3 0,96 11 0,-94-14 0,1 1 0,60 17 0,-68-13 0,58 7 0,-51-11 0,53 5 0,171-3 0,-55-4 0,-152-1 0,514 17 0,-462-19 0,114-4 0,-127-9 0,-3-1 0,413 8 0,-295 8 0,2336-3 0,-2533 0 0,112-3 0,-107 1 0,1-1 0,-1-1 0,29-8 0,-47 10 0,0-1 0,0 1 0,-1-1 0,1 0 0,-1 0 0,0-1 0,0 1 0,0-1 0,0 0 0,-1 0 0,1-1 0,-1 0 0,6-8 0,0-3 0,-1-1 0,0-1 0,6-17 0,6-14 0,7-5 0,27-62 0,-49 100 0,0 1 0,-2-2 0,0 1 0,-1 0 0,2-29 0,-6-176 0,-1 77 0,0 121 0,-1 0 0,0 1 0,-2-1 0,0 1 0,-11-27 0,-10-38 0,18 57 0,-22-52 0,5 17 0,22 54 0,-1 0 0,-1 1 0,0 0 0,-12-19 0,14 24 0,-1 1 0,0-1 0,0 1 0,-1 0 0,0 0 0,1 0 0,-1 1 0,0-1 0,-1 1 0,-10-5 0,-128-58 0,-60-24 0,155 77 0,1 2 0,-2 2 0,-86-6 0,14 3 0,-157-7 0,-1 19 0,112 2 0,-724-2 0,794-4 0,-121-21 0,119 10 0,-129-1 0,-1378 18 0,1566-1 0,0 2 0,-48 10 0,-78 25 0,-10 1 0,94-27-455,-1-4 0,-127-4 0,187-5-6371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dirty="0"/>
          </a:p>
        </p:txBody>
      </p:sp>
    </p:spTree>
    <p:extLst>
      <p:ext uri="{BB962C8B-B14F-4D97-AF65-F5344CB8AC3E}">
        <p14:creationId xmlns:p14="http://schemas.microsoft.com/office/powerpoint/2010/main" val="47319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B15D-0803-5DC9-D4B6-D37C424DD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4205F-F47F-CBD0-14E3-71F7FC9783F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E4F1763-D72E-E9F4-BD4D-FDA3CF8C370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09226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54397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1BCF4-124F-A792-C728-DDA76B572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1FBA5-3CDF-E764-FF67-F6C39394A118}"/>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6A07FDD8-D31F-D87E-EF93-277B084257A4}"/>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59496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39243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85039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17628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70212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25473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7/17/2025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7/17/2025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7/17/2025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7/17/2025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631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7/17/2025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183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7/17/2025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06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7/17/2025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604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7/17/2025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213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7/17/2025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9684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7/17/2025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3205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7/17/2025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4061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7/17/2025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7/17/2025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055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7/17/2025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014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7/17/2025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237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7/17/2025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7/17/2025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7/17/2025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7/17/2025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7/17/2025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7/17/2025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7/17/2025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lumMod val="75000"/>
                <a:lumOff val="25000"/>
              </a:schemeClr>
            </a:gs>
            <a:gs pos="87000">
              <a:schemeClr val="tx2">
                <a:lumMod val="25000"/>
                <a:lumOff val="75000"/>
              </a:schemeClr>
            </a:gs>
            <a:gs pos="73000">
              <a:schemeClr val="bg1">
                <a:lumMod val="85000"/>
              </a:schemeClr>
            </a:gs>
            <a:gs pos="64000">
              <a:schemeClr val="bg1">
                <a:lumMod val="9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7/17/2025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7/17/2025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915774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mtc.gov/uniformity/project-on-state-taxation-of-partnership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7.xml"/><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5.xml"/><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918857" y="2080644"/>
            <a:ext cx="7759337"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Status Report</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918857" y="3909268"/>
            <a:ext cx="6218877" cy="637565"/>
          </a:xfrm>
        </p:spPr>
        <p:txBody>
          <a:bodyPr>
            <a:noAutofit/>
          </a:bodyPr>
          <a:lstStyle/>
          <a:p>
            <a:r>
              <a:rPr lang="en-US" sz="2400" dirty="0"/>
              <a:t>July 22, 2025</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4040-A2A7-776B-CA0F-041AC82490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B0326-1C09-23A8-E5D0-0490D97E1DA1}"/>
              </a:ext>
            </a:extLst>
          </p:cNvPr>
          <p:cNvSpPr>
            <a:spLocks noGrp="1"/>
          </p:cNvSpPr>
          <p:nvPr>
            <p:ph idx="1"/>
          </p:nvPr>
        </p:nvSpPr>
        <p:spPr>
          <a:xfrm>
            <a:off x="606056" y="797442"/>
            <a:ext cx="11004751" cy="5358402"/>
          </a:xfrm>
        </p:spPr>
        <p:txBody>
          <a:bodyPr>
            <a:normAutofit lnSpcReduction="10000"/>
          </a:bodyPr>
          <a:lstStyle/>
          <a:p>
            <a:pPr marL="594000" lvl="2" indent="0">
              <a:buNone/>
            </a:pPr>
            <a:r>
              <a:rPr lang="en-US" sz="2800" b="1" dirty="0"/>
              <a:t> (“</a:t>
            </a:r>
            <a:r>
              <a:rPr lang="en-US" sz="2800" b="1" dirty="0">
                <a:highlight>
                  <a:srgbClr val="FFFF00"/>
                </a:highlight>
              </a:rPr>
              <a:t>Unitary business</a:t>
            </a:r>
            <a:r>
              <a:rPr lang="en-US" sz="2800" b="1" dirty="0"/>
              <a:t>” cont’d) . . . </a:t>
            </a:r>
          </a:p>
          <a:p>
            <a:pPr marL="594000" lvl="2" indent="0">
              <a:buNone/>
            </a:pPr>
            <a:r>
              <a:rPr lang="en-US" sz="2800" b="1" dirty="0"/>
              <a:t>. . .  </a:t>
            </a:r>
            <a:r>
              <a:rPr lang="en-US" sz="2800" b="1" dirty="0">
                <a:highlight>
                  <a:srgbClr val="FFFF00"/>
                </a:highlight>
              </a:rPr>
              <a:t>Any business conducted by a partnership shall be treated as conducted by its partners</a:t>
            </a:r>
            <a:r>
              <a:rPr lang="en-US" sz="2800" b="1" dirty="0"/>
              <a:t>, whether </a:t>
            </a:r>
            <a:r>
              <a:rPr lang="en-US" sz="2800" b="1" dirty="0">
                <a:highlight>
                  <a:srgbClr val="FFFF00"/>
                </a:highlight>
              </a:rPr>
              <a:t>directly held or indirectly held</a:t>
            </a:r>
            <a:r>
              <a:rPr lang="en-US" sz="2800" b="1" dirty="0"/>
              <a:t> through a series of partnerships, </a:t>
            </a:r>
            <a:r>
              <a:rPr lang="en-US" sz="2800" b="1" dirty="0">
                <a:highlight>
                  <a:srgbClr val="FFFF00"/>
                </a:highlight>
              </a:rPr>
              <a:t>to the extent of the partner's distributive share of the partnership's income</a:t>
            </a:r>
            <a:r>
              <a:rPr lang="en-US" sz="2800" b="1" dirty="0"/>
              <a:t>, regardless of the percentage of the partner's ownership interest or its distributive or any other share of partnership income. </a:t>
            </a:r>
            <a:r>
              <a:rPr lang="en-US" sz="2800" b="1" dirty="0">
                <a:highlight>
                  <a:srgbClr val="FFFF00"/>
                </a:highlight>
              </a:rPr>
              <a:t>A business conducted directly or indirectly by </a:t>
            </a:r>
            <a:r>
              <a:rPr lang="en-US" sz="2800" b="1" u="sng" dirty="0">
                <a:highlight>
                  <a:srgbClr val="FFFF00"/>
                </a:highlight>
              </a:rPr>
              <a:t>one corporation </a:t>
            </a:r>
            <a:r>
              <a:rPr lang="en-US" sz="2800" b="1" dirty="0">
                <a:highlight>
                  <a:srgbClr val="FFFF00"/>
                </a:highlight>
              </a:rPr>
              <a:t>is unitary with that portion of a business conducted by </a:t>
            </a:r>
            <a:r>
              <a:rPr lang="en-US" sz="2800" b="1" u="sng" dirty="0">
                <a:highlight>
                  <a:srgbClr val="FFFF00"/>
                </a:highlight>
              </a:rPr>
              <a:t>another corporation </a:t>
            </a:r>
            <a:r>
              <a:rPr lang="en-US" sz="2800" b="1" dirty="0">
                <a:highlight>
                  <a:srgbClr val="FFFF00"/>
                </a:highlight>
              </a:rPr>
              <a:t>through its direct or indirect interest in a partnership if the conditions of the first sentence of this section 1.F. are satisfied</a:t>
            </a:r>
            <a:r>
              <a:rPr lang="en-US" sz="2800" b="1" dirty="0"/>
              <a:t> . . . and the two corporations are members of the same commonly controlled group. </a:t>
            </a:r>
            <a:endParaRPr lang="en-US" sz="1400" dirty="0"/>
          </a:p>
        </p:txBody>
      </p:sp>
      <p:sp>
        <p:nvSpPr>
          <p:cNvPr id="4" name="Slide Number Placeholder 3">
            <a:extLst>
              <a:ext uri="{FF2B5EF4-FFF2-40B4-BE49-F238E27FC236}">
                <a16:creationId xmlns:a16="http://schemas.microsoft.com/office/drawing/2014/main" id="{FF403C65-827A-CCA6-A04A-BF5E556B186D}"/>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87615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3BBEE-CA53-C2E8-500E-4792D6C395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D2CDA2-F391-639A-073F-527E311A2EA2}"/>
              </a:ext>
            </a:extLst>
          </p:cNvPr>
          <p:cNvSpPr>
            <a:spLocks noGrp="1"/>
          </p:cNvSpPr>
          <p:nvPr>
            <p:ph idx="1"/>
          </p:nvPr>
        </p:nvSpPr>
        <p:spPr>
          <a:xfrm>
            <a:off x="606056" y="797442"/>
            <a:ext cx="11004751" cy="5358402"/>
          </a:xfrm>
        </p:spPr>
        <p:txBody>
          <a:bodyPr>
            <a:normAutofit/>
          </a:bodyPr>
          <a:lstStyle/>
          <a:p>
            <a:pPr marL="324000" lvl="1" indent="0">
              <a:buNone/>
            </a:pPr>
            <a:r>
              <a:rPr lang="en-US" sz="3300" b="1" dirty="0"/>
              <a:t>Then in Sec. 3.B. Determination of taxpayer’s share of the business income of a combined group apportionable to this State:</a:t>
            </a:r>
          </a:p>
          <a:p>
            <a:pPr marL="936000" lvl="3" indent="0">
              <a:buNone/>
            </a:pPr>
            <a:r>
              <a:rPr lang="en-US" sz="2800" b="1" dirty="0"/>
              <a:t>	“ii.  . . . </a:t>
            </a:r>
            <a:r>
              <a:rPr lang="en-US" sz="2800" b="1" dirty="0">
                <a:highlight>
                  <a:srgbClr val="FFFF00"/>
                </a:highlight>
              </a:rPr>
              <a:t>The [property, payroll, and sales] of a partnership </a:t>
            </a:r>
            <a:r>
              <a:rPr lang="en-US" sz="2800" b="1" dirty="0"/>
              <a:t>shall be </a:t>
            </a:r>
            <a:r>
              <a:rPr lang="en-US" sz="2800" b="1" dirty="0">
                <a:highlight>
                  <a:srgbClr val="FFFF00"/>
                </a:highlight>
              </a:rPr>
              <a:t>included in the determination of the partner's apportionment percentage in proportion to a ratio the numerator of which is the amount of the partner's distributive share of partnership’s unitary income </a:t>
            </a:r>
            <a:r>
              <a:rPr lang="en-US" sz="2800" b="1" dirty="0"/>
              <a:t>included in the income of the combined group in accordance with Section 3.C.ii.(c). </a:t>
            </a:r>
            <a:r>
              <a:rPr lang="en-US" sz="2800" b="1" dirty="0">
                <a:highlight>
                  <a:srgbClr val="FFFF00"/>
                </a:highlight>
              </a:rPr>
              <a:t>and the denominator of which is the amount of the partnership’s total unitary income</a:t>
            </a:r>
            <a:r>
              <a:rPr lang="en-US" sz="2800" b="1" dirty="0"/>
              <a:t>.” </a:t>
            </a:r>
            <a:endParaRPr lang="en-US" sz="1400" dirty="0"/>
          </a:p>
        </p:txBody>
      </p:sp>
      <p:sp>
        <p:nvSpPr>
          <p:cNvPr id="4" name="Slide Number Placeholder 3">
            <a:extLst>
              <a:ext uri="{FF2B5EF4-FFF2-40B4-BE49-F238E27FC236}">
                <a16:creationId xmlns:a16="http://schemas.microsoft.com/office/drawing/2014/main" id="{E4F61B91-531D-7706-9229-A951EE3127DB}"/>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41801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F3888-0877-5AC4-6504-2DE6AB9EE5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7EE45-2E17-4E20-4244-E8ABB4B631E7}"/>
              </a:ext>
            </a:extLst>
          </p:cNvPr>
          <p:cNvSpPr>
            <a:spLocks noGrp="1"/>
          </p:cNvSpPr>
          <p:nvPr>
            <p:ph idx="1"/>
          </p:nvPr>
        </p:nvSpPr>
        <p:spPr>
          <a:xfrm>
            <a:off x="606056" y="797442"/>
            <a:ext cx="11004751" cy="5358402"/>
          </a:xfrm>
        </p:spPr>
        <p:txBody>
          <a:bodyPr>
            <a:normAutofit/>
          </a:bodyPr>
          <a:lstStyle/>
          <a:p>
            <a:pPr marL="324000" lvl="1" indent="0">
              <a:buNone/>
            </a:pPr>
            <a:r>
              <a:rPr lang="en-US" sz="3300" b="1" dirty="0"/>
              <a:t>And in Sec. 3.C Determination of the business income of the combined group:</a:t>
            </a:r>
          </a:p>
          <a:p>
            <a:pPr marL="936000" lvl="3" indent="0">
              <a:buNone/>
            </a:pPr>
            <a:r>
              <a:rPr lang="en-US" sz="2800" b="1" dirty="0"/>
              <a:t>	 “ii.(c) </a:t>
            </a:r>
            <a:r>
              <a:rPr lang="en-US" sz="2800" b="1" dirty="0">
                <a:highlight>
                  <a:srgbClr val="FFFF00"/>
                </a:highlight>
              </a:rPr>
              <a:t>If a unitary business includes income from a partnership</a:t>
            </a:r>
            <a:r>
              <a:rPr lang="en-US" sz="2800" b="1" dirty="0"/>
              <a:t>, the income to be included in the total income of the combined group shall be the member of the combined group's direct and indirect distributive share of the partnership's unitary business income.”</a:t>
            </a:r>
          </a:p>
          <a:p>
            <a:pPr marL="594000" lvl="2" indent="0">
              <a:buNone/>
            </a:pPr>
            <a:endParaRPr lang="en-US" sz="3000" b="1" dirty="0"/>
          </a:p>
          <a:p>
            <a:pPr marL="594000" lvl="2" indent="0">
              <a:buNone/>
            </a:pPr>
            <a:r>
              <a:rPr lang="en-US" sz="3000" b="1" dirty="0"/>
              <a:t>Remember this is the </a:t>
            </a:r>
            <a:r>
              <a:rPr lang="en-US" sz="3000" b="1" i="1" dirty="0"/>
              <a:t>Joyce</a:t>
            </a:r>
            <a:r>
              <a:rPr lang="en-US" sz="3000" b="1" dirty="0"/>
              <a:t> model—but the </a:t>
            </a:r>
            <a:r>
              <a:rPr lang="en-US" sz="3000" b="1" i="1" dirty="0"/>
              <a:t>Finnigan </a:t>
            </a:r>
            <a:r>
              <a:rPr lang="en-US" sz="3000" b="1" dirty="0"/>
              <a:t>model contains similar language.</a:t>
            </a:r>
          </a:p>
        </p:txBody>
      </p:sp>
      <p:sp>
        <p:nvSpPr>
          <p:cNvPr id="4" name="Slide Number Placeholder 3">
            <a:extLst>
              <a:ext uri="{FF2B5EF4-FFF2-40B4-BE49-F238E27FC236}">
                <a16:creationId xmlns:a16="http://schemas.microsoft.com/office/drawing/2014/main" id="{6FC07806-ACFE-E53A-C0B1-F16437F389CA}"/>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21357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8BF8-CB02-E444-A24A-7BCFD9FF0B3E}"/>
              </a:ext>
            </a:extLst>
          </p:cNvPr>
          <p:cNvSpPr>
            <a:spLocks noGrp="1"/>
          </p:cNvSpPr>
          <p:nvPr>
            <p:ph type="title"/>
          </p:nvPr>
        </p:nvSpPr>
        <p:spPr>
          <a:xfrm>
            <a:off x="581192" y="702156"/>
            <a:ext cx="11029616" cy="531221"/>
          </a:xfrm>
        </p:spPr>
        <p:txBody>
          <a:bodyPr/>
          <a:lstStyle/>
          <a:p>
            <a:r>
              <a:rPr lang="en-US" dirty="0"/>
              <a:t>So to sum up – By 2004 The MTC’s position was:</a:t>
            </a:r>
          </a:p>
        </p:txBody>
      </p:sp>
      <p:sp>
        <p:nvSpPr>
          <p:cNvPr id="3" name="Content Placeholder 2">
            <a:extLst>
              <a:ext uri="{FF2B5EF4-FFF2-40B4-BE49-F238E27FC236}">
                <a16:creationId xmlns:a16="http://schemas.microsoft.com/office/drawing/2014/main" id="{803BE4AA-2BC6-3EF7-B4C5-B4953F410B8C}"/>
              </a:ext>
            </a:extLst>
          </p:cNvPr>
          <p:cNvSpPr>
            <a:spLocks noGrp="1"/>
          </p:cNvSpPr>
          <p:nvPr>
            <p:ph idx="1"/>
          </p:nvPr>
        </p:nvSpPr>
        <p:spPr>
          <a:xfrm>
            <a:off x="581192" y="1541721"/>
            <a:ext cx="11029615" cy="4882193"/>
          </a:xfrm>
        </p:spPr>
        <p:txBody>
          <a:bodyPr>
            <a:normAutofit/>
          </a:bodyPr>
          <a:lstStyle/>
          <a:p>
            <a:pPr marL="342900" indent="-342900">
              <a:buFont typeface="+mj-lt"/>
              <a:buAutoNum type="arabicPeriod"/>
            </a:pPr>
            <a:r>
              <a:rPr lang="en-US" sz="2400" b="1" dirty="0"/>
              <a:t>A non-resident partner’s distributive share of partnership income is properly sourced (using allocation or apportionment) at the partnership (entity) level.</a:t>
            </a:r>
          </a:p>
          <a:p>
            <a:pPr marL="342900" indent="-342900">
              <a:buFont typeface="+mj-lt"/>
              <a:buAutoNum type="arabicPeriod"/>
            </a:pPr>
            <a:r>
              <a:rPr lang="en-US" sz="2400" b="1" dirty="0"/>
              <a:t> With respect to corporate partners “</a:t>
            </a:r>
            <a:r>
              <a:rPr lang="en-US" sz="2400" b="1" dirty="0">
                <a:highlight>
                  <a:srgbClr val="FFFF00"/>
                </a:highlight>
              </a:rPr>
              <a:t>any business conducted by a partnership shall be treated as conducted by its partners</a:t>
            </a:r>
            <a:r>
              <a:rPr lang="en-US" sz="2400" b="1" dirty="0"/>
              <a:t>, whether </a:t>
            </a:r>
            <a:r>
              <a:rPr lang="en-US" sz="2400" b="1" dirty="0">
                <a:highlight>
                  <a:srgbClr val="FFFF00"/>
                </a:highlight>
              </a:rPr>
              <a:t>directly held or indirectly held</a:t>
            </a:r>
            <a:r>
              <a:rPr lang="en-US" sz="2400" b="1" dirty="0"/>
              <a:t> through a series of partnerships, </a:t>
            </a:r>
            <a:r>
              <a:rPr lang="en-US" sz="2400" b="1" dirty="0">
                <a:highlight>
                  <a:srgbClr val="FFFF00"/>
                </a:highlight>
              </a:rPr>
              <a:t>to the extent of the partner's distributive share of the partnership's income . . .”</a:t>
            </a:r>
            <a:r>
              <a:rPr lang="en-US" sz="2400" b="1" dirty="0"/>
              <a:t> </a:t>
            </a:r>
          </a:p>
          <a:p>
            <a:pPr marL="342900" indent="-342900">
              <a:buFont typeface="+mj-lt"/>
              <a:buAutoNum type="arabicPeriod"/>
            </a:pPr>
            <a:r>
              <a:rPr lang="en-US" sz="2400" b="1" dirty="0"/>
              <a:t>If a corporation’s distributive share of partnership income is part of a unitary business conducted by the corporation or group, that distributive share income is combined with that business’s income, and a share of the partnership’s factors (using distributive share) are included in the formula. (This is what we now refer to as blended apportionment.)</a:t>
            </a:r>
            <a:endParaRPr lang="en-US" sz="2400" dirty="0"/>
          </a:p>
        </p:txBody>
      </p:sp>
      <p:sp>
        <p:nvSpPr>
          <p:cNvPr id="4" name="Slide Number Placeholder 3">
            <a:extLst>
              <a:ext uri="{FF2B5EF4-FFF2-40B4-BE49-F238E27FC236}">
                <a16:creationId xmlns:a16="http://schemas.microsoft.com/office/drawing/2014/main" id="{EB78F5A1-9FDD-3BBF-EF3E-C3DD052D2646}"/>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35161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51D1A-8B1A-E3AA-3DB6-13CDD8B2E3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DE002-D8D4-9BB0-0E22-BAB82D7DA658}"/>
              </a:ext>
            </a:extLst>
          </p:cNvPr>
          <p:cNvSpPr>
            <a:spLocks noGrp="1"/>
          </p:cNvSpPr>
          <p:nvPr>
            <p:ph idx="1"/>
          </p:nvPr>
        </p:nvSpPr>
        <p:spPr>
          <a:xfrm>
            <a:off x="581192" y="1541721"/>
            <a:ext cx="11029615" cy="3753293"/>
          </a:xfrm>
        </p:spPr>
        <p:txBody>
          <a:bodyPr>
            <a:normAutofit/>
          </a:bodyPr>
          <a:lstStyle/>
          <a:p>
            <a:pPr lvl="1"/>
            <a:r>
              <a:rPr lang="en-US" sz="2800" b="1" dirty="0"/>
              <a:t>Not quite. There may be some big questions left:</a:t>
            </a:r>
          </a:p>
          <a:p>
            <a:pPr lvl="2"/>
            <a:r>
              <a:rPr lang="en-US" sz="2700" b="1" dirty="0"/>
              <a:t>What if a partnership doesn’t engage in business?</a:t>
            </a:r>
          </a:p>
          <a:p>
            <a:pPr lvl="2"/>
            <a:r>
              <a:rPr lang="en-US" sz="2800" b="1" dirty="0"/>
              <a:t>What exactly does it mean when we say that a corporation is engaged in the business of the partnership? </a:t>
            </a:r>
          </a:p>
          <a:p>
            <a:pPr lvl="2"/>
            <a:r>
              <a:rPr lang="en-US" sz="2800" b="1" dirty="0"/>
              <a:t>And how do we determine if the partnership income is part of a unitary business of the corporation?</a:t>
            </a:r>
          </a:p>
        </p:txBody>
      </p:sp>
      <p:sp>
        <p:nvSpPr>
          <p:cNvPr id="4" name="Slide Number Placeholder 3">
            <a:extLst>
              <a:ext uri="{FF2B5EF4-FFF2-40B4-BE49-F238E27FC236}">
                <a16:creationId xmlns:a16="http://schemas.microsoft.com/office/drawing/2014/main" id="{CBC93AF4-502D-BFE9-F25B-B943302E268C}"/>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2" name="Title 1">
            <a:extLst>
              <a:ext uri="{FF2B5EF4-FFF2-40B4-BE49-F238E27FC236}">
                <a16:creationId xmlns:a16="http://schemas.microsoft.com/office/drawing/2014/main" id="{9856B33C-594D-F950-B871-5610BD7609DB}"/>
              </a:ext>
            </a:extLst>
          </p:cNvPr>
          <p:cNvSpPr>
            <a:spLocks noGrp="1"/>
          </p:cNvSpPr>
          <p:nvPr>
            <p:ph type="title"/>
          </p:nvPr>
        </p:nvSpPr>
        <p:spPr>
          <a:xfrm>
            <a:off x="581192" y="702156"/>
            <a:ext cx="11029616" cy="706514"/>
          </a:xfrm>
        </p:spPr>
        <p:txBody>
          <a:bodyPr/>
          <a:lstStyle/>
          <a:p>
            <a:r>
              <a:rPr lang="en-US" dirty="0"/>
              <a:t>So – We’re done then, right?</a:t>
            </a:r>
          </a:p>
        </p:txBody>
      </p:sp>
    </p:spTree>
    <p:extLst>
      <p:ext uri="{BB962C8B-B14F-4D97-AF65-F5344CB8AC3E}">
        <p14:creationId xmlns:p14="http://schemas.microsoft.com/office/powerpoint/2010/main" val="343504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2A602-3A92-33FC-EF7B-9658EF5BE3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18165-72A2-75B9-80D0-221931CFE239}"/>
              </a:ext>
            </a:extLst>
          </p:cNvPr>
          <p:cNvSpPr>
            <a:spLocks noGrp="1"/>
          </p:cNvSpPr>
          <p:nvPr>
            <p:ph idx="1"/>
          </p:nvPr>
        </p:nvSpPr>
        <p:spPr>
          <a:xfrm>
            <a:off x="581192" y="1541722"/>
            <a:ext cx="11029615" cy="2966484"/>
          </a:xfrm>
        </p:spPr>
        <p:txBody>
          <a:bodyPr>
            <a:normAutofit/>
          </a:bodyPr>
          <a:lstStyle/>
          <a:p>
            <a:pPr lvl="1"/>
            <a:r>
              <a:rPr lang="en-US" sz="2800" b="1" dirty="0"/>
              <a:t>See our draft investment partnership white paper and model</a:t>
            </a:r>
          </a:p>
          <a:p>
            <a:pPr lvl="1"/>
            <a:r>
              <a:rPr lang="en-US" sz="2800" b="1" dirty="0"/>
              <a:t>For individual partners, assuming the conditions are met, the source of the items of partnership income, expense, gain, and loss are sourced as though the partners directly held the assets from which those items came.</a:t>
            </a:r>
            <a:endParaRPr lang="en-US" sz="2700" b="1" dirty="0"/>
          </a:p>
        </p:txBody>
      </p:sp>
      <p:sp>
        <p:nvSpPr>
          <p:cNvPr id="4" name="Slide Number Placeholder 3">
            <a:extLst>
              <a:ext uri="{FF2B5EF4-FFF2-40B4-BE49-F238E27FC236}">
                <a16:creationId xmlns:a16="http://schemas.microsoft.com/office/drawing/2014/main" id="{17192C48-36DC-BDF0-7886-9546E763CFA2}"/>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2" name="Title 1">
            <a:extLst>
              <a:ext uri="{FF2B5EF4-FFF2-40B4-BE49-F238E27FC236}">
                <a16:creationId xmlns:a16="http://schemas.microsoft.com/office/drawing/2014/main" id="{D09741ED-0575-483D-5800-A4F0426C2A82}"/>
              </a:ext>
            </a:extLst>
          </p:cNvPr>
          <p:cNvSpPr>
            <a:spLocks noGrp="1"/>
          </p:cNvSpPr>
          <p:nvPr>
            <p:ph type="title"/>
          </p:nvPr>
        </p:nvSpPr>
        <p:spPr>
          <a:xfrm>
            <a:off x="581192" y="702156"/>
            <a:ext cx="11029616" cy="706514"/>
          </a:xfrm>
        </p:spPr>
        <p:txBody>
          <a:bodyPr/>
          <a:lstStyle/>
          <a:p>
            <a:r>
              <a:rPr lang="en-US" dirty="0"/>
              <a:t>What if the Partnership Doesn’t Engage in Business?</a:t>
            </a:r>
          </a:p>
        </p:txBody>
      </p:sp>
    </p:spTree>
    <p:extLst>
      <p:ext uri="{BB962C8B-B14F-4D97-AF65-F5344CB8AC3E}">
        <p14:creationId xmlns:p14="http://schemas.microsoft.com/office/powerpoint/2010/main" val="13650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A0982-DD91-EE30-562B-3C17EC675A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E6112-1085-E503-0B38-54101C6B82FD}"/>
              </a:ext>
            </a:extLst>
          </p:cNvPr>
          <p:cNvSpPr>
            <a:spLocks noGrp="1"/>
          </p:cNvSpPr>
          <p:nvPr>
            <p:ph idx="1"/>
          </p:nvPr>
        </p:nvSpPr>
        <p:spPr>
          <a:xfrm>
            <a:off x="581192" y="1722474"/>
            <a:ext cx="11029615" cy="4701440"/>
          </a:xfrm>
        </p:spPr>
        <p:txBody>
          <a:bodyPr>
            <a:normAutofit/>
          </a:bodyPr>
          <a:lstStyle/>
          <a:p>
            <a:pPr lvl="1"/>
            <a:r>
              <a:rPr lang="en-US" sz="2800" b="1" dirty="0"/>
              <a:t>This reflects the attribution rule of Subchapter K (§ 702(b)).</a:t>
            </a:r>
          </a:p>
          <a:p>
            <a:pPr lvl="1"/>
            <a:r>
              <a:rPr lang="en-US" sz="2800" b="1" dirty="0"/>
              <a:t>If the partnership is engaged in a unitary business—then so is the corporate partner. </a:t>
            </a:r>
          </a:p>
          <a:p>
            <a:pPr lvl="1"/>
            <a:r>
              <a:rPr lang="en-US" sz="2800" b="1" dirty="0"/>
              <a:t>But that does NOT mean the corporate partner simply combines its distributive share with its own apportionable income or uses blending. </a:t>
            </a:r>
          </a:p>
          <a:p>
            <a:pPr lvl="1"/>
            <a:r>
              <a:rPr lang="en-US" sz="2800" b="1" dirty="0"/>
              <a:t>The default is that the source of the income, determined at the partnership level, would be attributed to the corporate partner.</a:t>
            </a:r>
          </a:p>
        </p:txBody>
      </p:sp>
      <p:sp>
        <p:nvSpPr>
          <p:cNvPr id="4" name="Slide Number Placeholder 3">
            <a:extLst>
              <a:ext uri="{FF2B5EF4-FFF2-40B4-BE49-F238E27FC236}">
                <a16:creationId xmlns:a16="http://schemas.microsoft.com/office/drawing/2014/main" id="{5F74BB8E-7D80-83ED-D2C4-25D3BDA0955D}"/>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2" name="Title 1">
            <a:extLst>
              <a:ext uri="{FF2B5EF4-FFF2-40B4-BE49-F238E27FC236}">
                <a16:creationId xmlns:a16="http://schemas.microsoft.com/office/drawing/2014/main" id="{C5DA6929-2827-F651-CDA9-D4E7CFDC11FA}"/>
              </a:ext>
            </a:extLst>
          </p:cNvPr>
          <p:cNvSpPr>
            <a:spLocks noGrp="1"/>
          </p:cNvSpPr>
          <p:nvPr>
            <p:ph type="title"/>
          </p:nvPr>
        </p:nvSpPr>
        <p:spPr>
          <a:xfrm>
            <a:off x="581192" y="702155"/>
            <a:ext cx="11029616" cy="945891"/>
          </a:xfrm>
        </p:spPr>
        <p:txBody>
          <a:bodyPr>
            <a:normAutofit/>
          </a:bodyPr>
          <a:lstStyle/>
          <a:p>
            <a:r>
              <a:rPr lang="en-US" dirty="0"/>
              <a:t>What Does it mean that the Corporate Partner is engaging in the Partnership’s business?</a:t>
            </a:r>
          </a:p>
        </p:txBody>
      </p:sp>
    </p:spTree>
    <p:extLst>
      <p:ext uri="{BB962C8B-B14F-4D97-AF65-F5344CB8AC3E}">
        <p14:creationId xmlns:p14="http://schemas.microsoft.com/office/powerpoint/2010/main" val="509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E2CAC-659F-1CE9-7E01-9C1B7F7DB4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06F926-9AA9-CFA1-8BCA-86B35F449F9E}"/>
              </a:ext>
            </a:extLst>
          </p:cNvPr>
          <p:cNvSpPr>
            <a:spLocks noGrp="1"/>
          </p:cNvSpPr>
          <p:nvPr>
            <p:ph idx="1"/>
          </p:nvPr>
        </p:nvSpPr>
        <p:spPr>
          <a:xfrm>
            <a:off x="581192" y="2434856"/>
            <a:ext cx="11029615" cy="3540494"/>
          </a:xfrm>
        </p:spPr>
        <p:txBody>
          <a:bodyPr>
            <a:normAutofit/>
          </a:bodyPr>
          <a:lstStyle/>
          <a:p>
            <a:pPr lvl="1"/>
            <a:r>
              <a:rPr lang="en-US" sz="3200" b="1" dirty="0"/>
              <a:t>Good question.</a:t>
            </a:r>
          </a:p>
          <a:p>
            <a:pPr lvl="1"/>
            <a:r>
              <a:rPr lang="en-US" sz="3200" b="1" dirty="0"/>
              <a:t>That’s what we’re hoping to turn to – (along with the detailed “how” questions). </a:t>
            </a:r>
          </a:p>
          <a:p>
            <a:pPr lvl="1"/>
            <a:endParaRPr lang="en-US" sz="2800" b="1" dirty="0"/>
          </a:p>
        </p:txBody>
      </p:sp>
      <p:sp>
        <p:nvSpPr>
          <p:cNvPr id="4" name="Slide Number Placeholder 3">
            <a:extLst>
              <a:ext uri="{FF2B5EF4-FFF2-40B4-BE49-F238E27FC236}">
                <a16:creationId xmlns:a16="http://schemas.microsoft.com/office/drawing/2014/main" id="{FCB9B705-E37C-6CF6-C190-2E393D9639EC}"/>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2" name="Title 1">
            <a:extLst>
              <a:ext uri="{FF2B5EF4-FFF2-40B4-BE49-F238E27FC236}">
                <a16:creationId xmlns:a16="http://schemas.microsoft.com/office/drawing/2014/main" id="{3EE262F7-F7A4-B332-9794-1A0EE583CE97}"/>
              </a:ext>
            </a:extLst>
          </p:cNvPr>
          <p:cNvSpPr>
            <a:spLocks noGrp="1"/>
          </p:cNvSpPr>
          <p:nvPr>
            <p:ph type="title"/>
          </p:nvPr>
        </p:nvSpPr>
        <p:spPr>
          <a:xfrm>
            <a:off x="581192" y="702155"/>
            <a:ext cx="11029616" cy="1243603"/>
          </a:xfrm>
        </p:spPr>
        <p:txBody>
          <a:bodyPr>
            <a:normAutofit fontScale="90000"/>
          </a:bodyPr>
          <a:lstStyle/>
          <a:p>
            <a:r>
              <a:rPr lang="en-US" dirty="0"/>
              <a:t>What Does it mean that the distributive share income of the partnership is part of a Unitary business of the corporate Partner? (That is—when can blended apportionment be used?)</a:t>
            </a:r>
          </a:p>
        </p:txBody>
      </p:sp>
    </p:spTree>
    <p:extLst>
      <p:ext uri="{BB962C8B-B14F-4D97-AF65-F5344CB8AC3E}">
        <p14:creationId xmlns:p14="http://schemas.microsoft.com/office/powerpoint/2010/main" val="306254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3251-EA2E-D638-5812-6E60B241AA9D}"/>
              </a:ext>
            </a:extLst>
          </p:cNvPr>
          <p:cNvSpPr>
            <a:spLocks noGrp="1"/>
          </p:cNvSpPr>
          <p:nvPr>
            <p:ph type="title"/>
          </p:nvPr>
        </p:nvSpPr>
        <p:spPr>
          <a:xfrm>
            <a:off x="581192" y="702156"/>
            <a:ext cx="11029616" cy="805368"/>
          </a:xfrm>
        </p:spPr>
        <p:txBody>
          <a:bodyPr/>
          <a:lstStyle/>
          <a:p>
            <a:r>
              <a:rPr lang="en-US" dirty="0"/>
              <a:t>But it’s complicated. </a:t>
            </a:r>
            <a:r>
              <a:rPr lang="en-US" dirty="0" err="1"/>
              <a:t>WhY</a:t>
            </a:r>
            <a:r>
              <a:rPr lang="en-US" dirty="0"/>
              <a:t>?</a:t>
            </a:r>
          </a:p>
        </p:txBody>
      </p:sp>
      <p:sp>
        <p:nvSpPr>
          <p:cNvPr id="3" name="Content Placeholder 2">
            <a:extLst>
              <a:ext uri="{FF2B5EF4-FFF2-40B4-BE49-F238E27FC236}">
                <a16:creationId xmlns:a16="http://schemas.microsoft.com/office/drawing/2014/main" id="{FB5CD8CC-3E87-4D91-9B6F-F5215BCBA0FD}"/>
              </a:ext>
            </a:extLst>
          </p:cNvPr>
          <p:cNvSpPr>
            <a:spLocks noGrp="1"/>
          </p:cNvSpPr>
          <p:nvPr>
            <p:ph idx="1"/>
          </p:nvPr>
        </p:nvSpPr>
        <p:spPr>
          <a:xfrm>
            <a:off x="581193" y="1728217"/>
            <a:ext cx="11029615" cy="4600622"/>
          </a:xfrm>
        </p:spPr>
        <p:txBody>
          <a:bodyPr>
            <a:normAutofit/>
          </a:bodyPr>
          <a:lstStyle/>
          <a:p>
            <a:pPr>
              <a:spcBef>
                <a:spcPts val="1800"/>
              </a:spcBef>
            </a:pPr>
            <a:r>
              <a:rPr lang="en-US" sz="2800" b="1" dirty="0"/>
              <a:t>The U.S. Supreme Court, has never addressed the question of how states can source the partnership items or income that are attributed to a corporate partner or when blended apportionment can be used. (Of course, altogether, the Court has only issued about 20 decisions </a:t>
            </a:r>
            <a:br>
              <a:rPr lang="en-US" sz="2800" b="1" dirty="0"/>
            </a:br>
            <a:r>
              <a:rPr lang="en-US" sz="2800" b="1" dirty="0"/>
              <a:t>on the issue of how the unitary business principle relates to formulary apportionment.) </a:t>
            </a:r>
          </a:p>
          <a:p>
            <a:pPr>
              <a:spcBef>
                <a:spcPts val="1800"/>
              </a:spcBef>
            </a:pPr>
            <a:r>
              <a:rPr lang="en-US" sz="2800" b="1" dirty="0"/>
              <a:t>But to get to some acceptable answer – everyone needs to understand that partnership (entity) level sourcing is the default.</a:t>
            </a:r>
          </a:p>
          <a:p>
            <a:pPr marL="0" indent="0">
              <a:buNone/>
            </a:pPr>
            <a:endParaRPr lang="en-US" dirty="0"/>
          </a:p>
        </p:txBody>
      </p:sp>
      <p:sp>
        <p:nvSpPr>
          <p:cNvPr id="4" name="Slide Number Placeholder 3">
            <a:extLst>
              <a:ext uri="{FF2B5EF4-FFF2-40B4-BE49-F238E27FC236}">
                <a16:creationId xmlns:a16="http://schemas.microsoft.com/office/drawing/2014/main" id="{7702A02A-70E3-9A4E-AD8B-13FDB0CEF691}"/>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192589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CB3F-C9E6-DE21-833B-911CB5F88F92}"/>
              </a:ext>
            </a:extLst>
          </p:cNvPr>
          <p:cNvSpPr>
            <a:spLocks noGrp="1"/>
          </p:cNvSpPr>
          <p:nvPr>
            <p:ph type="title"/>
          </p:nvPr>
        </p:nvSpPr>
        <p:spPr/>
        <p:txBody>
          <a:bodyPr/>
          <a:lstStyle/>
          <a:p>
            <a:r>
              <a:rPr lang="en-US" dirty="0"/>
              <a:t>That brings us to Today</a:t>
            </a:r>
          </a:p>
        </p:txBody>
      </p:sp>
      <p:sp>
        <p:nvSpPr>
          <p:cNvPr id="3" name="Content Placeholder 2">
            <a:extLst>
              <a:ext uri="{FF2B5EF4-FFF2-40B4-BE49-F238E27FC236}">
                <a16:creationId xmlns:a16="http://schemas.microsoft.com/office/drawing/2014/main" id="{3EA0D31C-0970-CCCB-7B1F-4ECEA0745712}"/>
              </a:ext>
            </a:extLst>
          </p:cNvPr>
          <p:cNvSpPr>
            <a:spLocks noGrp="1"/>
          </p:cNvSpPr>
          <p:nvPr>
            <p:ph idx="1"/>
          </p:nvPr>
        </p:nvSpPr>
        <p:spPr>
          <a:xfrm>
            <a:off x="581192" y="2340864"/>
            <a:ext cx="11029615" cy="3134903"/>
          </a:xfrm>
        </p:spPr>
        <p:txBody>
          <a:bodyPr>
            <a:normAutofit fontScale="92500" lnSpcReduction="10000"/>
          </a:bodyPr>
          <a:lstStyle/>
          <a:p>
            <a:r>
              <a:rPr lang="en-US" sz="3200" b="1" dirty="0"/>
              <a:t>Working on a white paper laying out the general rules for sourcing partnership income and how those rules are applied in complex partnership structures, where there are corporate or tiered partners, special or mandatory allocations of income, or related-entity transactions. </a:t>
            </a:r>
          </a:p>
          <a:p>
            <a:r>
              <a:rPr lang="en-US" sz="3200" b="1" dirty="0"/>
              <a:t>Basing this on the foundation already laid.</a:t>
            </a:r>
          </a:p>
        </p:txBody>
      </p:sp>
      <p:sp>
        <p:nvSpPr>
          <p:cNvPr id="4" name="Slide Number Placeholder 3">
            <a:extLst>
              <a:ext uri="{FF2B5EF4-FFF2-40B4-BE49-F238E27FC236}">
                <a16:creationId xmlns:a16="http://schemas.microsoft.com/office/drawing/2014/main" id="{9071D929-7213-F641-3297-1E0A34CFF2AD}"/>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220862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a:extLst>
            <a:ext uri="{FF2B5EF4-FFF2-40B4-BE49-F238E27FC236}">
              <a16:creationId xmlns:a16="http://schemas.microsoft.com/office/drawing/2014/main" id="{2C2A02A5-8937-754F-02CC-F1AB30A98E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4" name="Rectangle 2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6" name="Rectangle 2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8" name="Rectangle 2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0" name="Rectangle 2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7E96785-58E4-4E4C-27A5-ED7E92451116}"/>
              </a:ext>
            </a:extLst>
          </p:cNvPr>
          <p:cNvSpPr>
            <a:spLocks noGrp="1"/>
          </p:cNvSpPr>
          <p:nvPr>
            <p:ph type="title"/>
          </p:nvPr>
        </p:nvSpPr>
        <p:spPr>
          <a:xfrm>
            <a:off x="528320" y="660152"/>
            <a:ext cx="3713510" cy="5899649"/>
          </a:xfrm>
        </p:spPr>
        <p:txBody>
          <a:bodyPr vert="horz" lIns="91440" tIns="45720" rIns="91440" bIns="45720" rtlCol="0" anchor="ctr">
            <a:noAutofit/>
          </a:bodyPr>
          <a:lstStyle/>
          <a:p>
            <a:pPr>
              <a:lnSpc>
                <a:spcPct val="90000"/>
              </a:lnSpc>
            </a:pPr>
            <a:r>
              <a:rPr lang="en-US" sz="3200" dirty="0">
                <a:solidFill>
                  <a:srgbClr val="FFFFFF"/>
                </a:solidFill>
              </a:rPr>
              <a:t>NOTE:</a:t>
            </a:r>
            <a:br>
              <a:rPr lang="en-US" sz="1800" dirty="0">
                <a:solidFill>
                  <a:srgbClr val="FFFFFF"/>
                </a:solidFill>
              </a:rPr>
            </a:br>
            <a:br>
              <a:rPr lang="en-US" sz="1800" dirty="0">
                <a:solidFill>
                  <a:srgbClr val="FFFFFF"/>
                </a:solidFill>
              </a:rPr>
            </a:br>
            <a:r>
              <a:rPr lang="en-US" sz="1800" cap="none" dirty="0">
                <a:solidFill>
                  <a:schemeClr val="tx1"/>
                </a:solidFill>
              </a:rPr>
              <a:t>This presentation sets out information from the work group’s discussions, white paper draft, and multistate research, which are on the project webpage here: </a:t>
            </a:r>
            <a:r>
              <a:rPr lang="en-US" sz="1800" cap="none" dirty="0">
                <a:solidFill>
                  <a:schemeClr val="tx1"/>
                </a:solidFill>
                <a:hlinkClick r:id="rId3">
                  <a:extLst>
                    <a:ext uri="{A12FA001-AC4F-418D-AE19-62706E023703}">
                      <ahyp:hlinkClr xmlns:ahyp="http://schemas.microsoft.com/office/drawing/2018/hyperlinkcolor" val="tx"/>
                    </a:ext>
                  </a:extLst>
                </a:hlinkClick>
              </a:rPr>
              <a:t>partnership project webpage</a:t>
            </a:r>
            <a:r>
              <a:rPr lang="en-US" sz="1800" cap="none" dirty="0">
                <a:solidFill>
                  <a:schemeClr val="tx1"/>
                </a:solidFill>
              </a:rPr>
              <a:t>. This information is presented to the Uniformity Committee for consideration and discussion. All input is welcomed</a:t>
            </a:r>
            <a:r>
              <a:rPr lang="en-US" sz="1800" dirty="0">
                <a:solidFill>
                  <a:schemeClr val="tx1"/>
                </a:solidFill>
              </a:rPr>
              <a:t>.</a:t>
            </a:r>
            <a:br>
              <a:rPr lang="en-US" sz="1800" dirty="0">
                <a:solidFill>
                  <a:schemeClr val="tx1"/>
                </a:solidFill>
              </a:rPr>
            </a:br>
            <a:br>
              <a:rPr lang="en-US" sz="1800" dirty="0">
                <a:solidFill>
                  <a:schemeClr val="tx1"/>
                </a:solidFill>
              </a:rPr>
            </a:br>
            <a:r>
              <a:rPr lang="en-US" sz="1800" i="1" dirty="0">
                <a:solidFill>
                  <a:schemeClr val="tx1"/>
                </a:solidFill>
              </a:rPr>
              <a:t>*</a:t>
            </a:r>
            <a:r>
              <a:rPr lang="en-US" sz="1800" i="1" cap="none" dirty="0">
                <a:solidFill>
                  <a:schemeClr val="tx1"/>
                </a:solidFill>
              </a:rPr>
              <a:t>Our multistate research should not be relied on as tax advice. For specific questions, please contact your state department of revenue and/or tax advisor</a:t>
            </a:r>
            <a:r>
              <a:rPr lang="en-US" sz="1800" cap="none" dirty="0">
                <a:solidFill>
                  <a:schemeClr val="tx1"/>
                </a:solidFill>
              </a:rPr>
              <a:t>.</a:t>
            </a:r>
            <a:br>
              <a:rPr lang="en-US" sz="1600" dirty="0">
                <a:solidFill>
                  <a:schemeClr val="bg1">
                    <a:lumMod val="75000"/>
                    <a:lumOff val="25000"/>
                  </a:schemeClr>
                </a:solidFill>
              </a:rPr>
            </a:br>
            <a:endParaRPr lang="en-US" sz="1600" dirty="0">
              <a:solidFill>
                <a:srgbClr val="FFFFFF"/>
              </a:solidFill>
            </a:endParaRPr>
          </a:p>
        </p:txBody>
      </p:sp>
      <p:sp>
        <p:nvSpPr>
          <p:cNvPr id="34" name="Rectangle 3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5" name="Picture 4" descr="A map with a diagram of people and a map&#10;&#10;Description automatically generated with medium confidence">
            <a:extLst>
              <a:ext uri="{FF2B5EF4-FFF2-40B4-BE49-F238E27FC236}">
                <a16:creationId xmlns:a16="http://schemas.microsoft.com/office/drawing/2014/main" id="{F13E3F02-A8A0-77CA-665B-10A618537EE0}"/>
              </a:ext>
            </a:extLst>
          </p:cNvPr>
          <p:cNvPicPr>
            <a:picLocks noChangeAspect="1"/>
          </p:cNvPicPr>
          <p:nvPr/>
        </p:nvPicPr>
        <p:blipFill rotWithShape="1">
          <a:blip r:embed="rId4"/>
          <a:srcRect l="18695" r="13743" b="1"/>
          <a:stretch/>
        </p:blipFill>
        <p:spPr>
          <a:xfrm>
            <a:off x="4654295" y="440872"/>
            <a:ext cx="7086151" cy="5899650"/>
          </a:xfrm>
          <a:prstGeom prst="rect">
            <a:avLst/>
          </a:prstGeom>
        </p:spPr>
      </p:pic>
      <p:sp>
        <p:nvSpPr>
          <p:cNvPr id="4" name="Slide Number Placeholder 3">
            <a:extLst>
              <a:ext uri="{FF2B5EF4-FFF2-40B4-BE49-F238E27FC236}">
                <a16:creationId xmlns:a16="http://schemas.microsoft.com/office/drawing/2014/main" id="{FDB46343-CA4B-4A81-1FBA-CB49A8AF96E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dirty="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704537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5CE896-59DE-D0EB-8EF4-07A4B2C9C51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65B4C1-FAF4-F94D-F43D-8AF550736AF9}"/>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35" name="Freeform: Shape 34">
            <a:extLst>
              <a:ext uri="{FF2B5EF4-FFF2-40B4-BE49-F238E27FC236}">
                <a16:creationId xmlns:a16="http://schemas.microsoft.com/office/drawing/2014/main" id="{3C80087D-2900-1A05-5AEF-90136FD43FFB}"/>
              </a:ext>
            </a:extLst>
          </p:cNvPr>
          <p:cNvSpPr/>
          <p:nvPr/>
        </p:nvSpPr>
        <p:spPr>
          <a:xfrm>
            <a:off x="132606" y="731346"/>
            <a:ext cx="6760836" cy="6057693"/>
          </a:xfrm>
          <a:custGeom>
            <a:avLst/>
            <a:gdLst>
              <a:gd name="connsiteX0" fmla="*/ 128016 w 8165592"/>
              <a:gd name="connsiteY0" fmla="*/ 704088 h 4718304"/>
              <a:gd name="connsiteX1" fmla="*/ 128016 w 8165592"/>
              <a:gd name="connsiteY1" fmla="*/ 704088 h 4718304"/>
              <a:gd name="connsiteX2" fmla="*/ 219456 w 8165592"/>
              <a:gd name="connsiteY2" fmla="*/ 859536 h 4718304"/>
              <a:gd name="connsiteX3" fmla="*/ 301752 w 8165592"/>
              <a:gd name="connsiteY3" fmla="*/ 978408 h 4718304"/>
              <a:gd name="connsiteX4" fmla="*/ 484632 w 8165592"/>
              <a:gd name="connsiteY4" fmla="*/ 1216152 h 4718304"/>
              <a:gd name="connsiteX5" fmla="*/ 512064 w 8165592"/>
              <a:gd name="connsiteY5" fmla="*/ 1289304 h 4718304"/>
              <a:gd name="connsiteX6" fmla="*/ 640080 w 8165592"/>
              <a:gd name="connsiteY6" fmla="*/ 1572768 h 4718304"/>
              <a:gd name="connsiteX7" fmla="*/ 713232 w 8165592"/>
              <a:gd name="connsiteY7" fmla="*/ 1810512 h 4718304"/>
              <a:gd name="connsiteX8" fmla="*/ 731520 w 8165592"/>
              <a:gd name="connsiteY8" fmla="*/ 1920240 h 4718304"/>
              <a:gd name="connsiteX9" fmla="*/ 740664 w 8165592"/>
              <a:gd name="connsiteY9" fmla="*/ 2350008 h 4718304"/>
              <a:gd name="connsiteX10" fmla="*/ 777240 w 8165592"/>
              <a:gd name="connsiteY10" fmla="*/ 2560320 h 4718304"/>
              <a:gd name="connsiteX11" fmla="*/ 832104 w 8165592"/>
              <a:gd name="connsiteY11" fmla="*/ 2697480 h 4718304"/>
              <a:gd name="connsiteX12" fmla="*/ 1069848 w 8165592"/>
              <a:gd name="connsiteY12" fmla="*/ 2889504 h 4718304"/>
              <a:gd name="connsiteX13" fmla="*/ 1353312 w 8165592"/>
              <a:gd name="connsiteY13" fmla="*/ 3026664 h 4718304"/>
              <a:gd name="connsiteX14" fmla="*/ 1444752 w 8165592"/>
              <a:gd name="connsiteY14" fmla="*/ 3072384 h 4718304"/>
              <a:gd name="connsiteX15" fmla="*/ 1490472 w 8165592"/>
              <a:gd name="connsiteY15" fmla="*/ 3090672 h 4718304"/>
              <a:gd name="connsiteX16" fmla="*/ 1719072 w 8165592"/>
              <a:gd name="connsiteY16" fmla="*/ 3227832 h 4718304"/>
              <a:gd name="connsiteX17" fmla="*/ 1801368 w 8165592"/>
              <a:gd name="connsiteY17" fmla="*/ 3291840 h 4718304"/>
              <a:gd name="connsiteX18" fmla="*/ 1993392 w 8165592"/>
              <a:gd name="connsiteY18" fmla="*/ 3429000 h 4718304"/>
              <a:gd name="connsiteX19" fmla="*/ 2130552 w 8165592"/>
              <a:gd name="connsiteY19" fmla="*/ 3520440 h 4718304"/>
              <a:gd name="connsiteX20" fmla="*/ 2231136 w 8165592"/>
              <a:gd name="connsiteY20" fmla="*/ 3602736 h 4718304"/>
              <a:gd name="connsiteX21" fmla="*/ 2331720 w 8165592"/>
              <a:gd name="connsiteY21" fmla="*/ 3703320 h 4718304"/>
              <a:gd name="connsiteX22" fmla="*/ 2395728 w 8165592"/>
              <a:gd name="connsiteY22" fmla="*/ 3794760 h 4718304"/>
              <a:gd name="connsiteX23" fmla="*/ 2560320 w 8165592"/>
              <a:gd name="connsiteY23" fmla="*/ 4005072 h 4718304"/>
              <a:gd name="connsiteX24" fmla="*/ 2633472 w 8165592"/>
              <a:gd name="connsiteY24" fmla="*/ 4114800 h 4718304"/>
              <a:gd name="connsiteX25" fmla="*/ 2670048 w 8165592"/>
              <a:gd name="connsiteY25" fmla="*/ 4151376 h 4718304"/>
              <a:gd name="connsiteX26" fmla="*/ 2697480 w 8165592"/>
              <a:gd name="connsiteY26" fmla="*/ 4187952 h 4718304"/>
              <a:gd name="connsiteX27" fmla="*/ 2798064 w 8165592"/>
              <a:gd name="connsiteY27" fmla="*/ 4306824 h 4718304"/>
              <a:gd name="connsiteX28" fmla="*/ 2871216 w 8165592"/>
              <a:gd name="connsiteY28" fmla="*/ 4361688 h 4718304"/>
              <a:gd name="connsiteX29" fmla="*/ 3136392 w 8165592"/>
              <a:gd name="connsiteY29" fmla="*/ 4507992 h 4718304"/>
              <a:gd name="connsiteX30" fmla="*/ 3328416 w 8165592"/>
              <a:gd name="connsiteY30" fmla="*/ 4562856 h 4718304"/>
              <a:gd name="connsiteX31" fmla="*/ 3419856 w 8165592"/>
              <a:gd name="connsiteY31" fmla="*/ 4590288 h 4718304"/>
              <a:gd name="connsiteX32" fmla="*/ 3557016 w 8165592"/>
              <a:gd name="connsiteY32" fmla="*/ 4617720 h 4718304"/>
              <a:gd name="connsiteX33" fmla="*/ 3749040 w 8165592"/>
              <a:gd name="connsiteY33" fmla="*/ 4663440 h 4718304"/>
              <a:gd name="connsiteX34" fmla="*/ 4078224 w 8165592"/>
              <a:gd name="connsiteY34" fmla="*/ 4681728 h 4718304"/>
              <a:gd name="connsiteX35" fmla="*/ 5111496 w 8165592"/>
              <a:gd name="connsiteY35" fmla="*/ 4663440 h 4718304"/>
              <a:gd name="connsiteX36" fmla="*/ 5330952 w 8165592"/>
              <a:gd name="connsiteY36" fmla="*/ 4654296 h 4718304"/>
              <a:gd name="connsiteX37" fmla="*/ 5760720 w 8165592"/>
              <a:gd name="connsiteY37" fmla="*/ 4663440 h 4718304"/>
              <a:gd name="connsiteX38" fmla="*/ 5897880 w 8165592"/>
              <a:gd name="connsiteY38" fmla="*/ 4672584 h 4718304"/>
              <a:gd name="connsiteX39" fmla="*/ 6172200 w 8165592"/>
              <a:gd name="connsiteY39" fmla="*/ 4681728 h 4718304"/>
              <a:gd name="connsiteX40" fmla="*/ 6318504 w 8165592"/>
              <a:gd name="connsiteY40" fmla="*/ 4709160 h 4718304"/>
              <a:gd name="connsiteX41" fmla="*/ 6446520 w 8165592"/>
              <a:gd name="connsiteY41" fmla="*/ 4718304 h 4718304"/>
              <a:gd name="connsiteX42" fmla="*/ 6858000 w 8165592"/>
              <a:gd name="connsiteY42" fmla="*/ 4700016 h 4718304"/>
              <a:gd name="connsiteX43" fmla="*/ 7104888 w 8165592"/>
              <a:gd name="connsiteY43" fmla="*/ 4672584 h 4718304"/>
              <a:gd name="connsiteX44" fmla="*/ 7223760 w 8165592"/>
              <a:gd name="connsiteY44" fmla="*/ 4645152 h 4718304"/>
              <a:gd name="connsiteX45" fmla="*/ 7315200 w 8165592"/>
              <a:gd name="connsiteY45" fmla="*/ 4636008 h 4718304"/>
              <a:gd name="connsiteX46" fmla="*/ 7443216 w 8165592"/>
              <a:gd name="connsiteY46" fmla="*/ 4617720 h 4718304"/>
              <a:gd name="connsiteX47" fmla="*/ 7854696 w 8165592"/>
              <a:gd name="connsiteY47" fmla="*/ 4526280 h 4718304"/>
              <a:gd name="connsiteX48" fmla="*/ 7891272 w 8165592"/>
              <a:gd name="connsiteY48" fmla="*/ 4517136 h 4718304"/>
              <a:gd name="connsiteX49" fmla="*/ 7955280 w 8165592"/>
              <a:gd name="connsiteY49" fmla="*/ 4498848 h 4718304"/>
              <a:gd name="connsiteX50" fmla="*/ 8083296 w 8165592"/>
              <a:gd name="connsiteY50" fmla="*/ 4489704 h 4718304"/>
              <a:gd name="connsiteX51" fmla="*/ 8129016 w 8165592"/>
              <a:gd name="connsiteY51" fmla="*/ 4041648 h 4718304"/>
              <a:gd name="connsiteX52" fmla="*/ 8147304 w 8165592"/>
              <a:gd name="connsiteY52" fmla="*/ 3904488 h 4718304"/>
              <a:gd name="connsiteX53" fmla="*/ 8165592 w 8165592"/>
              <a:gd name="connsiteY53" fmla="*/ 3749040 h 4718304"/>
              <a:gd name="connsiteX54" fmla="*/ 8156448 w 8165592"/>
              <a:gd name="connsiteY54" fmla="*/ 2258568 h 4718304"/>
              <a:gd name="connsiteX55" fmla="*/ 8147304 w 8165592"/>
              <a:gd name="connsiteY55" fmla="*/ 2203704 h 4718304"/>
              <a:gd name="connsiteX56" fmla="*/ 8129016 w 8165592"/>
              <a:gd name="connsiteY56" fmla="*/ 1965960 h 4718304"/>
              <a:gd name="connsiteX57" fmla="*/ 8110728 w 8165592"/>
              <a:gd name="connsiteY57" fmla="*/ 1755648 h 4718304"/>
              <a:gd name="connsiteX58" fmla="*/ 8074152 w 8165592"/>
              <a:gd name="connsiteY58" fmla="*/ 1463040 h 4718304"/>
              <a:gd name="connsiteX59" fmla="*/ 8046720 w 8165592"/>
              <a:gd name="connsiteY59" fmla="*/ 1344168 h 4718304"/>
              <a:gd name="connsiteX60" fmla="*/ 8010144 w 8165592"/>
              <a:gd name="connsiteY60" fmla="*/ 1124712 h 4718304"/>
              <a:gd name="connsiteX61" fmla="*/ 7973568 w 8165592"/>
              <a:gd name="connsiteY61" fmla="*/ 960120 h 4718304"/>
              <a:gd name="connsiteX62" fmla="*/ 7955280 w 8165592"/>
              <a:gd name="connsiteY62" fmla="*/ 914400 h 4718304"/>
              <a:gd name="connsiteX63" fmla="*/ 7946136 w 8165592"/>
              <a:gd name="connsiteY63" fmla="*/ 859536 h 4718304"/>
              <a:gd name="connsiteX64" fmla="*/ 7918704 w 8165592"/>
              <a:gd name="connsiteY64" fmla="*/ 768096 h 4718304"/>
              <a:gd name="connsiteX65" fmla="*/ 7900416 w 8165592"/>
              <a:gd name="connsiteY65" fmla="*/ 630936 h 4718304"/>
              <a:gd name="connsiteX66" fmla="*/ 7882128 w 8165592"/>
              <a:gd name="connsiteY66" fmla="*/ 548640 h 4718304"/>
              <a:gd name="connsiteX67" fmla="*/ 7872984 w 8165592"/>
              <a:gd name="connsiteY67" fmla="*/ 502920 h 4718304"/>
              <a:gd name="connsiteX68" fmla="*/ 7900416 w 8165592"/>
              <a:gd name="connsiteY68" fmla="*/ 411480 h 4718304"/>
              <a:gd name="connsiteX69" fmla="*/ 7936992 w 8165592"/>
              <a:gd name="connsiteY69" fmla="*/ 310896 h 4718304"/>
              <a:gd name="connsiteX70" fmla="*/ 7946136 w 8165592"/>
              <a:gd name="connsiteY70" fmla="*/ 256032 h 4718304"/>
              <a:gd name="connsiteX71" fmla="*/ 7991856 w 8165592"/>
              <a:gd name="connsiteY71" fmla="*/ 201168 h 4718304"/>
              <a:gd name="connsiteX72" fmla="*/ 8046720 w 8165592"/>
              <a:gd name="connsiteY72" fmla="*/ 118872 h 4718304"/>
              <a:gd name="connsiteX73" fmla="*/ 8138160 w 8165592"/>
              <a:gd name="connsiteY73" fmla="*/ 109728 h 4718304"/>
              <a:gd name="connsiteX74" fmla="*/ 8010144 w 8165592"/>
              <a:gd name="connsiteY74" fmla="*/ 73152 h 4718304"/>
              <a:gd name="connsiteX75" fmla="*/ 7918704 w 8165592"/>
              <a:gd name="connsiteY75" fmla="*/ 36576 h 4718304"/>
              <a:gd name="connsiteX76" fmla="*/ 7507224 w 8165592"/>
              <a:gd name="connsiteY76" fmla="*/ 0 h 4718304"/>
              <a:gd name="connsiteX77" fmla="*/ 7013448 w 8165592"/>
              <a:gd name="connsiteY77" fmla="*/ 45720 h 4718304"/>
              <a:gd name="connsiteX78" fmla="*/ 6784848 w 8165592"/>
              <a:gd name="connsiteY78" fmla="*/ 118872 h 4718304"/>
              <a:gd name="connsiteX79" fmla="*/ 6729984 w 8165592"/>
              <a:gd name="connsiteY79" fmla="*/ 128016 h 4718304"/>
              <a:gd name="connsiteX80" fmla="*/ 6638544 w 8165592"/>
              <a:gd name="connsiteY80" fmla="*/ 155448 h 4718304"/>
              <a:gd name="connsiteX81" fmla="*/ 6592824 w 8165592"/>
              <a:gd name="connsiteY81" fmla="*/ 164592 h 4718304"/>
              <a:gd name="connsiteX82" fmla="*/ 6455664 w 8165592"/>
              <a:gd name="connsiteY82" fmla="*/ 201168 h 4718304"/>
              <a:gd name="connsiteX83" fmla="*/ 6190488 w 8165592"/>
              <a:gd name="connsiteY83" fmla="*/ 265176 h 4718304"/>
              <a:gd name="connsiteX84" fmla="*/ 5742432 w 8165592"/>
              <a:gd name="connsiteY84" fmla="*/ 365760 h 4718304"/>
              <a:gd name="connsiteX85" fmla="*/ 5440680 w 8165592"/>
              <a:gd name="connsiteY85" fmla="*/ 402336 h 4718304"/>
              <a:gd name="connsiteX86" fmla="*/ 4270248 w 8165592"/>
              <a:gd name="connsiteY86" fmla="*/ 438912 h 4718304"/>
              <a:gd name="connsiteX87" fmla="*/ 4023360 w 8165592"/>
              <a:gd name="connsiteY87" fmla="*/ 448056 h 4718304"/>
              <a:gd name="connsiteX88" fmla="*/ 3236976 w 8165592"/>
              <a:gd name="connsiteY88" fmla="*/ 438912 h 4718304"/>
              <a:gd name="connsiteX89" fmla="*/ 3118104 w 8165592"/>
              <a:gd name="connsiteY89" fmla="*/ 411480 h 4718304"/>
              <a:gd name="connsiteX90" fmla="*/ 2953512 w 8165592"/>
              <a:gd name="connsiteY90" fmla="*/ 393192 h 4718304"/>
              <a:gd name="connsiteX91" fmla="*/ 2414016 w 8165592"/>
              <a:gd name="connsiteY91" fmla="*/ 310896 h 4718304"/>
              <a:gd name="connsiteX92" fmla="*/ 2093976 w 8165592"/>
              <a:gd name="connsiteY92" fmla="*/ 283464 h 4718304"/>
              <a:gd name="connsiteX93" fmla="*/ 1847088 w 8165592"/>
              <a:gd name="connsiteY93" fmla="*/ 256032 h 4718304"/>
              <a:gd name="connsiteX94" fmla="*/ 1371600 w 8165592"/>
              <a:gd name="connsiteY94" fmla="*/ 246888 h 4718304"/>
              <a:gd name="connsiteX95" fmla="*/ 1216152 w 8165592"/>
              <a:gd name="connsiteY95" fmla="*/ 237744 h 4718304"/>
              <a:gd name="connsiteX96" fmla="*/ 1033272 w 8165592"/>
              <a:gd name="connsiteY96" fmla="*/ 228600 h 4718304"/>
              <a:gd name="connsiteX97" fmla="*/ 969264 w 8165592"/>
              <a:gd name="connsiteY97" fmla="*/ 219456 h 4718304"/>
              <a:gd name="connsiteX98" fmla="*/ 548640 w 8165592"/>
              <a:gd name="connsiteY98" fmla="*/ 201168 h 4718304"/>
              <a:gd name="connsiteX99" fmla="*/ 502920 w 8165592"/>
              <a:gd name="connsiteY99" fmla="*/ 192024 h 4718304"/>
              <a:gd name="connsiteX100" fmla="*/ 155448 w 8165592"/>
              <a:gd name="connsiteY100" fmla="*/ 219456 h 4718304"/>
              <a:gd name="connsiteX101" fmla="*/ 73152 w 8165592"/>
              <a:gd name="connsiteY101" fmla="*/ 265176 h 4718304"/>
              <a:gd name="connsiteX102" fmla="*/ 45720 w 8165592"/>
              <a:gd name="connsiteY102" fmla="*/ 292608 h 4718304"/>
              <a:gd name="connsiteX103" fmla="*/ 0 w 8165592"/>
              <a:gd name="connsiteY103" fmla="*/ 329184 h 4718304"/>
              <a:gd name="connsiteX104" fmla="*/ 9144 w 8165592"/>
              <a:gd name="connsiteY104" fmla="*/ 420624 h 4718304"/>
              <a:gd name="connsiteX105" fmla="*/ 82296 w 8165592"/>
              <a:gd name="connsiteY105" fmla="*/ 576072 h 4718304"/>
              <a:gd name="connsiteX106" fmla="*/ 109728 w 8165592"/>
              <a:gd name="connsiteY106" fmla="*/ 676656 h 4718304"/>
              <a:gd name="connsiteX107" fmla="*/ 128016 w 8165592"/>
              <a:gd name="connsiteY107" fmla="*/ 704088 h 471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165592" h="4718304">
                <a:moveTo>
                  <a:pt x="128016" y="704088"/>
                </a:moveTo>
                <a:lnTo>
                  <a:pt x="128016" y="704088"/>
                </a:lnTo>
                <a:cubicBezTo>
                  <a:pt x="158496" y="755904"/>
                  <a:pt x="187949" y="808338"/>
                  <a:pt x="219456" y="859536"/>
                </a:cubicBezTo>
                <a:cubicBezTo>
                  <a:pt x="227065" y="871901"/>
                  <a:pt x="280290" y="953644"/>
                  <a:pt x="301752" y="978408"/>
                </a:cubicBezTo>
                <a:cubicBezTo>
                  <a:pt x="360591" y="1046299"/>
                  <a:pt x="452416" y="1130242"/>
                  <a:pt x="484632" y="1216152"/>
                </a:cubicBezTo>
                <a:cubicBezTo>
                  <a:pt x="493776" y="1240536"/>
                  <a:pt x="501658" y="1265431"/>
                  <a:pt x="512064" y="1289304"/>
                </a:cubicBezTo>
                <a:cubicBezTo>
                  <a:pt x="553492" y="1384344"/>
                  <a:pt x="607295" y="1474412"/>
                  <a:pt x="640080" y="1572768"/>
                </a:cubicBezTo>
                <a:cubicBezTo>
                  <a:pt x="664341" y="1645552"/>
                  <a:pt x="696518" y="1733630"/>
                  <a:pt x="713232" y="1810512"/>
                </a:cubicBezTo>
                <a:cubicBezTo>
                  <a:pt x="721109" y="1846746"/>
                  <a:pt x="725424" y="1883664"/>
                  <a:pt x="731520" y="1920240"/>
                </a:cubicBezTo>
                <a:cubicBezTo>
                  <a:pt x="734568" y="2063496"/>
                  <a:pt x="733509" y="2206898"/>
                  <a:pt x="740664" y="2350008"/>
                </a:cubicBezTo>
                <a:cubicBezTo>
                  <a:pt x="742346" y="2383642"/>
                  <a:pt x="767630" y="2519477"/>
                  <a:pt x="777240" y="2560320"/>
                </a:cubicBezTo>
                <a:cubicBezTo>
                  <a:pt x="788402" y="2607758"/>
                  <a:pt x="803561" y="2657044"/>
                  <a:pt x="832104" y="2697480"/>
                </a:cubicBezTo>
                <a:cubicBezTo>
                  <a:pt x="895145" y="2786788"/>
                  <a:pt x="971584" y="2835358"/>
                  <a:pt x="1069848" y="2889504"/>
                </a:cubicBezTo>
                <a:cubicBezTo>
                  <a:pt x="1161783" y="2940162"/>
                  <a:pt x="1258970" y="2980644"/>
                  <a:pt x="1353312" y="3026664"/>
                </a:cubicBezTo>
                <a:cubicBezTo>
                  <a:pt x="1383940" y="3041604"/>
                  <a:pt x="1413112" y="3059728"/>
                  <a:pt x="1444752" y="3072384"/>
                </a:cubicBezTo>
                <a:cubicBezTo>
                  <a:pt x="1459992" y="3078480"/>
                  <a:pt x="1475791" y="3083331"/>
                  <a:pt x="1490472" y="3090672"/>
                </a:cubicBezTo>
                <a:cubicBezTo>
                  <a:pt x="1553294" y="3122083"/>
                  <a:pt x="1673976" y="3197167"/>
                  <a:pt x="1719072" y="3227832"/>
                </a:cubicBezTo>
                <a:cubicBezTo>
                  <a:pt x="1747810" y="3247374"/>
                  <a:pt x="1773343" y="3271289"/>
                  <a:pt x="1801368" y="3291840"/>
                </a:cubicBezTo>
                <a:cubicBezTo>
                  <a:pt x="1864800" y="3338356"/>
                  <a:pt x="1928783" y="3384133"/>
                  <a:pt x="1993392" y="3429000"/>
                </a:cubicBezTo>
                <a:cubicBezTo>
                  <a:pt x="2038525" y="3460342"/>
                  <a:pt x="2130552" y="3520440"/>
                  <a:pt x="2130552" y="3520440"/>
                </a:cubicBezTo>
                <a:cubicBezTo>
                  <a:pt x="2169778" y="3579280"/>
                  <a:pt x="2131745" y="3529849"/>
                  <a:pt x="2231136" y="3602736"/>
                </a:cubicBezTo>
                <a:cubicBezTo>
                  <a:pt x="2278549" y="3637506"/>
                  <a:pt x="2296499" y="3656358"/>
                  <a:pt x="2331720" y="3703320"/>
                </a:cubicBezTo>
                <a:cubicBezTo>
                  <a:pt x="2354043" y="3733084"/>
                  <a:pt x="2373261" y="3765104"/>
                  <a:pt x="2395728" y="3794760"/>
                </a:cubicBezTo>
                <a:cubicBezTo>
                  <a:pt x="2449484" y="3865717"/>
                  <a:pt x="2510940" y="3931003"/>
                  <a:pt x="2560320" y="4005072"/>
                </a:cubicBezTo>
                <a:cubicBezTo>
                  <a:pt x="2584704" y="4041648"/>
                  <a:pt x="2607097" y="4079633"/>
                  <a:pt x="2633472" y="4114800"/>
                </a:cubicBezTo>
                <a:cubicBezTo>
                  <a:pt x="2643817" y="4128594"/>
                  <a:pt x="2658694" y="4138400"/>
                  <a:pt x="2670048" y="4151376"/>
                </a:cubicBezTo>
                <a:cubicBezTo>
                  <a:pt x="2680084" y="4162845"/>
                  <a:pt x="2687792" y="4176188"/>
                  <a:pt x="2697480" y="4187952"/>
                </a:cubicBezTo>
                <a:cubicBezTo>
                  <a:pt x="2730477" y="4228019"/>
                  <a:pt x="2757533" y="4274399"/>
                  <a:pt x="2798064" y="4306824"/>
                </a:cubicBezTo>
                <a:cubicBezTo>
                  <a:pt x="2895452" y="4384734"/>
                  <a:pt x="2803283" y="4313165"/>
                  <a:pt x="2871216" y="4361688"/>
                </a:cubicBezTo>
                <a:cubicBezTo>
                  <a:pt x="2963316" y="4427474"/>
                  <a:pt x="2968579" y="4456357"/>
                  <a:pt x="3136392" y="4507992"/>
                </a:cubicBezTo>
                <a:cubicBezTo>
                  <a:pt x="3452927" y="4605387"/>
                  <a:pt x="3109771" y="4502121"/>
                  <a:pt x="3328416" y="4562856"/>
                </a:cubicBezTo>
                <a:cubicBezTo>
                  <a:pt x="3359077" y="4571373"/>
                  <a:pt x="3388913" y="4582862"/>
                  <a:pt x="3419856" y="4590288"/>
                </a:cubicBezTo>
                <a:cubicBezTo>
                  <a:pt x="3465194" y="4601169"/>
                  <a:pt x="3511501" y="4607606"/>
                  <a:pt x="3557016" y="4617720"/>
                </a:cubicBezTo>
                <a:cubicBezTo>
                  <a:pt x="3621246" y="4631993"/>
                  <a:pt x="3683733" y="4655420"/>
                  <a:pt x="3749040" y="4663440"/>
                </a:cubicBezTo>
                <a:cubicBezTo>
                  <a:pt x="3858118" y="4676836"/>
                  <a:pt x="4078224" y="4681728"/>
                  <a:pt x="4078224" y="4681728"/>
                </a:cubicBezTo>
                <a:lnTo>
                  <a:pt x="5111496" y="4663440"/>
                </a:lnTo>
                <a:cubicBezTo>
                  <a:pt x="5184694" y="4661837"/>
                  <a:pt x="5257737" y="4654296"/>
                  <a:pt x="5330952" y="4654296"/>
                </a:cubicBezTo>
                <a:cubicBezTo>
                  <a:pt x="5474240" y="4654296"/>
                  <a:pt x="5617464" y="4660392"/>
                  <a:pt x="5760720" y="4663440"/>
                </a:cubicBezTo>
                <a:cubicBezTo>
                  <a:pt x="5806440" y="4666488"/>
                  <a:pt x="5852104" y="4670549"/>
                  <a:pt x="5897880" y="4672584"/>
                </a:cubicBezTo>
                <a:cubicBezTo>
                  <a:pt x="5989281" y="4676646"/>
                  <a:pt x="6081053" y="4673802"/>
                  <a:pt x="6172200" y="4681728"/>
                </a:cubicBezTo>
                <a:cubicBezTo>
                  <a:pt x="6221631" y="4686026"/>
                  <a:pt x="6269321" y="4702602"/>
                  <a:pt x="6318504" y="4709160"/>
                </a:cubicBezTo>
                <a:cubicBezTo>
                  <a:pt x="6360909" y="4714814"/>
                  <a:pt x="6403848" y="4715256"/>
                  <a:pt x="6446520" y="4718304"/>
                </a:cubicBezTo>
                <a:lnTo>
                  <a:pt x="6858000" y="4700016"/>
                </a:lnTo>
                <a:cubicBezTo>
                  <a:pt x="6895527" y="4697969"/>
                  <a:pt x="7099267" y="4673521"/>
                  <a:pt x="7104888" y="4672584"/>
                </a:cubicBezTo>
                <a:cubicBezTo>
                  <a:pt x="7145000" y="4665899"/>
                  <a:pt x="7183696" y="4652120"/>
                  <a:pt x="7223760" y="4645152"/>
                </a:cubicBezTo>
                <a:cubicBezTo>
                  <a:pt x="7253939" y="4639903"/>
                  <a:pt x="7284805" y="4639807"/>
                  <a:pt x="7315200" y="4636008"/>
                </a:cubicBezTo>
                <a:cubicBezTo>
                  <a:pt x="7357972" y="4630661"/>
                  <a:pt x="7400544" y="4623816"/>
                  <a:pt x="7443216" y="4617720"/>
                </a:cubicBezTo>
                <a:cubicBezTo>
                  <a:pt x="7723398" y="4533666"/>
                  <a:pt x="7534894" y="4581418"/>
                  <a:pt x="7854696" y="4526280"/>
                </a:cubicBezTo>
                <a:cubicBezTo>
                  <a:pt x="7867080" y="4524145"/>
                  <a:pt x="7879148" y="4520443"/>
                  <a:pt x="7891272" y="4517136"/>
                </a:cubicBezTo>
                <a:cubicBezTo>
                  <a:pt x="7912680" y="4511297"/>
                  <a:pt x="7933313" y="4501986"/>
                  <a:pt x="7955280" y="4498848"/>
                </a:cubicBezTo>
                <a:cubicBezTo>
                  <a:pt x="7997631" y="4492798"/>
                  <a:pt x="8040624" y="4492752"/>
                  <a:pt x="8083296" y="4489704"/>
                </a:cubicBezTo>
                <a:cubicBezTo>
                  <a:pt x="8135637" y="4175658"/>
                  <a:pt x="8091242" y="4476046"/>
                  <a:pt x="8129016" y="4041648"/>
                </a:cubicBezTo>
                <a:cubicBezTo>
                  <a:pt x="8133012" y="3995697"/>
                  <a:pt x="8141583" y="3950256"/>
                  <a:pt x="8147304" y="3904488"/>
                </a:cubicBezTo>
                <a:cubicBezTo>
                  <a:pt x="8153775" y="3852718"/>
                  <a:pt x="8159496" y="3800856"/>
                  <a:pt x="8165592" y="3749040"/>
                </a:cubicBezTo>
                <a:cubicBezTo>
                  <a:pt x="8162544" y="3252216"/>
                  <a:pt x="8162327" y="2755367"/>
                  <a:pt x="8156448" y="2258568"/>
                </a:cubicBezTo>
                <a:cubicBezTo>
                  <a:pt x="8156229" y="2240029"/>
                  <a:pt x="8149035" y="2222163"/>
                  <a:pt x="8147304" y="2203704"/>
                </a:cubicBezTo>
                <a:cubicBezTo>
                  <a:pt x="8139885" y="2124569"/>
                  <a:pt x="8135483" y="2045179"/>
                  <a:pt x="8129016" y="1965960"/>
                </a:cubicBezTo>
                <a:cubicBezTo>
                  <a:pt x="8123291" y="1895825"/>
                  <a:pt x="8117400" y="1825700"/>
                  <a:pt x="8110728" y="1755648"/>
                </a:cubicBezTo>
                <a:cubicBezTo>
                  <a:pt x="8102156" y="1665641"/>
                  <a:pt x="8091716" y="1554374"/>
                  <a:pt x="8074152" y="1463040"/>
                </a:cubicBezTo>
                <a:cubicBezTo>
                  <a:pt x="8066472" y="1423106"/>
                  <a:pt x="8054400" y="1384102"/>
                  <a:pt x="8046720" y="1344168"/>
                </a:cubicBezTo>
                <a:cubicBezTo>
                  <a:pt x="7994497" y="1072606"/>
                  <a:pt x="8060045" y="1365900"/>
                  <a:pt x="8010144" y="1124712"/>
                </a:cubicBezTo>
                <a:cubicBezTo>
                  <a:pt x="7998757" y="1069675"/>
                  <a:pt x="7994441" y="1012303"/>
                  <a:pt x="7973568" y="960120"/>
                </a:cubicBezTo>
                <a:lnTo>
                  <a:pt x="7955280" y="914400"/>
                </a:lnTo>
                <a:cubicBezTo>
                  <a:pt x="7952232" y="896112"/>
                  <a:pt x="7950633" y="877523"/>
                  <a:pt x="7946136" y="859536"/>
                </a:cubicBezTo>
                <a:cubicBezTo>
                  <a:pt x="7938418" y="828664"/>
                  <a:pt x="7924945" y="799300"/>
                  <a:pt x="7918704" y="768096"/>
                </a:cubicBezTo>
                <a:cubicBezTo>
                  <a:pt x="7909658" y="722867"/>
                  <a:pt x="7907999" y="676433"/>
                  <a:pt x="7900416" y="630936"/>
                </a:cubicBezTo>
                <a:cubicBezTo>
                  <a:pt x="7895796" y="603217"/>
                  <a:pt x="7888016" y="576117"/>
                  <a:pt x="7882128" y="548640"/>
                </a:cubicBezTo>
                <a:cubicBezTo>
                  <a:pt x="7878872" y="533443"/>
                  <a:pt x="7876032" y="518160"/>
                  <a:pt x="7872984" y="502920"/>
                </a:cubicBezTo>
                <a:cubicBezTo>
                  <a:pt x="7882128" y="472440"/>
                  <a:pt x="7890353" y="441669"/>
                  <a:pt x="7900416" y="411480"/>
                </a:cubicBezTo>
                <a:cubicBezTo>
                  <a:pt x="7911698" y="377635"/>
                  <a:pt x="7926925" y="345122"/>
                  <a:pt x="7936992" y="310896"/>
                </a:cubicBezTo>
                <a:cubicBezTo>
                  <a:pt x="7942223" y="293109"/>
                  <a:pt x="7937845" y="272615"/>
                  <a:pt x="7946136" y="256032"/>
                </a:cubicBezTo>
                <a:cubicBezTo>
                  <a:pt x="7956782" y="234740"/>
                  <a:pt x="7978651" y="220975"/>
                  <a:pt x="7991856" y="201168"/>
                </a:cubicBezTo>
                <a:cubicBezTo>
                  <a:pt x="8000542" y="188139"/>
                  <a:pt x="8020344" y="126988"/>
                  <a:pt x="8046720" y="118872"/>
                </a:cubicBezTo>
                <a:cubicBezTo>
                  <a:pt x="8075997" y="109864"/>
                  <a:pt x="8107680" y="112776"/>
                  <a:pt x="8138160" y="109728"/>
                </a:cubicBezTo>
                <a:cubicBezTo>
                  <a:pt x="8095488" y="97536"/>
                  <a:pt x="8052246" y="87186"/>
                  <a:pt x="8010144" y="73152"/>
                </a:cubicBezTo>
                <a:cubicBezTo>
                  <a:pt x="7979001" y="62771"/>
                  <a:pt x="7950934" y="42814"/>
                  <a:pt x="7918704" y="36576"/>
                </a:cubicBezTo>
                <a:cubicBezTo>
                  <a:pt x="7890070" y="31034"/>
                  <a:pt x="7520795" y="1131"/>
                  <a:pt x="7507224" y="0"/>
                </a:cubicBezTo>
                <a:cubicBezTo>
                  <a:pt x="7286696" y="8482"/>
                  <a:pt x="7235628" y="2250"/>
                  <a:pt x="7013448" y="45720"/>
                </a:cubicBezTo>
                <a:cubicBezTo>
                  <a:pt x="6655619" y="115730"/>
                  <a:pt x="6970851" y="61640"/>
                  <a:pt x="6784848" y="118872"/>
                </a:cubicBezTo>
                <a:cubicBezTo>
                  <a:pt x="6767128" y="124324"/>
                  <a:pt x="6747971" y="123519"/>
                  <a:pt x="6729984" y="128016"/>
                </a:cubicBezTo>
                <a:cubicBezTo>
                  <a:pt x="6699112" y="135734"/>
                  <a:pt x="6669292" y="147249"/>
                  <a:pt x="6638544" y="155448"/>
                </a:cubicBezTo>
                <a:cubicBezTo>
                  <a:pt x="6623527" y="159453"/>
                  <a:pt x="6607902" y="160823"/>
                  <a:pt x="6592824" y="164592"/>
                </a:cubicBezTo>
                <a:cubicBezTo>
                  <a:pt x="6546919" y="176068"/>
                  <a:pt x="6501569" y="189692"/>
                  <a:pt x="6455664" y="201168"/>
                </a:cubicBezTo>
                <a:lnTo>
                  <a:pt x="6190488" y="265176"/>
                </a:lnTo>
                <a:cubicBezTo>
                  <a:pt x="6098045" y="287282"/>
                  <a:pt x="5786576" y="360409"/>
                  <a:pt x="5742432" y="365760"/>
                </a:cubicBezTo>
                <a:cubicBezTo>
                  <a:pt x="5641848" y="377952"/>
                  <a:pt x="5541860" y="397011"/>
                  <a:pt x="5440680" y="402336"/>
                </a:cubicBezTo>
                <a:cubicBezTo>
                  <a:pt x="4920076" y="429736"/>
                  <a:pt x="5410707" y="405369"/>
                  <a:pt x="4270248" y="438912"/>
                </a:cubicBezTo>
                <a:lnTo>
                  <a:pt x="4023360" y="448056"/>
                </a:lnTo>
                <a:lnTo>
                  <a:pt x="3236976" y="438912"/>
                </a:lnTo>
                <a:cubicBezTo>
                  <a:pt x="3196344" y="437270"/>
                  <a:pt x="3158251" y="417955"/>
                  <a:pt x="3118104" y="411480"/>
                </a:cubicBezTo>
                <a:cubicBezTo>
                  <a:pt x="3063607" y="402690"/>
                  <a:pt x="3008136" y="401158"/>
                  <a:pt x="2953512" y="393192"/>
                </a:cubicBezTo>
                <a:cubicBezTo>
                  <a:pt x="2385444" y="310349"/>
                  <a:pt x="2969051" y="381751"/>
                  <a:pt x="2414016" y="310896"/>
                </a:cubicBezTo>
                <a:cubicBezTo>
                  <a:pt x="2099679" y="270768"/>
                  <a:pt x="2396826" y="310996"/>
                  <a:pt x="2093976" y="283464"/>
                </a:cubicBezTo>
                <a:cubicBezTo>
                  <a:pt x="2011514" y="275967"/>
                  <a:pt x="1929785" y="260219"/>
                  <a:pt x="1847088" y="256032"/>
                </a:cubicBezTo>
                <a:cubicBezTo>
                  <a:pt x="1688766" y="248016"/>
                  <a:pt x="1530096" y="249936"/>
                  <a:pt x="1371600" y="246888"/>
                </a:cubicBezTo>
                <a:lnTo>
                  <a:pt x="1216152" y="237744"/>
                </a:lnTo>
                <a:cubicBezTo>
                  <a:pt x="1155205" y="234450"/>
                  <a:pt x="1094141" y="233109"/>
                  <a:pt x="1033272" y="228600"/>
                </a:cubicBezTo>
                <a:cubicBezTo>
                  <a:pt x="1011778" y="227008"/>
                  <a:pt x="990782" y="220674"/>
                  <a:pt x="969264" y="219456"/>
                </a:cubicBezTo>
                <a:cubicBezTo>
                  <a:pt x="829148" y="211525"/>
                  <a:pt x="688848" y="207264"/>
                  <a:pt x="548640" y="201168"/>
                </a:cubicBezTo>
                <a:cubicBezTo>
                  <a:pt x="533400" y="198120"/>
                  <a:pt x="518457" y="191626"/>
                  <a:pt x="502920" y="192024"/>
                </a:cubicBezTo>
                <a:cubicBezTo>
                  <a:pt x="227315" y="199091"/>
                  <a:pt x="286945" y="186582"/>
                  <a:pt x="155448" y="219456"/>
                </a:cubicBezTo>
                <a:cubicBezTo>
                  <a:pt x="128016" y="234696"/>
                  <a:pt x="99263" y="247769"/>
                  <a:pt x="73152" y="265176"/>
                </a:cubicBezTo>
                <a:cubicBezTo>
                  <a:pt x="62392" y="272349"/>
                  <a:pt x="55452" y="284093"/>
                  <a:pt x="45720" y="292608"/>
                </a:cubicBezTo>
                <a:cubicBezTo>
                  <a:pt x="31032" y="305460"/>
                  <a:pt x="15240" y="316992"/>
                  <a:pt x="0" y="329184"/>
                </a:cubicBezTo>
                <a:cubicBezTo>
                  <a:pt x="3048" y="359664"/>
                  <a:pt x="1084" y="391071"/>
                  <a:pt x="9144" y="420624"/>
                </a:cubicBezTo>
                <a:cubicBezTo>
                  <a:pt x="28414" y="491282"/>
                  <a:pt x="49407" y="521257"/>
                  <a:pt x="82296" y="576072"/>
                </a:cubicBezTo>
                <a:cubicBezTo>
                  <a:pt x="83518" y="580349"/>
                  <a:pt x="106823" y="659225"/>
                  <a:pt x="109728" y="676656"/>
                </a:cubicBezTo>
                <a:cubicBezTo>
                  <a:pt x="110730" y="682669"/>
                  <a:pt x="124968" y="699516"/>
                  <a:pt x="128016" y="704088"/>
                </a:cubicBezTo>
                <a:close/>
              </a:path>
            </a:pathLst>
          </a:custGeom>
          <a:solidFill>
            <a:srgbClr val="8BAF7D"/>
          </a:solidFill>
          <a:ln>
            <a:solidFill>
              <a:srgbClr val="33813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800" b="1" dirty="0"/>
          </a:p>
        </p:txBody>
      </p:sp>
      <p:sp>
        <p:nvSpPr>
          <p:cNvPr id="7" name="Isosceles Triangle 6">
            <a:extLst>
              <a:ext uri="{FF2B5EF4-FFF2-40B4-BE49-F238E27FC236}">
                <a16:creationId xmlns:a16="http://schemas.microsoft.com/office/drawing/2014/main" id="{B68BFB12-4F6E-5A66-8A34-F64ED576E699}"/>
              </a:ext>
            </a:extLst>
          </p:cNvPr>
          <p:cNvSpPr/>
          <p:nvPr/>
        </p:nvSpPr>
        <p:spPr>
          <a:xfrm>
            <a:off x="5349205" y="4508705"/>
            <a:ext cx="2633472" cy="1709928"/>
          </a:xfrm>
          <a:prstGeom prst="triangl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t>Partnership</a:t>
            </a:r>
          </a:p>
          <a:p>
            <a:pPr algn="ctr"/>
            <a:endParaRPr lang="en-US" dirty="0"/>
          </a:p>
        </p:txBody>
      </p:sp>
      <p:cxnSp>
        <p:nvCxnSpPr>
          <p:cNvPr id="10" name="Straight Arrow Connector 9">
            <a:extLst>
              <a:ext uri="{FF2B5EF4-FFF2-40B4-BE49-F238E27FC236}">
                <a16:creationId xmlns:a16="http://schemas.microsoft.com/office/drawing/2014/main" id="{D3E35DC5-92A1-034B-8FCF-2EE265F9CD04}"/>
              </a:ext>
            </a:extLst>
          </p:cNvPr>
          <p:cNvCxnSpPr>
            <a:cxnSpLocks/>
            <a:stCxn id="5" idx="2"/>
            <a:endCxn id="7" idx="0"/>
          </p:cNvCxnSpPr>
          <p:nvPr/>
        </p:nvCxnSpPr>
        <p:spPr>
          <a:xfrm flipH="1">
            <a:off x="6665941" y="3673549"/>
            <a:ext cx="2778580" cy="835156"/>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 name="Graphic 4" descr="Man with solid fill">
            <a:extLst>
              <a:ext uri="{FF2B5EF4-FFF2-40B4-BE49-F238E27FC236}">
                <a16:creationId xmlns:a16="http://schemas.microsoft.com/office/drawing/2014/main" id="{27A3230C-9499-89A6-AE5C-D65CE8576F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87321" y="2759149"/>
            <a:ext cx="914400" cy="914400"/>
          </a:xfrm>
          <a:prstGeom prst="rect">
            <a:avLst/>
          </a:prstGeom>
        </p:spPr>
      </p:pic>
      <p:pic>
        <p:nvPicPr>
          <p:cNvPr id="11" name="Graphic 10" descr="Man with solid fill">
            <a:extLst>
              <a:ext uri="{FF2B5EF4-FFF2-40B4-BE49-F238E27FC236}">
                <a16:creationId xmlns:a16="http://schemas.microsoft.com/office/drawing/2014/main" id="{0027015F-5878-C6C5-89A6-838D66AE02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0885" y="2759149"/>
            <a:ext cx="914400" cy="914400"/>
          </a:xfrm>
          <a:prstGeom prst="rect">
            <a:avLst/>
          </a:prstGeom>
        </p:spPr>
      </p:pic>
      <p:cxnSp>
        <p:nvCxnSpPr>
          <p:cNvPr id="17" name="Straight Arrow Connector 16">
            <a:extLst>
              <a:ext uri="{FF2B5EF4-FFF2-40B4-BE49-F238E27FC236}">
                <a16:creationId xmlns:a16="http://schemas.microsoft.com/office/drawing/2014/main" id="{2AC1CCAD-4197-261B-5947-62D82E7C4E8A}"/>
              </a:ext>
            </a:extLst>
          </p:cNvPr>
          <p:cNvCxnSpPr>
            <a:cxnSpLocks/>
            <a:stCxn id="11" idx="2"/>
            <a:endCxn id="7" idx="0"/>
          </p:cNvCxnSpPr>
          <p:nvPr/>
        </p:nvCxnSpPr>
        <p:spPr>
          <a:xfrm>
            <a:off x="3598085" y="3673549"/>
            <a:ext cx="3067856" cy="835156"/>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1" name="Title 1">
            <a:extLst>
              <a:ext uri="{FF2B5EF4-FFF2-40B4-BE49-F238E27FC236}">
                <a16:creationId xmlns:a16="http://schemas.microsoft.com/office/drawing/2014/main" id="{D5AD03E8-A8CE-3FDB-D2E4-B26FD3AFB090}"/>
              </a:ext>
            </a:extLst>
          </p:cNvPr>
          <p:cNvSpPr txBox="1">
            <a:spLocks/>
          </p:cNvSpPr>
          <p:nvPr/>
        </p:nvSpPr>
        <p:spPr>
          <a:xfrm>
            <a:off x="715871" y="-183054"/>
            <a:ext cx="4277887" cy="91440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Big Picture</a:t>
            </a:r>
          </a:p>
        </p:txBody>
      </p:sp>
      <p:sp>
        <p:nvSpPr>
          <p:cNvPr id="72" name="Title 1">
            <a:extLst>
              <a:ext uri="{FF2B5EF4-FFF2-40B4-BE49-F238E27FC236}">
                <a16:creationId xmlns:a16="http://schemas.microsoft.com/office/drawing/2014/main" id="{DF50E3CB-BF7B-CD9F-CB3F-9CD72B85DAF9}"/>
              </a:ext>
            </a:extLst>
          </p:cNvPr>
          <p:cNvSpPr txBox="1">
            <a:spLocks/>
          </p:cNvSpPr>
          <p:nvPr/>
        </p:nvSpPr>
        <p:spPr>
          <a:xfrm>
            <a:off x="7336466" y="639367"/>
            <a:ext cx="4412567" cy="1944345"/>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rPr>
              <a:t>Partnerships apply the general state sourcing rules to their income and this source is attributed to nonresident partners.</a:t>
            </a:r>
          </a:p>
        </p:txBody>
      </p:sp>
    </p:spTree>
    <p:extLst>
      <p:ext uri="{BB962C8B-B14F-4D97-AF65-F5344CB8AC3E}">
        <p14:creationId xmlns:p14="http://schemas.microsoft.com/office/powerpoint/2010/main" val="3002411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0DF2D7-F7A3-BF19-7EC5-BB4AC9BB471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6EA61-5294-46AF-C660-5950C0963DB9}"/>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35" name="Freeform: Shape 34">
            <a:extLst>
              <a:ext uri="{FF2B5EF4-FFF2-40B4-BE49-F238E27FC236}">
                <a16:creationId xmlns:a16="http://schemas.microsoft.com/office/drawing/2014/main" id="{147EAE1F-6163-886B-EA30-2D57D93CECDE}"/>
              </a:ext>
            </a:extLst>
          </p:cNvPr>
          <p:cNvSpPr/>
          <p:nvPr/>
        </p:nvSpPr>
        <p:spPr>
          <a:xfrm>
            <a:off x="132606" y="731346"/>
            <a:ext cx="6760836" cy="6057693"/>
          </a:xfrm>
          <a:custGeom>
            <a:avLst/>
            <a:gdLst>
              <a:gd name="connsiteX0" fmla="*/ 128016 w 8165592"/>
              <a:gd name="connsiteY0" fmla="*/ 704088 h 4718304"/>
              <a:gd name="connsiteX1" fmla="*/ 128016 w 8165592"/>
              <a:gd name="connsiteY1" fmla="*/ 704088 h 4718304"/>
              <a:gd name="connsiteX2" fmla="*/ 219456 w 8165592"/>
              <a:gd name="connsiteY2" fmla="*/ 859536 h 4718304"/>
              <a:gd name="connsiteX3" fmla="*/ 301752 w 8165592"/>
              <a:gd name="connsiteY3" fmla="*/ 978408 h 4718304"/>
              <a:gd name="connsiteX4" fmla="*/ 484632 w 8165592"/>
              <a:gd name="connsiteY4" fmla="*/ 1216152 h 4718304"/>
              <a:gd name="connsiteX5" fmla="*/ 512064 w 8165592"/>
              <a:gd name="connsiteY5" fmla="*/ 1289304 h 4718304"/>
              <a:gd name="connsiteX6" fmla="*/ 640080 w 8165592"/>
              <a:gd name="connsiteY6" fmla="*/ 1572768 h 4718304"/>
              <a:gd name="connsiteX7" fmla="*/ 713232 w 8165592"/>
              <a:gd name="connsiteY7" fmla="*/ 1810512 h 4718304"/>
              <a:gd name="connsiteX8" fmla="*/ 731520 w 8165592"/>
              <a:gd name="connsiteY8" fmla="*/ 1920240 h 4718304"/>
              <a:gd name="connsiteX9" fmla="*/ 740664 w 8165592"/>
              <a:gd name="connsiteY9" fmla="*/ 2350008 h 4718304"/>
              <a:gd name="connsiteX10" fmla="*/ 777240 w 8165592"/>
              <a:gd name="connsiteY10" fmla="*/ 2560320 h 4718304"/>
              <a:gd name="connsiteX11" fmla="*/ 832104 w 8165592"/>
              <a:gd name="connsiteY11" fmla="*/ 2697480 h 4718304"/>
              <a:gd name="connsiteX12" fmla="*/ 1069848 w 8165592"/>
              <a:gd name="connsiteY12" fmla="*/ 2889504 h 4718304"/>
              <a:gd name="connsiteX13" fmla="*/ 1353312 w 8165592"/>
              <a:gd name="connsiteY13" fmla="*/ 3026664 h 4718304"/>
              <a:gd name="connsiteX14" fmla="*/ 1444752 w 8165592"/>
              <a:gd name="connsiteY14" fmla="*/ 3072384 h 4718304"/>
              <a:gd name="connsiteX15" fmla="*/ 1490472 w 8165592"/>
              <a:gd name="connsiteY15" fmla="*/ 3090672 h 4718304"/>
              <a:gd name="connsiteX16" fmla="*/ 1719072 w 8165592"/>
              <a:gd name="connsiteY16" fmla="*/ 3227832 h 4718304"/>
              <a:gd name="connsiteX17" fmla="*/ 1801368 w 8165592"/>
              <a:gd name="connsiteY17" fmla="*/ 3291840 h 4718304"/>
              <a:gd name="connsiteX18" fmla="*/ 1993392 w 8165592"/>
              <a:gd name="connsiteY18" fmla="*/ 3429000 h 4718304"/>
              <a:gd name="connsiteX19" fmla="*/ 2130552 w 8165592"/>
              <a:gd name="connsiteY19" fmla="*/ 3520440 h 4718304"/>
              <a:gd name="connsiteX20" fmla="*/ 2231136 w 8165592"/>
              <a:gd name="connsiteY20" fmla="*/ 3602736 h 4718304"/>
              <a:gd name="connsiteX21" fmla="*/ 2331720 w 8165592"/>
              <a:gd name="connsiteY21" fmla="*/ 3703320 h 4718304"/>
              <a:gd name="connsiteX22" fmla="*/ 2395728 w 8165592"/>
              <a:gd name="connsiteY22" fmla="*/ 3794760 h 4718304"/>
              <a:gd name="connsiteX23" fmla="*/ 2560320 w 8165592"/>
              <a:gd name="connsiteY23" fmla="*/ 4005072 h 4718304"/>
              <a:gd name="connsiteX24" fmla="*/ 2633472 w 8165592"/>
              <a:gd name="connsiteY24" fmla="*/ 4114800 h 4718304"/>
              <a:gd name="connsiteX25" fmla="*/ 2670048 w 8165592"/>
              <a:gd name="connsiteY25" fmla="*/ 4151376 h 4718304"/>
              <a:gd name="connsiteX26" fmla="*/ 2697480 w 8165592"/>
              <a:gd name="connsiteY26" fmla="*/ 4187952 h 4718304"/>
              <a:gd name="connsiteX27" fmla="*/ 2798064 w 8165592"/>
              <a:gd name="connsiteY27" fmla="*/ 4306824 h 4718304"/>
              <a:gd name="connsiteX28" fmla="*/ 2871216 w 8165592"/>
              <a:gd name="connsiteY28" fmla="*/ 4361688 h 4718304"/>
              <a:gd name="connsiteX29" fmla="*/ 3136392 w 8165592"/>
              <a:gd name="connsiteY29" fmla="*/ 4507992 h 4718304"/>
              <a:gd name="connsiteX30" fmla="*/ 3328416 w 8165592"/>
              <a:gd name="connsiteY30" fmla="*/ 4562856 h 4718304"/>
              <a:gd name="connsiteX31" fmla="*/ 3419856 w 8165592"/>
              <a:gd name="connsiteY31" fmla="*/ 4590288 h 4718304"/>
              <a:gd name="connsiteX32" fmla="*/ 3557016 w 8165592"/>
              <a:gd name="connsiteY32" fmla="*/ 4617720 h 4718304"/>
              <a:gd name="connsiteX33" fmla="*/ 3749040 w 8165592"/>
              <a:gd name="connsiteY33" fmla="*/ 4663440 h 4718304"/>
              <a:gd name="connsiteX34" fmla="*/ 4078224 w 8165592"/>
              <a:gd name="connsiteY34" fmla="*/ 4681728 h 4718304"/>
              <a:gd name="connsiteX35" fmla="*/ 5111496 w 8165592"/>
              <a:gd name="connsiteY35" fmla="*/ 4663440 h 4718304"/>
              <a:gd name="connsiteX36" fmla="*/ 5330952 w 8165592"/>
              <a:gd name="connsiteY36" fmla="*/ 4654296 h 4718304"/>
              <a:gd name="connsiteX37" fmla="*/ 5760720 w 8165592"/>
              <a:gd name="connsiteY37" fmla="*/ 4663440 h 4718304"/>
              <a:gd name="connsiteX38" fmla="*/ 5897880 w 8165592"/>
              <a:gd name="connsiteY38" fmla="*/ 4672584 h 4718304"/>
              <a:gd name="connsiteX39" fmla="*/ 6172200 w 8165592"/>
              <a:gd name="connsiteY39" fmla="*/ 4681728 h 4718304"/>
              <a:gd name="connsiteX40" fmla="*/ 6318504 w 8165592"/>
              <a:gd name="connsiteY40" fmla="*/ 4709160 h 4718304"/>
              <a:gd name="connsiteX41" fmla="*/ 6446520 w 8165592"/>
              <a:gd name="connsiteY41" fmla="*/ 4718304 h 4718304"/>
              <a:gd name="connsiteX42" fmla="*/ 6858000 w 8165592"/>
              <a:gd name="connsiteY42" fmla="*/ 4700016 h 4718304"/>
              <a:gd name="connsiteX43" fmla="*/ 7104888 w 8165592"/>
              <a:gd name="connsiteY43" fmla="*/ 4672584 h 4718304"/>
              <a:gd name="connsiteX44" fmla="*/ 7223760 w 8165592"/>
              <a:gd name="connsiteY44" fmla="*/ 4645152 h 4718304"/>
              <a:gd name="connsiteX45" fmla="*/ 7315200 w 8165592"/>
              <a:gd name="connsiteY45" fmla="*/ 4636008 h 4718304"/>
              <a:gd name="connsiteX46" fmla="*/ 7443216 w 8165592"/>
              <a:gd name="connsiteY46" fmla="*/ 4617720 h 4718304"/>
              <a:gd name="connsiteX47" fmla="*/ 7854696 w 8165592"/>
              <a:gd name="connsiteY47" fmla="*/ 4526280 h 4718304"/>
              <a:gd name="connsiteX48" fmla="*/ 7891272 w 8165592"/>
              <a:gd name="connsiteY48" fmla="*/ 4517136 h 4718304"/>
              <a:gd name="connsiteX49" fmla="*/ 7955280 w 8165592"/>
              <a:gd name="connsiteY49" fmla="*/ 4498848 h 4718304"/>
              <a:gd name="connsiteX50" fmla="*/ 8083296 w 8165592"/>
              <a:gd name="connsiteY50" fmla="*/ 4489704 h 4718304"/>
              <a:gd name="connsiteX51" fmla="*/ 8129016 w 8165592"/>
              <a:gd name="connsiteY51" fmla="*/ 4041648 h 4718304"/>
              <a:gd name="connsiteX52" fmla="*/ 8147304 w 8165592"/>
              <a:gd name="connsiteY52" fmla="*/ 3904488 h 4718304"/>
              <a:gd name="connsiteX53" fmla="*/ 8165592 w 8165592"/>
              <a:gd name="connsiteY53" fmla="*/ 3749040 h 4718304"/>
              <a:gd name="connsiteX54" fmla="*/ 8156448 w 8165592"/>
              <a:gd name="connsiteY54" fmla="*/ 2258568 h 4718304"/>
              <a:gd name="connsiteX55" fmla="*/ 8147304 w 8165592"/>
              <a:gd name="connsiteY55" fmla="*/ 2203704 h 4718304"/>
              <a:gd name="connsiteX56" fmla="*/ 8129016 w 8165592"/>
              <a:gd name="connsiteY56" fmla="*/ 1965960 h 4718304"/>
              <a:gd name="connsiteX57" fmla="*/ 8110728 w 8165592"/>
              <a:gd name="connsiteY57" fmla="*/ 1755648 h 4718304"/>
              <a:gd name="connsiteX58" fmla="*/ 8074152 w 8165592"/>
              <a:gd name="connsiteY58" fmla="*/ 1463040 h 4718304"/>
              <a:gd name="connsiteX59" fmla="*/ 8046720 w 8165592"/>
              <a:gd name="connsiteY59" fmla="*/ 1344168 h 4718304"/>
              <a:gd name="connsiteX60" fmla="*/ 8010144 w 8165592"/>
              <a:gd name="connsiteY60" fmla="*/ 1124712 h 4718304"/>
              <a:gd name="connsiteX61" fmla="*/ 7973568 w 8165592"/>
              <a:gd name="connsiteY61" fmla="*/ 960120 h 4718304"/>
              <a:gd name="connsiteX62" fmla="*/ 7955280 w 8165592"/>
              <a:gd name="connsiteY62" fmla="*/ 914400 h 4718304"/>
              <a:gd name="connsiteX63" fmla="*/ 7946136 w 8165592"/>
              <a:gd name="connsiteY63" fmla="*/ 859536 h 4718304"/>
              <a:gd name="connsiteX64" fmla="*/ 7918704 w 8165592"/>
              <a:gd name="connsiteY64" fmla="*/ 768096 h 4718304"/>
              <a:gd name="connsiteX65" fmla="*/ 7900416 w 8165592"/>
              <a:gd name="connsiteY65" fmla="*/ 630936 h 4718304"/>
              <a:gd name="connsiteX66" fmla="*/ 7882128 w 8165592"/>
              <a:gd name="connsiteY66" fmla="*/ 548640 h 4718304"/>
              <a:gd name="connsiteX67" fmla="*/ 7872984 w 8165592"/>
              <a:gd name="connsiteY67" fmla="*/ 502920 h 4718304"/>
              <a:gd name="connsiteX68" fmla="*/ 7900416 w 8165592"/>
              <a:gd name="connsiteY68" fmla="*/ 411480 h 4718304"/>
              <a:gd name="connsiteX69" fmla="*/ 7936992 w 8165592"/>
              <a:gd name="connsiteY69" fmla="*/ 310896 h 4718304"/>
              <a:gd name="connsiteX70" fmla="*/ 7946136 w 8165592"/>
              <a:gd name="connsiteY70" fmla="*/ 256032 h 4718304"/>
              <a:gd name="connsiteX71" fmla="*/ 7991856 w 8165592"/>
              <a:gd name="connsiteY71" fmla="*/ 201168 h 4718304"/>
              <a:gd name="connsiteX72" fmla="*/ 8046720 w 8165592"/>
              <a:gd name="connsiteY72" fmla="*/ 118872 h 4718304"/>
              <a:gd name="connsiteX73" fmla="*/ 8138160 w 8165592"/>
              <a:gd name="connsiteY73" fmla="*/ 109728 h 4718304"/>
              <a:gd name="connsiteX74" fmla="*/ 8010144 w 8165592"/>
              <a:gd name="connsiteY74" fmla="*/ 73152 h 4718304"/>
              <a:gd name="connsiteX75" fmla="*/ 7918704 w 8165592"/>
              <a:gd name="connsiteY75" fmla="*/ 36576 h 4718304"/>
              <a:gd name="connsiteX76" fmla="*/ 7507224 w 8165592"/>
              <a:gd name="connsiteY76" fmla="*/ 0 h 4718304"/>
              <a:gd name="connsiteX77" fmla="*/ 7013448 w 8165592"/>
              <a:gd name="connsiteY77" fmla="*/ 45720 h 4718304"/>
              <a:gd name="connsiteX78" fmla="*/ 6784848 w 8165592"/>
              <a:gd name="connsiteY78" fmla="*/ 118872 h 4718304"/>
              <a:gd name="connsiteX79" fmla="*/ 6729984 w 8165592"/>
              <a:gd name="connsiteY79" fmla="*/ 128016 h 4718304"/>
              <a:gd name="connsiteX80" fmla="*/ 6638544 w 8165592"/>
              <a:gd name="connsiteY80" fmla="*/ 155448 h 4718304"/>
              <a:gd name="connsiteX81" fmla="*/ 6592824 w 8165592"/>
              <a:gd name="connsiteY81" fmla="*/ 164592 h 4718304"/>
              <a:gd name="connsiteX82" fmla="*/ 6455664 w 8165592"/>
              <a:gd name="connsiteY82" fmla="*/ 201168 h 4718304"/>
              <a:gd name="connsiteX83" fmla="*/ 6190488 w 8165592"/>
              <a:gd name="connsiteY83" fmla="*/ 265176 h 4718304"/>
              <a:gd name="connsiteX84" fmla="*/ 5742432 w 8165592"/>
              <a:gd name="connsiteY84" fmla="*/ 365760 h 4718304"/>
              <a:gd name="connsiteX85" fmla="*/ 5440680 w 8165592"/>
              <a:gd name="connsiteY85" fmla="*/ 402336 h 4718304"/>
              <a:gd name="connsiteX86" fmla="*/ 4270248 w 8165592"/>
              <a:gd name="connsiteY86" fmla="*/ 438912 h 4718304"/>
              <a:gd name="connsiteX87" fmla="*/ 4023360 w 8165592"/>
              <a:gd name="connsiteY87" fmla="*/ 448056 h 4718304"/>
              <a:gd name="connsiteX88" fmla="*/ 3236976 w 8165592"/>
              <a:gd name="connsiteY88" fmla="*/ 438912 h 4718304"/>
              <a:gd name="connsiteX89" fmla="*/ 3118104 w 8165592"/>
              <a:gd name="connsiteY89" fmla="*/ 411480 h 4718304"/>
              <a:gd name="connsiteX90" fmla="*/ 2953512 w 8165592"/>
              <a:gd name="connsiteY90" fmla="*/ 393192 h 4718304"/>
              <a:gd name="connsiteX91" fmla="*/ 2414016 w 8165592"/>
              <a:gd name="connsiteY91" fmla="*/ 310896 h 4718304"/>
              <a:gd name="connsiteX92" fmla="*/ 2093976 w 8165592"/>
              <a:gd name="connsiteY92" fmla="*/ 283464 h 4718304"/>
              <a:gd name="connsiteX93" fmla="*/ 1847088 w 8165592"/>
              <a:gd name="connsiteY93" fmla="*/ 256032 h 4718304"/>
              <a:gd name="connsiteX94" fmla="*/ 1371600 w 8165592"/>
              <a:gd name="connsiteY94" fmla="*/ 246888 h 4718304"/>
              <a:gd name="connsiteX95" fmla="*/ 1216152 w 8165592"/>
              <a:gd name="connsiteY95" fmla="*/ 237744 h 4718304"/>
              <a:gd name="connsiteX96" fmla="*/ 1033272 w 8165592"/>
              <a:gd name="connsiteY96" fmla="*/ 228600 h 4718304"/>
              <a:gd name="connsiteX97" fmla="*/ 969264 w 8165592"/>
              <a:gd name="connsiteY97" fmla="*/ 219456 h 4718304"/>
              <a:gd name="connsiteX98" fmla="*/ 548640 w 8165592"/>
              <a:gd name="connsiteY98" fmla="*/ 201168 h 4718304"/>
              <a:gd name="connsiteX99" fmla="*/ 502920 w 8165592"/>
              <a:gd name="connsiteY99" fmla="*/ 192024 h 4718304"/>
              <a:gd name="connsiteX100" fmla="*/ 155448 w 8165592"/>
              <a:gd name="connsiteY100" fmla="*/ 219456 h 4718304"/>
              <a:gd name="connsiteX101" fmla="*/ 73152 w 8165592"/>
              <a:gd name="connsiteY101" fmla="*/ 265176 h 4718304"/>
              <a:gd name="connsiteX102" fmla="*/ 45720 w 8165592"/>
              <a:gd name="connsiteY102" fmla="*/ 292608 h 4718304"/>
              <a:gd name="connsiteX103" fmla="*/ 0 w 8165592"/>
              <a:gd name="connsiteY103" fmla="*/ 329184 h 4718304"/>
              <a:gd name="connsiteX104" fmla="*/ 9144 w 8165592"/>
              <a:gd name="connsiteY104" fmla="*/ 420624 h 4718304"/>
              <a:gd name="connsiteX105" fmla="*/ 82296 w 8165592"/>
              <a:gd name="connsiteY105" fmla="*/ 576072 h 4718304"/>
              <a:gd name="connsiteX106" fmla="*/ 109728 w 8165592"/>
              <a:gd name="connsiteY106" fmla="*/ 676656 h 4718304"/>
              <a:gd name="connsiteX107" fmla="*/ 128016 w 8165592"/>
              <a:gd name="connsiteY107" fmla="*/ 704088 h 471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165592" h="4718304">
                <a:moveTo>
                  <a:pt x="128016" y="704088"/>
                </a:moveTo>
                <a:lnTo>
                  <a:pt x="128016" y="704088"/>
                </a:lnTo>
                <a:cubicBezTo>
                  <a:pt x="158496" y="755904"/>
                  <a:pt x="187949" y="808338"/>
                  <a:pt x="219456" y="859536"/>
                </a:cubicBezTo>
                <a:cubicBezTo>
                  <a:pt x="227065" y="871901"/>
                  <a:pt x="280290" y="953644"/>
                  <a:pt x="301752" y="978408"/>
                </a:cubicBezTo>
                <a:cubicBezTo>
                  <a:pt x="360591" y="1046299"/>
                  <a:pt x="452416" y="1130242"/>
                  <a:pt x="484632" y="1216152"/>
                </a:cubicBezTo>
                <a:cubicBezTo>
                  <a:pt x="493776" y="1240536"/>
                  <a:pt x="501658" y="1265431"/>
                  <a:pt x="512064" y="1289304"/>
                </a:cubicBezTo>
                <a:cubicBezTo>
                  <a:pt x="553492" y="1384344"/>
                  <a:pt x="607295" y="1474412"/>
                  <a:pt x="640080" y="1572768"/>
                </a:cubicBezTo>
                <a:cubicBezTo>
                  <a:pt x="664341" y="1645552"/>
                  <a:pt x="696518" y="1733630"/>
                  <a:pt x="713232" y="1810512"/>
                </a:cubicBezTo>
                <a:cubicBezTo>
                  <a:pt x="721109" y="1846746"/>
                  <a:pt x="725424" y="1883664"/>
                  <a:pt x="731520" y="1920240"/>
                </a:cubicBezTo>
                <a:cubicBezTo>
                  <a:pt x="734568" y="2063496"/>
                  <a:pt x="733509" y="2206898"/>
                  <a:pt x="740664" y="2350008"/>
                </a:cubicBezTo>
                <a:cubicBezTo>
                  <a:pt x="742346" y="2383642"/>
                  <a:pt x="767630" y="2519477"/>
                  <a:pt x="777240" y="2560320"/>
                </a:cubicBezTo>
                <a:cubicBezTo>
                  <a:pt x="788402" y="2607758"/>
                  <a:pt x="803561" y="2657044"/>
                  <a:pt x="832104" y="2697480"/>
                </a:cubicBezTo>
                <a:cubicBezTo>
                  <a:pt x="895145" y="2786788"/>
                  <a:pt x="971584" y="2835358"/>
                  <a:pt x="1069848" y="2889504"/>
                </a:cubicBezTo>
                <a:cubicBezTo>
                  <a:pt x="1161783" y="2940162"/>
                  <a:pt x="1258970" y="2980644"/>
                  <a:pt x="1353312" y="3026664"/>
                </a:cubicBezTo>
                <a:cubicBezTo>
                  <a:pt x="1383940" y="3041604"/>
                  <a:pt x="1413112" y="3059728"/>
                  <a:pt x="1444752" y="3072384"/>
                </a:cubicBezTo>
                <a:cubicBezTo>
                  <a:pt x="1459992" y="3078480"/>
                  <a:pt x="1475791" y="3083331"/>
                  <a:pt x="1490472" y="3090672"/>
                </a:cubicBezTo>
                <a:cubicBezTo>
                  <a:pt x="1553294" y="3122083"/>
                  <a:pt x="1673976" y="3197167"/>
                  <a:pt x="1719072" y="3227832"/>
                </a:cubicBezTo>
                <a:cubicBezTo>
                  <a:pt x="1747810" y="3247374"/>
                  <a:pt x="1773343" y="3271289"/>
                  <a:pt x="1801368" y="3291840"/>
                </a:cubicBezTo>
                <a:cubicBezTo>
                  <a:pt x="1864800" y="3338356"/>
                  <a:pt x="1928783" y="3384133"/>
                  <a:pt x="1993392" y="3429000"/>
                </a:cubicBezTo>
                <a:cubicBezTo>
                  <a:pt x="2038525" y="3460342"/>
                  <a:pt x="2130552" y="3520440"/>
                  <a:pt x="2130552" y="3520440"/>
                </a:cubicBezTo>
                <a:cubicBezTo>
                  <a:pt x="2169778" y="3579280"/>
                  <a:pt x="2131745" y="3529849"/>
                  <a:pt x="2231136" y="3602736"/>
                </a:cubicBezTo>
                <a:cubicBezTo>
                  <a:pt x="2278549" y="3637506"/>
                  <a:pt x="2296499" y="3656358"/>
                  <a:pt x="2331720" y="3703320"/>
                </a:cubicBezTo>
                <a:cubicBezTo>
                  <a:pt x="2354043" y="3733084"/>
                  <a:pt x="2373261" y="3765104"/>
                  <a:pt x="2395728" y="3794760"/>
                </a:cubicBezTo>
                <a:cubicBezTo>
                  <a:pt x="2449484" y="3865717"/>
                  <a:pt x="2510940" y="3931003"/>
                  <a:pt x="2560320" y="4005072"/>
                </a:cubicBezTo>
                <a:cubicBezTo>
                  <a:pt x="2584704" y="4041648"/>
                  <a:pt x="2607097" y="4079633"/>
                  <a:pt x="2633472" y="4114800"/>
                </a:cubicBezTo>
                <a:cubicBezTo>
                  <a:pt x="2643817" y="4128594"/>
                  <a:pt x="2658694" y="4138400"/>
                  <a:pt x="2670048" y="4151376"/>
                </a:cubicBezTo>
                <a:cubicBezTo>
                  <a:pt x="2680084" y="4162845"/>
                  <a:pt x="2687792" y="4176188"/>
                  <a:pt x="2697480" y="4187952"/>
                </a:cubicBezTo>
                <a:cubicBezTo>
                  <a:pt x="2730477" y="4228019"/>
                  <a:pt x="2757533" y="4274399"/>
                  <a:pt x="2798064" y="4306824"/>
                </a:cubicBezTo>
                <a:cubicBezTo>
                  <a:pt x="2895452" y="4384734"/>
                  <a:pt x="2803283" y="4313165"/>
                  <a:pt x="2871216" y="4361688"/>
                </a:cubicBezTo>
                <a:cubicBezTo>
                  <a:pt x="2963316" y="4427474"/>
                  <a:pt x="2968579" y="4456357"/>
                  <a:pt x="3136392" y="4507992"/>
                </a:cubicBezTo>
                <a:cubicBezTo>
                  <a:pt x="3452927" y="4605387"/>
                  <a:pt x="3109771" y="4502121"/>
                  <a:pt x="3328416" y="4562856"/>
                </a:cubicBezTo>
                <a:cubicBezTo>
                  <a:pt x="3359077" y="4571373"/>
                  <a:pt x="3388913" y="4582862"/>
                  <a:pt x="3419856" y="4590288"/>
                </a:cubicBezTo>
                <a:cubicBezTo>
                  <a:pt x="3465194" y="4601169"/>
                  <a:pt x="3511501" y="4607606"/>
                  <a:pt x="3557016" y="4617720"/>
                </a:cubicBezTo>
                <a:cubicBezTo>
                  <a:pt x="3621246" y="4631993"/>
                  <a:pt x="3683733" y="4655420"/>
                  <a:pt x="3749040" y="4663440"/>
                </a:cubicBezTo>
                <a:cubicBezTo>
                  <a:pt x="3858118" y="4676836"/>
                  <a:pt x="4078224" y="4681728"/>
                  <a:pt x="4078224" y="4681728"/>
                </a:cubicBezTo>
                <a:lnTo>
                  <a:pt x="5111496" y="4663440"/>
                </a:lnTo>
                <a:cubicBezTo>
                  <a:pt x="5184694" y="4661837"/>
                  <a:pt x="5257737" y="4654296"/>
                  <a:pt x="5330952" y="4654296"/>
                </a:cubicBezTo>
                <a:cubicBezTo>
                  <a:pt x="5474240" y="4654296"/>
                  <a:pt x="5617464" y="4660392"/>
                  <a:pt x="5760720" y="4663440"/>
                </a:cubicBezTo>
                <a:cubicBezTo>
                  <a:pt x="5806440" y="4666488"/>
                  <a:pt x="5852104" y="4670549"/>
                  <a:pt x="5897880" y="4672584"/>
                </a:cubicBezTo>
                <a:cubicBezTo>
                  <a:pt x="5989281" y="4676646"/>
                  <a:pt x="6081053" y="4673802"/>
                  <a:pt x="6172200" y="4681728"/>
                </a:cubicBezTo>
                <a:cubicBezTo>
                  <a:pt x="6221631" y="4686026"/>
                  <a:pt x="6269321" y="4702602"/>
                  <a:pt x="6318504" y="4709160"/>
                </a:cubicBezTo>
                <a:cubicBezTo>
                  <a:pt x="6360909" y="4714814"/>
                  <a:pt x="6403848" y="4715256"/>
                  <a:pt x="6446520" y="4718304"/>
                </a:cubicBezTo>
                <a:lnTo>
                  <a:pt x="6858000" y="4700016"/>
                </a:lnTo>
                <a:cubicBezTo>
                  <a:pt x="6895527" y="4697969"/>
                  <a:pt x="7099267" y="4673521"/>
                  <a:pt x="7104888" y="4672584"/>
                </a:cubicBezTo>
                <a:cubicBezTo>
                  <a:pt x="7145000" y="4665899"/>
                  <a:pt x="7183696" y="4652120"/>
                  <a:pt x="7223760" y="4645152"/>
                </a:cubicBezTo>
                <a:cubicBezTo>
                  <a:pt x="7253939" y="4639903"/>
                  <a:pt x="7284805" y="4639807"/>
                  <a:pt x="7315200" y="4636008"/>
                </a:cubicBezTo>
                <a:cubicBezTo>
                  <a:pt x="7357972" y="4630661"/>
                  <a:pt x="7400544" y="4623816"/>
                  <a:pt x="7443216" y="4617720"/>
                </a:cubicBezTo>
                <a:cubicBezTo>
                  <a:pt x="7723398" y="4533666"/>
                  <a:pt x="7534894" y="4581418"/>
                  <a:pt x="7854696" y="4526280"/>
                </a:cubicBezTo>
                <a:cubicBezTo>
                  <a:pt x="7867080" y="4524145"/>
                  <a:pt x="7879148" y="4520443"/>
                  <a:pt x="7891272" y="4517136"/>
                </a:cubicBezTo>
                <a:cubicBezTo>
                  <a:pt x="7912680" y="4511297"/>
                  <a:pt x="7933313" y="4501986"/>
                  <a:pt x="7955280" y="4498848"/>
                </a:cubicBezTo>
                <a:cubicBezTo>
                  <a:pt x="7997631" y="4492798"/>
                  <a:pt x="8040624" y="4492752"/>
                  <a:pt x="8083296" y="4489704"/>
                </a:cubicBezTo>
                <a:cubicBezTo>
                  <a:pt x="8135637" y="4175658"/>
                  <a:pt x="8091242" y="4476046"/>
                  <a:pt x="8129016" y="4041648"/>
                </a:cubicBezTo>
                <a:cubicBezTo>
                  <a:pt x="8133012" y="3995697"/>
                  <a:pt x="8141583" y="3950256"/>
                  <a:pt x="8147304" y="3904488"/>
                </a:cubicBezTo>
                <a:cubicBezTo>
                  <a:pt x="8153775" y="3852718"/>
                  <a:pt x="8159496" y="3800856"/>
                  <a:pt x="8165592" y="3749040"/>
                </a:cubicBezTo>
                <a:cubicBezTo>
                  <a:pt x="8162544" y="3252216"/>
                  <a:pt x="8162327" y="2755367"/>
                  <a:pt x="8156448" y="2258568"/>
                </a:cubicBezTo>
                <a:cubicBezTo>
                  <a:pt x="8156229" y="2240029"/>
                  <a:pt x="8149035" y="2222163"/>
                  <a:pt x="8147304" y="2203704"/>
                </a:cubicBezTo>
                <a:cubicBezTo>
                  <a:pt x="8139885" y="2124569"/>
                  <a:pt x="8135483" y="2045179"/>
                  <a:pt x="8129016" y="1965960"/>
                </a:cubicBezTo>
                <a:cubicBezTo>
                  <a:pt x="8123291" y="1895825"/>
                  <a:pt x="8117400" y="1825700"/>
                  <a:pt x="8110728" y="1755648"/>
                </a:cubicBezTo>
                <a:cubicBezTo>
                  <a:pt x="8102156" y="1665641"/>
                  <a:pt x="8091716" y="1554374"/>
                  <a:pt x="8074152" y="1463040"/>
                </a:cubicBezTo>
                <a:cubicBezTo>
                  <a:pt x="8066472" y="1423106"/>
                  <a:pt x="8054400" y="1384102"/>
                  <a:pt x="8046720" y="1344168"/>
                </a:cubicBezTo>
                <a:cubicBezTo>
                  <a:pt x="7994497" y="1072606"/>
                  <a:pt x="8060045" y="1365900"/>
                  <a:pt x="8010144" y="1124712"/>
                </a:cubicBezTo>
                <a:cubicBezTo>
                  <a:pt x="7998757" y="1069675"/>
                  <a:pt x="7994441" y="1012303"/>
                  <a:pt x="7973568" y="960120"/>
                </a:cubicBezTo>
                <a:lnTo>
                  <a:pt x="7955280" y="914400"/>
                </a:lnTo>
                <a:cubicBezTo>
                  <a:pt x="7952232" y="896112"/>
                  <a:pt x="7950633" y="877523"/>
                  <a:pt x="7946136" y="859536"/>
                </a:cubicBezTo>
                <a:cubicBezTo>
                  <a:pt x="7938418" y="828664"/>
                  <a:pt x="7924945" y="799300"/>
                  <a:pt x="7918704" y="768096"/>
                </a:cubicBezTo>
                <a:cubicBezTo>
                  <a:pt x="7909658" y="722867"/>
                  <a:pt x="7907999" y="676433"/>
                  <a:pt x="7900416" y="630936"/>
                </a:cubicBezTo>
                <a:cubicBezTo>
                  <a:pt x="7895796" y="603217"/>
                  <a:pt x="7888016" y="576117"/>
                  <a:pt x="7882128" y="548640"/>
                </a:cubicBezTo>
                <a:cubicBezTo>
                  <a:pt x="7878872" y="533443"/>
                  <a:pt x="7876032" y="518160"/>
                  <a:pt x="7872984" y="502920"/>
                </a:cubicBezTo>
                <a:cubicBezTo>
                  <a:pt x="7882128" y="472440"/>
                  <a:pt x="7890353" y="441669"/>
                  <a:pt x="7900416" y="411480"/>
                </a:cubicBezTo>
                <a:cubicBezTo>
                  <a:pt x="7911698" y="377635"/>
                  <a:pt x="7926925" y="345122"/>
                  <a:pt x="7936992" y="310896"/>
                </a:cubicBezTo>
                <a:cubicBezTo>
                  <a:pt x="7942223" y="293109"/>
                  <a:pt x="7937845" y="272615"/>
                  <a:pt x="7946136" y="256032"/>
                </a:cubicBezTo>
                <a:cubicBezTo>
                  <a:pt x="7956782" y="234740"/>
                  <a:pt x="7978651" y="220975"/>
                  <a:pt x="7991856" y="201168"/>
                </a:cubicBezTo>
                <a:cubicBezTo>
                  <a:pt x="8000542" y="188139"/>
                  <a:pt x="8020344" y="126988"/>
                  <a:pt x="8046720" y="118872"/>
                </a:cubicBezTo>
                <a:cubicBezTo>
                  <a:pt x="8075997" y="109864"/>
                  <a:pt x="8107680" y="112776"/>
                  <a:pt x="8138160" y="109728"/>
                </a:cubicBezTo>
                <a:cubicBezTo>
                  <a:pt x="8095488" y="97536"/>
                  <a:pt x="8052246" y="87186"/>
                  <a:pt x="8010144" y="73152"/>
                </a:cubicBezTo>
                <a:cubicBezTo>
                  <a:pt x="7979001" y="62771"/>
                  <a:pt x="7950934" y="42814"/>
                  <a:pt x="7918704" y="36576"/>
                </a:cubicBezTo>
                <a:cubicBezTo>
                  <a:pt x="7890070" y="31034"/>
                  <a:pt x="7520795" y="1131"/>
                  <a:pt x="7507224" y="0"/>
                </a:cubicBezTo>
                <a:cubicBezTo>
                  <a:pt x="7286696" y="8482"/>
                  <a:pt x="7235628" y="2250"/>
                  <a:pt x="7013448" y="45720"/>
                </a:cubicBezTo>
                <a:cubicBezTo>
                  <a:pt x="6655619" y="115730"/>
                  <a:pt x="6970851" y="61640"/>
                  <a:pt x="6784848" y="118872"/>
                </a:cubicBezTo>
                <a:cubicBezTo>
                  <a:pt x="6767128" y="124324"/>
                  <a:pt x="6747971" y="123519"/>
                  <a:pt x="6729984" y="128016"/>
                </a:cubicBezTo>
                <a:cubicBezTo>
                  <a:pt x="6699112" y="135734"/>
                  <a:pt x="6669292" y="147249"/>
                  <a:pt x="6638544" y="155448"/>
                </a:cubicBezTo>
                <a:cubicBezTo>
                  <a:pt x="6623527" y="159453"/>
                  <a:pt x="6607902" y="160823"/>
                  <a:pt x="6592824" y="164592"/>
                </a:cubicBezTo>
                <a:cubicBezTo>
                  <a:pt x="6546919" y="176068"/>
                  <a:pt x="6501569" y="189692"/>
                  <a:pt x="6455664" y="201168"/>
                </a:cubicBezTo>
                <a:lnTo>
                  <a:pt x="6190488" y="265176"/>
                </a:lnTo>
                <a:cubicBezTo>
                  <a:pt x="6098045" y="287282"/>
                  <a:pt x="5786576" y="360409"/>
                  <a:pt x="5742432" y="365760"/>
                </a:cubicBezTo>
                <a:cubicBezTo>
                  <a:pt x="5641848" y="377952"/>
                  <a:pt x="5541860" y="397011"/>
                  <a:pt x="5440680" y="402336"/>
                </a:cubicBezTo>
                <a:cubicBezTo>
                  <a:pt x="4920076" y="429736"/>
                  <a:pt x="5410707" y="405369"/>
                  <a:pt x="4270248" y="438912"/>
                </a:cubicBezTo>
                <a:lnTo>
                  <a:pt x="4023360" y="448056"/>
                </a:lnTo>
                <a:lnTo>
                  <a:pt x="3236976" y="438912"/>
                </a:lnTo>
                <a:cubicBezTo>
                  <a:pt x="3196344" y="437270"/>
                  <a:pt x="3158251" y="417955"/>
                  <a:pt x="3118104" y="411480"/>
                </a:cubicBezTo>
                <a:cubicBezTo>
                  <a:pt x="3063607" y="402690"/>
                  <a:pt x="3008136" y="401158"/>
                  <a:pt x="2953512" y="393192"/>
                </a:cubicBezTo>
                <a:cubicBezTo>
                  <a:pt x="2385444" y="310349"/>
                  <a:pt x="2969051" y="381751"/>
                  <a:pt x="2414016" y="310896"/>
                </a:cubicBezTo>
                <a:cubicBezTo>
                  <a:pt x="2099679" y="270768"/>
                  <a:pt x="2396826" y="310996"/>
                  <a:pt x="2093976" y="283464"/>
                </a:cubicBezTo>
                <a:cubicBezTo>
                  <a:pt x="2011514" y="275967"/>
                  <a:pt x="1929785" y="260219"/>
                  <a:pt x="1847088" y="256032"/>
                </a:cubicBezTo>
                <a:cubicBezTo>
                  <a:pt x="1688766" y="248016"/>
                  <a:pt x="1530096" y="249936"/>
                  <a:pt x="1371600" y="246888"/>
                </a:cubicBezTo>
                <a:lnTo>
                  <a:pt x="1216152" y="237744"/>
                </a:lnTo>
                <a:cubicBezTo>
                  <a:pt x="1155205" y="234450"/>
                  <a:pt x="1094141" y="233109"/>
                  <a:pt x="1033272" y="228600"/>
                </a:cubicBezTo>
                <a:cubicBezTo>
                  <a:pt x="1011778" y="227008"/>
                  <a:pt x="990782" y="220674"/>
                  <a:pt x="969264" y="219456"/>
                </a:cubicBezTo>
                <a:cubicBezTo>
                  <a:pt x="829148" y="211525"/>
                  <a:pt x="688848" y="207264"/>
                  <a:pt x="548640" y="201168"/>
                </a:cubicBezTo>
                <a:cubicBezTo>
                  <a:pt x="533400" y="198120"/>
                  <a:pt x="518457" y="191626"/>
                  <a:pt x="502920" y="192024"/>
                </a:cubicBezTo>
                <a:cubicBezTo>
                  <a:pt x="227315" y="199091"/>
                  <a:pt x="286945" y="186582"/>
                  <a:pt x="155448" y="219456"/>
                </a:cubicBezTo>
                <a:cubicBezTo>
                  <a:pt x="128016" y="234696"/>
                  <a:pt x="99263" y="247769"/>
                  <a:pt x="73152" y="265176"/>
                </a:cubicBezTo>
                <a:cubicBezTo>
                  <a:pt x="62392" y="272349"/>
                  <a:pt x="55452" y="284093"/>
                  <a:pt x="45720" y="292608"/>
                </a:cubicBezTo>
                <a:cubicBezTo>
                  <a:pt x="31032" y="305460"/>
                  <a:pt x="15240" y="316992"/>
                  <a:pt x="0" y="329184"/>
                </a:cubicBezTo>
                <a:cubicBezTo>
                  <a:pt x="3048" y="359664"/>
                  <a:pt x="1084" y="391071"/>
                  <a:pt x="9144" y="420624"/>
                </a:cubicBezTo>
                <a:cubicBezTo>
                  <a:pt x="28414" y="491282"/>
                  <a:pt x="49407" y="521257"/>
                  <a:pt x="82296" y="576072"/>
                </a:cubicBezTo>
                <a:cubicBezTo>
                  <a:pt x="83518" y="580349"/>
                  <a:pt x="106823" y="659225"/>
                  <a:pt x="109728" y="676656"/>
                </a:cubicBezTo>
                <a:cubicBezTo>
                  <a:pt x="110730" y="682669"/>
                  <a:pt x="124968" y="699516"/>
                  <a:pt x="128016" y="704088"/>
                </a:cubicBezTo>
                <a:close/>
              </a:path>
            </a:pathLst>
          </a:custGeom>
          <a:solidFill>
            <a:srgbClr val="8BAF7D"/>
          </a:solidFill>
          <a:ln>
            <a:solidFill>
              <a:srgbClr val="33813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800" b="1" dirty="0"/>
          </a:p>
        </p:txBody>
      </p:sp>
      <p:sp>
        <p:nvSpPr>
          <p:cNvPr id="7" name="Isosceles Triangle 6">
            <a:extLst>
              <a:ext uri="{FF2B5EF4-FFF2-40B4-BE49-F238E27FC236}">
                <a16:creationId xmlns:a16="http://schemas.microsoft.com/office/drawing/2014/main" id="{6DEE5492-54D4-D67A-27F8-6AB4422144C3}"/>
              </a:ext>
            </a:extLst>
          </p:cNvPr>
          <p:cNvSpPr/>
          <p:nvPr/>
        </p:nvSpPr>
        <p:spPr>
          <a:xfrm>
            <a:off x="5349205" y="4508705"/>
            <a:ext cx="2633472" cy="1709928"/>
          </a:xfrm>
          <a:prstGeom prst="triangl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t>Partnership</a:t>
            </a:r>
          </a:p>
          <a:p>
            <a:pPr algn="ctr"/>
            <a:endParaRPr lang="en-US" dirty="0"/>
          </a:p>
        </p:txBody>
      </p:sp>
      <p:cxnSp>
        <p:nvCxnSpPr>
          <p:cNvPr id="10" name="Straight Arrow Connector 9">
            <a:extLst>
              <a:ext uri="{FF2B5EF4-FFF2-40B4-BE49-F238E27FC236}">
                <a16:creationId xmlns:a16="http://schemas.microsoft.com/office/drawing/2014/main" id="{FCF52F12-6899-8A7E-E943-95A394A0A841}"/>
              </a:ext>
            </a:extLst>
          </p:cNvPr>
          <p:cNvCxnSpPr>
            <a:cxnSpLocks/>
            <a:stCxn id="2" idx="3"/>
            <a:endCxn id="7" idx="0"/>
          </p:cNvCxnSpPr>
          <p:nvPr/>
        </p:nvCxnSpPr>
        <p:spPr>
          <a:xfrm flipH="1">
            <a:off x="6665941" y="3760192"/>
            <a:ext cx="1773936" cy="748513"/>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 name="Graphic 10" descr="Man with solid fill">
            <a:extLst>
              <a:ext uri="{FF2B5EF4-FFF2-40B4-BE49-F238E27FC236}">
                <a16:creationId xmlns:a16="http://schemas.microsoft.com/office/drawing/2014/main" id="{DFA9C07E-1A12-8725-DBFD-6BB1725270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0885" y="2759149"/>
            <a:ext cx="914400" cy="914400"/>
          </a:xfrm>
          <a:prstGeom prst="rect">
            <a:avLst/>
          </a:prstGeom>
        </p:spPr>
      </p:pic>
      <p:cxnSp>
        <p:nvCxnSpPr>
          <p:cNvPr id="17" name="Straight Arrow Connector 16">
            <a:extLst>
              <a:ext uri="{FF2B5EF4-FFF2-40B4-BE49-F238E27FC236}">
                <a16:creationId xmlns:a16="http://schemas.microsoft.com/office/drawing/2014/main" id="{AEAF551A-916B-2E17-396C-33BD4AAEC3E0}"/>
              </a:ext>
            </a:extLst>
          </p:cNvPr>
          <p:cNvCxnSpPr>
            <a:cxnSpLocks/>
            <a:stCxn id="11" idx="2"/>
            <a:endCxn id="7" idx="0"/>
          </p:cNvCxnSpPr>
          <p:nvPr/>
        </p:nvCxnSpPr>
        <p:spPr>
          <a:xfrm>
            <a:off x="3598085" y="3673549"/>
            <a:ext cx="3067856" cy="835156"/>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Isosceles Triangle 1">
            <a:extLst>
              <a:ext uri="{FF2B5EF4-FFF2-40B4-BE49-F238E27FC236}">
                <a16:creationId xmlns:a16="http://schemas.microsoft.com/office/drawing/2014/main" id="{A304FE56-DF24-A267-9068-117B5BF3A8AE}"/>
              </a:ext>
            </a:extLst>
          </p:cNvPr>
          <p:cNvSpPr/>
          <p:nvPr/>
        </p:nvSpPr>
        <p:spPr>
          <a:xfrm>
            <a:off x="7123141" y="2050264"/>
            <a:ext cx="2633472" cy="1709928"/>
          </a:xfrm>
          <a:prstGeom prst="triangl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t>Investment Partnership</a:t>
            </a:r>
          </a:p>
          <a:p>
            <a:pPr algn="ctr"/>
            <a:endParaRPr lang="en-US" dirty="0"/>
          </a:p>
        </p:txBody>
      </p:sp>
      <p:pic>
        <p:nvPicPr>
          <p:cNvPr id="6" name="Graphic 5" descr="Man with solid fill">
            <a:extLst>
              <a:ext uri="{FF2B5EF4-FFF2-40B4-BE49-F238E27FC236}">
                <a16:creationId xmlns:a16="http://schemas.microsoft.com/office/drawing/2014/main" id="{8434AD1F-1CD1-BCB2-151C-519F3A0759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96167" y="274146"/>
            <a:ext cx="914400" cy="914400"/>
          </a:xfrm>
          <a:prstGeom prst="rect">
            <a:avLst/>
          </a:prstGeom>
        </p:spPr>
      </p:pic>
      <p:cxnSp>
        <p:nvCxnSpPr>
          <p:cNvPr id="8" name="Straight Arrow Connector 7">
            <a:extLst>
              <a:ext uri="{FF2B5EF4-FFF2-40B4-BE49-F238E27FC236}">
                <a16:creationId xmlns:a16="http://schemas.microsoft.com/office/drawing/2014/main" id="{EFAA5FDA-C430-784C-52A1-7694CEDB1706}"/>
              </a:ext>
            </a:extLst>
          </p:cNvPr>
          <p:cNvCxnSpPr>
            <a:cxnSpLocks/>
            <a:stCxn id="6" idx="2"/>
            <a:endCxn id="2" idx="0"/>
          </p:cNvCxnSpPr>
          <p:nvPr/>
        </p:nvCxnSpPr>
        <p:spPr>
          <a:xfrm flipH="1">
            <a:off x="8439877" y="1188546"/>
            <a:ext cx="1613490" cy="861718"/>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itle 1">
            <a:extLst>
              <a:ext uri="{FF2B5EF4-FFF2-40B4-BE49-F238E27FC236}">
                <a16:creationId xmlns:a16="http://schemas.microsoft.com/office/drawing/2014/main" id="{6300FE08-1239-B351-0155-FB5DC8E7FC79}"/>
              </a:ext>
            </a:extLst>
          </p:cNvPr>
          <p:cNvSpPr txBox="1">
            <a:spLocks/>
          </p:cNvSpPr>
          <p:nvPr/>
        </p:nvSpPr>
        <p:spPr>
          <a:xfrm>
            <a:off x="715871" y="-183054"/>
            <a:ext cx="4277887" cy="91440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Big Picture</a:t>
            </a:r>
          </a:p>
        </p:txBody>
      </p:sp>
      <p:sp>
        <p:nvSpPr>
          <p:cNvPr id="23" name="Title 1">
            <a:extLst>
              <a:ext uri="{FF2B5EF4-FFF2-40B4-BE49-F238E27FC236}">
                <a16:creationId xmlns:a16="http://schemas.microsoft.com/office/drawing/2014/main" id="{D5864A96-2D8D-1EB6-35D2-51BB575F09D1}"/>
              </a:ext>
            </a:extLst>
          </p:cNvPr>
          <p:cNvSpPr txBox="1">
            <a:spLocks/>
          </p:cNvSpPr>
          <p:nvPr/>
        </p:nvSpPr>
        <p:spPr>
          <a:xfrm>
            <a:off x="7779433" y="4080113"/>
            <a:ext cx="4103107" cy="1589341"/>
          </a:xfrm>
          <a:prstGeom prst="rect">
            <a:avLst/>
          </a:prstGeom>
        </p:spPr>
        <p:txBody>
          <a:bodyPr vert="horz" lIns="91440" tIns="45720" rIns="91440" bIns="45720" rtlCol="0" anchor="b">
            <a:normAutofit fontScale="92500" lnSpcReduction="200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rPr>
              <a:t>Investment partnerships do not affect sourcing – rather – the nonresident partner would source the income as if they held the asset directly. </a:t>
            </a:r>
          </a:p>
        </p:txBody>
      </p:sp>
    </p:spTree>
    <p:extLst>
      <p:ext uri="{BB962C8B-B14F-4D97-AF65-F5344CB8AC3E}">
        <p14:creationId xmlns:p14="http://schemas.microsoft.com/office/powerpoint/2010/main" val="314367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C3F4A3-00CB-B5DF-43EF-3AD8BF3F5BD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14600E-3433-DFB2-A796-37DE02C25A08}"/>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35" name="Freeform: Shape 34">
            <a:extLst>
              <a:ext uri="{FF2B5EF4-FFF2-40B4-BE49-F238E27FC236}">
                <a16:creationId xmlns:a16="http://schemas.microsoft.com/office/drawing/2014/main" id="{AF5357A6-7036-54E0-A080-B8335923D8CE}"/>
              </a:ext>
            </a:extLst>
          </p:cNvPr>
          <p:cNvSpPr/>
          <p:nvPr/>
        </p:nvSpPr>
        <p:spPr>
          <a:xfrm>
            <a:off x="132606" y="731346"/>
            <a:ext cx="6760836" cy="6057693"/>
          </a:xfrm>
          <a:custGeom>
            <a:avLst/>
            <a:gdLst>
              <a:gd name="connsiteX0" fmla="*/ 128016 w 8165592"/>
              <a:gd name="connsiteY0" fmla="*/ 704088 h 4718304"/>
              <a:gd name="connsiteX1" fmla="*/ 128016 w 8165592"/>
              <a:gd name="connsiteY1" fmla="*/ 704088 h 4718304"/>
              <a:gd name="connsiteX2" fmla="*/ 219456 w 8165592"/>
              <a:gd name="connsiteY2" fmla="*/ 859536 h 4718304"/>
              <a:gd name="connsiteX3" fmla="*/ 301752 w 8165592"/>
              <a:gd name="connsiteY3" fmla="*/ 978408 h 4718304"/>
              <a:gd name="connsiteX4" fmla="*/ 484632 w 8165592"/>
              <a:gd name="connsiteY4" fmla="*/ 1216152 h 4718304"/>
              <a:gd name="connsiteX5" fmla="*/ 512064 w 8165592"/>
              <a:gd name="connsiteY5" fmla="*/ 1289304 h 4718304"/>
              <a:gd name="connsiteX6" fmla="*/ 640080 w 8165592"/>
              <a:gd name="connsiteY6" fmla="*/ 1572768 h 4718304"/>
              <a:gd name="connsiteX7" fmla="*/ 713232 w 8165592"/>
              <a:gd name="connsiteY7" fmla="*/ 1810512 h 4718304"/>
              <a:gd name="connsiteX8" fmla="*/ 731520 w 8165592"/>
              <a:gd name="connsiteY8" fmla="*/ 1920240 h 4718304"/>
              <a:gd name="connsiteX9" fmla="*/ 740664 w 8165592"/>
              <a:gd name="connsiteY9" fmla="*/ 2350008 h 4718304"/>
              <a:gd name="connsiteX10" fmla="*/ 777240 w 8165592"/>
              <a:gd name="connsiteY10" fmla="*/ 2560320 h 4718304"/>
              <a:gd name="connsiteX11" fmla="*/ 832104 w 8165592"/>
              <a:gd name="connsiteY11" fmla="*/ 2697480 h 4718304"/>
              <a:gd name="connsiteX12" fmla="*/ 1069848 w 8165592"/>
              <a:gd name="connsiteY12" fmla="*/ 2889504 h 4718304"/>
              <a:gd name="connsiteX13" fmla="*/ 1353312 w 8165592"/>
              <a:gd name="connsiteY13" fmla="*/ 3026664 h 4718304"/>
              <a:gd name="connsiteX14" fmla="*/ 1444752 w 8165592"/>
              <a:gd name="connsiteY14" fmla="*/ 3072384 h 4718304"/>
              <a:gd name="connsiteX15" fmla="*/ 1490472 w 8165592"/>
              <a:gd name="connsiteY15" fmla="*/ 3090672 h 4718304"/>
              <a:gd name="connsiteX16" fmla="*/ 1719072 w 8165592"/>
              <a:gd name="connsiteY16" fmla="*/ 3227832 h 4718304"/>
              <a:gd name="connsiteX17" fmla="*/ 1801368 w 8165592"/>
              <a:gd name="connsiteY17" fmla="*/ 3291840 h 4718304"/>
              <a:gd name="connsiteX18" fmla="*/ 1993392 w 8165592"/>
              <a:gd name="connsiteY18" fmla="*/ 3429000 h 4718304"/>
              <a:gd name="connsiteX19" fmla="*/ 2130552 w 8165592"/>
              <a:gd name="connsiteY19" fmla="*/ 3520440 h 4718304"/>
              <a:gd name="connsiteX20" fmla="*/ 2231136 w 8165592"/>
              <a:gd name="connsiteY20" fmla="*/ 3602736 h 4718304"/>
              <a:gd name="connsiteX21" fmla="*/ 2331720 w 8165592"/>
              <a:gd name="connsiteY21" fmla="*/ 3703320 h 4718304"/>
              <a:gd name="connsiteX22" fmla="*/ 2395728 w 8165592"/>
              <a:gd name="connsiteY22" fmla="*/ 3794760 h 4718304"/>
              <a:gd name="connsiteX23" fmla="*/ 2560320 w 8165592"/>
              <a:gd name="connsiteY23" fmla="*/ 4005072 h 4718304"/>
              <a:gd name="connsiteX24" fmla="*/ 2633472 w 8165592"/>
              <a:gd name="connsiteY24" fmla="*/ 4114800 h 4718304"/>
              <a:gd name="connsiteX25" fmla="*/ 2670048 w 8165592"/>
              <a:gd name="connsiteY25" fmla="*/ 4151376 h 4718304"/>
              <a:gd name="connsiteX26" fmla="*/ 2697480 w 8165592"/>
              <a:gd name="connsiteY26" fmla="*/ 4187952 h 4718304"/>
              <a:gd name="connsiteX27" fmla="*/ 2798064 w 8165592"/>
              <a:gd name="connsiteY27" fmla="*/ 4306824 h 4718304"/>
              <a:gd name="connsiteX28" fmla="*/ 2871216 w 8165592"/>
              <a:gd name="connsiteY28" fmla="*/ 4361688 h 4718304"/>
              <a:gd name="connsiteX29" fmla="*/ 3136392 w 8165592"/>
              <a:gd name="connsiteY29" fmla="*/ 4507992 h 4718304"/>
              <a:gd name="connsiteX30" fmla="*/ 3328416 w 8165592"/>
              <a:gd name="connsiteY30" fmla="*/ 4562856 h 4718304"/>
              <a:gd name="connsiteX31" fmla="*/ 3419856 w 8165592"/>
              <a:gd name="connsiteY31" fmla="*/ 4590288 h 4718304"/>
              <a:gd name="connsiteX32" fmla="*/ 3557016 w 8165592"/>
              <a:gd name="connsiteY32" fmla="*/ 4617720 h 4718304"/>
              <a:gd name="connsiteX33" fmla="*/ 3749040 w 8165592"/>
              <a:gd name="connsiteY33" fmla="*/ 4663440 h 4718304"/>
              <a:gd name="connsiteX34" fmla="*/ 4078224 w 8165592"/>
              <a:gd name="connsiteY34" fmla="*/ 4681728 h 4718304"/>
              <a:gd name="connsiteX35" fmla="*/ 5111496 w 8165592"/>
              <a:gd name="connsiteY35" fmla="*/ 4663440 h 4718304"/>
              <a:gd name="connsiteX36" fmla="*/ 5330952 w 8165592"/>
              <a:gd name="connsiteY36" fmla="*/ 4654296 h 4718304"/>
              <a:gd name="connsiteX37" fmla="*/ 5760720 w 8165592"/>
              <a:gd name="connsiteY37" fmla="*/ 4663440 h 4718304"/>
              <a:gd name="connsiteX38" fmla="*/ 5897880 w 8165592"/>
              <a:gd name="connsiteY38" fmla="*/ 4672584 h 4718304"/>
              <a:gd name="connsiteX39" fmla="*/ 6172200 w 8165592"/>
              <a:gd name="connsiteY39" fmla="*/ 4681728 h 4718304"/>
              <a:gd name="connsiteX40" fmla="*/ 6318504 w 8165592"/>
              <a:gd name="connsiteY40" fmla="*/ 4709160 h 4718304"/>
              <a:gd name="connsiteX41" fmla="*/ 6446520 w 8165592"/>
              <a:gd name="connsiteY41" fmla="*/ 4718304 h 4718304"/>
              <a:gd name="connsiteX42" fmla="*/ 6858000 w 8165592"/>
              <a:gd name="connsiteY42" fmla="*/ 4700016 h 4718304"/>
              <a:gd name="connsiteX43" fmla="*/ 7104888 w 8165592"/>
              <a:gd name="connsiteY43" fmla="*/ 4672584 h 4718304"/>
              <a:gd name="connsiteX44" fmla="*/ 7223760 w 8165592"/>
              <a:gd name="connsiteY44" fmla="*/ 4645152 h 4718304"/>
              <a:gd name="connsiteX45" fmla="*/ 7315200 w 8165592"/>
              <a:gd name="connsiteY45" fmla="*/ 4636008 h 4718304"/>
              <a:gd name="connsiteX46" fmla="*/ 7443216 w 8165592"/>
              <a:gd name="connsiteY46" fmla="*/ 4617720 h 4718304"/>
              <a:gd name="connsiteX47" fmla="*/ 7854696 w 8165592"/>
              <a:gd name="connsiteY47" fmla="*/ 4526280 h 4718304"/>
              <a:gd name="connsiteX48" fmla="*/ 7891272 w 8165592"/>
              <a:gd name="connsiteY48" fmla="*/ 4517136 h 4718304"/>
              <a:gd name="connsiteX49" fmla="*/ 7955280 w 8165592"/>
              <a:gd name="connsiteY49" fmla="*/ 4498848 h 4718304"/>
              <a:gd name="connsiteX50" fmla="*/ 8083296 w 8165592"/>
              <a:gd name="connsiteY50" fmla="*/ 4489704 h 4718304"/>
              <a:gd name="connsiteX51" fmla="*/ 8129016 w 8165592"/>
              <a:gd name="connsiteY51" fmla="*/ 4041648 h 4718304"/>
              <a:gd name="connsiteX52" fmla="*/ 8147304 w 8165592"/>
              <a:gd name="connsiteY52" fmla="*/ 3904488 h 4718304"/>
              <a:gd name="connsiteX53" fmla="*/ 8165592 w 8165592"/>
              <a:gd name="connsiteY53" fmla="*/ 3749040 h 4718304"/>
              <a:gd name="connsiteX54" fmla="*/ 8156448 w 8165592"/>
              <a:gd name="connsiteY54" fmla="*/ 2258568 h 4718304"/>
              <a:gd name="connsiteX55" fmla="*/ 8147304 w 8165592"/>
              <a:gd name="connsiteY55" fmla="*/ 2203704 h 4718304"/>
              <a:gd name="connsiteX56" fmla="*/ 8129016 w 8165592"/>
              <a:gd name="connsiteY56" fmla="*/ 1965960 h 4718304"/>
              <a:gd name="connsiteX57" fmla="*/ 8110728 w 8165592"/>
              <a:gd name="connsiteY57" fmla="*/ 1755648 h 4718304"/>
              <a:gd name="connsiteX58" fmla="*/ 8074152 w 8165592"/>
              <a:gd name="connsiteY58" fmla="*/ 1463040 h 4718304"/>
              <a:gd name="connsiteX59" fmla="*/ 8046720 w 8165592"/>
              <a:gd name="connsiteY59" fmla="*/ 1344168 h 4718304"/>
              <a:gd name="connsiteX60" fmla="*/ 8010144 w 8165592"/>
              <a:gd name="connsiteY60" fmla="*/ 1124712 h 4718304"/>
              <a:gd name="connsiteX61" fmla="*/ 7973568 w 8165592"/>
              <a:gd name="connsiteY61" fmla="*/ 960120 h 4718304"/>
              <a:gd name="connsiteX62" fmla="*/ 7955280 w 8165592"/>
              <a:gd name="connsiteY62" fmla="*/ 914400 h 4718304"/>
              <a:gd name="connsiteX63" fmla="*/ 7946136 w 8165592"/>
              <a:gd name="connsiteY63" fmla="*/ 859536 h 4718304"/>
              <a:gd name="connsiteX64" fmla="*/ 7918704 w 8165592"/>
              <a:gd name="connsiteY64" fmla="*/ 768096 h 4718304"/>
              <a:gd name="connsiteX65" fmla="*/ 7900416 w 8165592"/>
              <a:gd name="connsiteY65" fmla="*/ 630936 h 4718304"/>
              <a:gd name="connsiteX66" fmla="*/ 7882128 w 8165592"/>
              <a:gd name="connsiteY66" fmla="*/ 548640 h 4718304"/>
              <a:gd name="connsiteX67" fmla="*/ 7872984 w 8165592"/>
              <a:gd name="connsiteY67" fmla="*/ 502920 h 4718304"/>
              <a:gd name="connsiteX68" fmla="*/ 7900416 w 8165592"/>
              <a:gd name="connsiteY68" fmla="*/ 411480 h 4718304"/>
              <a:gd name="connsiteX69" fmla="*/ 7936992 w 8165592"/>
              <a:gd name="connsiteY69" fmla="*/ 310896 h 4718304"/>
              <a:gd name="connsiteX70" fmla="*/ 7946136 w 8165592"/>
              <a:gd name="connsiteY70" fmla="*/ 256032 h 4718304"/>
              <a:gd name="connsiteX71" fmla="*/ 7991856 w 8165592"/>
              <a:gd name="connsiteY71" fmla="*/ 201168 h 4718304"/>
              <a:gd name="connsiteX72" fmla="*/ 8046720 w 8165592"/>
              <a:gd name="connsiteY72" fmla="*/ 118872 h 4718304"/>
              <a:gd name="connsiteX73" fmla="*/ 8138160 w 8165592"/>
              <a:gd name="connsiteY73" fmla="*/ 109728 h 4718304"/>
              <a:gd name="connsiteX74" fmla="*/ 8010144 w 8165592"/>
              <a:gd name="connsiteY74" fmla="*/ 73152 h 4718304"/>
              <a:gd name="connsiteX75" fmla="*/ 7918704 w 8165592"/>
              <a:gd name="connsiteY75" fmla="*/ 36576 h 4718304"/>
              <a:gd name="connsiteX76" fmla="*/ 7507224 w 8165592"/>
              <a:gd name="connsiteY76" fmla="*/ 0 h 4718304"/>
              <a:gd name="connsiteX77" fmla="*/ 7013448 w 8165592"/>
              <a:gd name="connsiteY77" fmla="*/ 45720 h 4718304"/>
              <a:gd name="connsiteX78" fmla="*/ 6784848 w 8165592"/>
              <a:gd name="connsiteY78" fmla="*/ 118872 h 4718304"/>
              <a:gd name="connsiteX79" fmla="*/ 6729984 w 8165592"/>
              <a:gd name="connsiteY79" fmla="*/ 128016 h 4718304"/>
              <a:gd name="connsiteX80" fmla="*/ 6638544 w 8165592"/>
              <a:gd name="connsiteY80" fmla="*/ 155448 h 4718304"/>
              <a:gd name="connsiteX81" fmla="*/ 6592824 w 8165592"/>
              <a:gd name="connsiteY81" fmla="*/ 164592 h 4718304"/>
              <a:gd name="connsiteX82" fmla="*/ 6455664 w 8165592"/>
              <a:gd name="connsiteY82" fmla="*/ 201168 h 4718304"/>
              <a:gd name="connsiteX83" fmla="*/ 6190488 w 8165592"/>
              <a:gd name="connsiteY83" fmla="*/ 265176 h 4718304"/>
              <a:gd name="connsiteX84" fmla="*/ 5742432 w 8165592"/>
              <a:gd name="connsiteY84" fmla="*/ 365760 h 4718304"/>
              <a:gd name="connsiteX85" fmla="*/ 5440680 w 8165592"/>
              <a:gd name="connsiteY85" fmla="*/ 402336 h 4718304"/>
              <a:gd name="connsiteX86" fmla="*/ 4270248 w 8165592"/>
              <a:gd name="connsiteY86" fmla="*/ 438912 h 4718304"/>
              <a:gd name="connsiteX87" fmla="*/ 4023360 w 8165592"/>
              <a:gd name="connsiteY87" fmla="*/ 448056 h 4718304"/>
              <a:gd name="connsiteX88" fmla="*/ 3236976 w 8165592"/>
              <a:gd name="connsiteY88" fmla="*/ 438912 h 4718304"/>
              <a:gd name="connsiteX89" fmla="*/ 3118104 w 8165592"/>
              <a:gd name="connsiteY89" fmla="*/ 411480 h 4718304"/>
              <a:gd name="connsiteX90" fmla="*/ 2953512 w 8165592"/>
              <a:gd name="connsiteY90" fmla="*/ 393192 h 4718304"/>
              <a:gd name="connsiteX91" fmla="*/ 2414016 w 8165592"/>
              <a:gd name="connsiteY91" fmla="*/ 310896 h 4718304"/>
              <a:gd name="connsiteX92" fmla="*/ 2093976 w 8165592"/>
              <a:gd name="connsiteY92" fmla="*/ 283464 h 4718304"/>
              <a:gd name="connsiteX93" fmla="*/ 1847088 w 8165592"/>
              <a:gd name="connsiteY93" fmla="*/ 256032 h 4718304"/>
              <a:gd name="connsiteX94" fmla="*/ 1371600 w 8165592"/>
              <a:gd name="connsiteY94" fmla="*/ 246888 h 4718304"/>
              <a:gd name="connsiteX95" fmla="*/ 1216152 w 8165592"/>
              <a:gd name="connsiteY95" fmla="*/ 237744 h 4718304"/>
              <a:gd name="connsiteX96" fmla="*/ 1033272 w 8165592"/>
              <a:gd name="connsiteY96" fmla="*/ 228600 h 4718304"/>
              <a:gd name="connsiteX97" fmla="*/ 969264 w 8165592"/>
              <a:gd name="connsiteY97" fmla="*/ 219456 h 4718304"/>
              <a:gd name="connsiteX98" fmla="*/ 548640 w 8165592"/>
              <a:gd name="connsiteY98" fmla="*/ 201168 h 4718304"/>
              <a:gd name="connsiteX99" fmla="*/ 502920 w 8165592"/>
              <a:gd name="connsiteY99" fmla="*/ 192024 h 4718304"/>
              <a:gd name="connsiteX100" fmla="*/ 155448 w 8165592"/>
              <a:gd name="connsiteY100" fmla="*/ 219456 h 4718304"/>
              <a:gd name="connsiteX101" fmla="*/ 73152 w 8165592"/>
              <a:gd name="connsiteY101" fmla="*/ 265176 h 4718304"/>
              <a:gd name="connsiteX102" fmla="*/ 45720 w 8165592"/>
              <a:gd name="connsiteY102" fmla="*/ 292608 h 4718304"/>
              <a:gd name="connsiteX103" fmla="*/ 0 w 8165592"/>
              <a:gd name="connsiteY103" fmla="*/ 329184 h 4718304"/>
              <a:gd name="connsiteX104" fmla="*/ 9144 w 8165592"/>
              <a:gd name="connsiteY104" fmla="*/ 420624 h 4718304"/>
              <a:gd name="connsiteX105" fmla="*/ 82296 w 8165592"/>
              <a:gd name="connsiteY105" fmla="*/ 576072 h 4718304"/>
              <a:gd name="connsiteX106" fmla="*/ 109728 w 8165592"/>
              <a:gd name="connsiteY106" fmla="*/ 676656 h 4718304"/>
              <a:gd name="connsiteX107" fmla="*/ 128016 w 8165592"/>
              <a:gd name="connsiteY107" fmla="*/ 704088 h 471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165592" h="4718304">
                <a:moveTo>
                  <a:pt x="128016" y="704088"/>
                </a:moveTo>
                <a:lnTo>
                  <a:pt x="128016" y="704088"/>
                </a:lnTo>
                <a:cubicBezTo>
                  <a:pt x="158496" y="755904"/>
                  <a:pt x="187949" y="808338"/>
                  <a:pt x="219456" y="859536"/>
                </a:cubicBezTo>
                <a:cubicBezTo>
                  <a:pt x="227065" y="871901"/>
                  <a:pt x="280290" y="953644"/>
                  <a:pt x="301752" y="978408"/>
                </a:cubicBezTo>
                <a:cubicBezTo>
                  <a:pt x="360591" y="1046299"/>
                  <a:pt x="452416" y="1130242"/>
                  <a:pt x="484632" y="1216152"/>
                </a:cubicBezTo>
                <a:cubicBezTo>
                  <a:pt x="493776" y="1240536"/>
                  <a:pt x="501658" y="1265431"/>
                  <a:pt x="512064" y="1289304"/>
                </a:cubicBezTo>
                <a:cubicBezTo>
                  <a:pt x="553492" y="1384344"/>
                  <a:pt x="607295" y="1474412"/>
                  <a:pt x="640080" y="1572768"/>
                </a:cubicBezTo>
                <a:cubicBezTo>
                  <a:pt x="664341" y="1645552"/>
                  <a:pt x="696518" y="1733630"/>
                  <a:pt x="713232" y="1810512"/>
                </a:cubicBezTo>
                <a:cubicBezTo>
                  <a:pt x="721109" y="1846746"/>
                  <a:pt x="725424" y="1883664"/>
                  <a:pt x="731520" y="1920240"/>
                </a:cubicBezTo>
                <a:cubicBezTo>
                  <a:pt x="734568" y="2063496"/>
                  <a:pt x="733509" y="2206898"/>
                  <a:pt x="740664" y="2350008"/>
                </a:cubicBezTo>
                <a:cubicBezTo>
                  <a:pt x="742346" y="2383642"/>
                  <a:pt x="767630" y="2519477"/>
                  <a:pt x="777240" y="2560320"/>
                </a:cubicBezTo>
                <a:cubicBezTo>
                  <a:pt x="788402" y="2607758"/>
                  <a:pt x="803561" y="2657044"/>
                  <a:pt x="832104" y="2697480"/>
                </a:cubicBezTo>
                <a:cubicBezTo>
                  <a:pt x="895145" y="2786788"/>
                  <a:pt x="971584" y="2835358"/>
                  <a:pt x="1069848" y="2889504"/>
                </a:cubicBezTo>
                <a:cubicBezTo>
                  <a:pt x="1161783" y="2940162"/>
                  <a:pt x="1258970" y="2980644"/>
                  <a:pt x="1353312" y="3026664"/>
                </a:cubicBezTo>
                <a:cubicBezTo>
                  <a:pt x="1383940" y="3041604"/>
                  <a:pt x="1413112" y="3059728"/>
                  <a:pt x="1444752" y="3072384"/>
                </a:cubicBezTo>
                <a:cubicBezTo>
                  <a:pt x="1459992" y="3078480"/>
                  <a:pt x="1475791" y="3083331"/>
                  <a:pt x="1490472" y="3090672"/>
                </a:cubicBezTo>
                <a:cubicBezTo>
                  <a:pt x="1553294" y="3122083"/>
                  <a:pt x="1673976" y="3197167"/>
                  <a:pt x="1719072" y="3227832"/>
                </a:cubicBezTo>
                <a:cubicBezTo>
                  <a:pt x="1747810" y="3247374"/>
                  <a:pt x="1773343" y="3271289"/>
                  <a:pt x="1801368" y="3291840"/>
                </a:cubicBezTo>
                <a:cubicBezTo>
                  <a:pt x="1864800" y="3338356"/>
                  <a:pt x="1928783" y="3384133"/>
                  <a:pt x="1993392" y="3429000"/>
                </a:cubicBezTo>
                <a:cubicBezTo>
                  <a:pt x="2038525" y="3460342"/>
                  <a:pt x="2130552" y="3520440"/>
                  <a:pt x="2130552" y="3520440"/>
                </a:cubicBezTo>
                <a:cubicBezTo>
                  <a:pt x="2169778" y="3579280"/>
                  <a:pt x="2131745" y="3529849"/>
                  <a:pt x="2231136" y="3602736"/>
                </a:cubicBezTo>
                <a:cubicBezTo>
                  <a:pt x="2278549" y="3637506"/>
                  <a:pt x="2296499" y="3656358"/>
                  <a:pt x="2331720" y="3703320"/>
                </a:cubicBezTo>
                <a:cubicBezTo>
                  <a:pt x="2354043" y="3733084"/>
                  <a:pt x="2373261" y="3765104"/>
                  <a:pt x="2395728" y="3794760"/>
                </a:cubicBezTo>
                <a:cubicBezTo>
                  <a:pt x="2449484" y="3865717"/>
                  <a:pt x="2510940" y="3931003"/>
                  <a:pt x="2560320" y="4005072"/>
                </a:cubicBezTo>
                <a:cubicBezTo>
                  <a:pt x="2584704" y="4041648"/>
                  <a:pt x="2607097" y="4079633"/>
                  <a:pt x="2633472" y="4114800"/>
                </a:cubicBezTo>
                <a:cubicBezTo>
                  <a:pt x="2643817" y="4128594"/>
                  <a:pt x="2658694" y="4138400"/>
                  <a:pt x="2670048" y="4151376"/>
                </a:cubicBezTo>
                <a:cubicBezTo>
                  <a:pt x="2680084" y="4162845"/>
                  <a:pt x="2687792" y="4176188"/>
                  <a:pt x="2697480" y="4187952"/>
                </a:cubicBezTo>
                <a:cubicBezTo>
                  <a:pt x="2730477" y="4228019"/>
                  <a:pt x="2757533" y="4274399"/>
                  <a:pt x="2798064" y="4306824"/>
                </a:cubicBezTo>
                <a:cubicBezTo>
                  <a:pt x="2895452" y="4384734"/>
                  <a:pt x="2803283" y="4313165"/>
                  <a:pt x="2871216" y="4361688"/>
                </a:cubicBezTo>
                <a:cubicBezTo>
                  <a:pt x="2963316" y="4427474"/>
                  <a:pt x="2968579" y="4456357"/>
                  <a:pt x="3136392" y="4507992"/>
                </a:cubicBezTo>
                <a:cubicBezTo>
                  <a:pt x="3452927" y="4605387"/>
                  <a:pt x="3109771" y="4502121"/>
                  <a:pt x="3328416" y="4562856"/>
                </a:cubicBezTo>
                <a:cubicBezTo>
                  <a:pt x="3359077" y="4571373"/>
                  <a:pt x="3388913" y="4582862"/>
                  <a:pt x="3419856" y="4590288"/>
                </a:cubicBezTo>
                <a:cubicBezTo>
                  <a:pt x="3465194" y="4601169"/>
                  <a:pt x="3511501" y="4607606"/>
                  <a:pt x="3557016" y="4617720"/>
                </a:cubicBezTo>
                <a:cubicBezTo>
                  <a:pt x="3621246" y="4631993"/>
                  <a:pt x="3683733" y="4655420"/>
                  <a:pt x="3749040" y="4663440"/>
                </a:cubicBezTo>
                <a:cubicBezTo>
                  <a:pt x="3858118" y="4676836"/>
                  <a:pt x="4078224" y="4681728"/>
                  <a:pt x="4078224" y="4681728"/>
                </a:cubicBezTo>
                <a:lnTo>
                  <a:pt x="5111496" y="4663440"/>
                </a:lnTo>
                <a:cubicBezTo>
                  <a:pt x="5184694" y="4661837"/>
                  <a:pt x="5257737" y="4654296"/>
                  <a:pt x="5330952" y="4654296"/>
                </a:cubicBezTo>
                <a:cubicBezTo>
                  <a:pt x="5474240" y="4654296"/>
                  <a:pt x="5617464" y="4660392"/>
                  <a:pt x="5760720" y="4663440"/>
                </a:cubicBezTo>
                <a:cubicBezTo>
                  <a:pt x="5806440" y="4666488"/>
                  <a:pt x="5852104" y="4670549"/>
                  <a:pt x="5897880" y="4672584"/>
                </a:cubicBezTo>
                <a:cubicBezTo>
                  <a:pt x="5989281" y="4676646"/>
                  <a:pt x="6081053" y="4673802"/>
                  <a:pt x="6172200" y="4681728"/>
                </a:cubicBezTo>
                <a:cubicBezTo>
                  <a:pt x="6221631" y="4686026"/>
                  <a:pt x="6269321" y="4702602"/>
                  <a:pt x="6318504" y="4709160"/>
                </a:cubicBezTo>
                <a:cubicBezTo>
                  <a:pt x="6360909" y="4714814"/>
                  <a:pt x="6403848" y="4715256"/>
                  <a:pt x="6446520" y="4718304"/>
                </a:cubicBezTo>
                <a:lnTo>
                  <a:pt x="6858000" y="4700016"/>
                </a:lnTo>
                <a:cubicBezTo>
                  <a:pt x="6895527" y="4697969"/>
                  <a:pt x="7099267" y="4673521"/>
                  <a:pt x="7104888" y="4672584"/>
                </a:cubicBezTo>
                <a:cubicBezTo>
                  <a:pt x="7145000" y="4665899"/>
                  <a:pt x="7183696" y="4652120"/>
                  <a:pt x="7223760" y="4645152"/>
                </a:cubicBezTo>
                <a:cubicBezTo>
                  <a:pt x="7253939" y="4639903"/>
                  <a:pt x="7284805" y="4639807"/>
                  <a:pt x="7315200" y="4636008"/>
                </a:cubicBezTo>
                <a:cubicBezTo>
                  <a:pt x="7357972" y="4630661"/>
                  <a:pt x="7400544" y="4623816"/>
                  <a:pt x="7443216" y="4617720"/>
                </a:cubicBezTo>
                <a:cubicBezTo>
                  <a:pt x="7723398" y="4533666"/>
                  <a:pt x="7534894" y="4581418"/>
                  <a:pt x="7854696" y="4526280"/>
                </a:cubicBezTo>
                <a:cubicBezTo>
                  <a:pt x="7867080" y="4524145"/>
                  <a:pt x="7879148" y="4520443"/>
                  <a:pt x="7891272" y="4517136"/>
                </a:cubicBezTo>
                <a:cubicBezTo>
                  <a:pt x="7912680" y="4511297"/>
                  <a:pt x="7933313" y="4501986"/>
                  <a:pt x="7955280" y="4498848"/>
                </a:cubicBezTo>
                <a:cubicBezTo>
                  <a:pt x="7997631" y="4492798"/>
                  <a:pt x="8040624" y="4492752"/>
                  <a:pt x="8083296" y="4489704"/>
                </a:cubicBezTo>
                <a:cubicBezTo>
                  <a:pt x="8135637" y="4175658"/>
                  <a:pt x="8091242" y="4476046"/>
                  <a:pt x="8129016" y="4041648"/>
                </a:cubicBezTo>
                <a:cubicBezTo>
                  <a:pt x="8133012" y="3995697"/>
                  <a:pt x="8141583" y="3950256"/>
                  <a:pt x="8147304" y="3904488"/>
                </a:cubicBezTo>
                <a:cubicBezTo>
                  <a:pt x="8153775" y="3852718"/>
                  <a:pt x="8159496" y="3800856"/>
                  <a:pt x="8165592" y="3749040"/>
                </a:cubicBezTo>
                <a:cubicBezTo>
                  <a:pt x="8162544" y="3252216"/>
                  <a:pt x="8162327" y="2755367"/>
                  <a:pt x="8156448" y="2258568"/>
                </a:cubicBezTo>
                <a:cubicBezTo>
                  <a:pt x="8156229" y="2240029"/>
                  <a:pt x="8149035" y="2222163"/>
                  <a:pt x="8147304" y="2203704"/>
                </a:cubicBezTo>
                <a:cubicBezTo>
                  <a:pt x="8139885" y="2124569"/>
                  <a:pt x="8135483" y="2045179"/>
                  <a:pt x="8129016" y="1965960"/>
                </a:cubicBezTo>
                <a:cubicBezTo>
                  <a:pt x="8123291" y="1895825"/>
                  <a:pt x="8117400" y="1825700"/>
                  <a:pt x="8110728" y="1755648"/>
                </a:cubicBezTo>
                <a:cubicBezTo>
                  <a:pt x="8102156" y="1665641"/>
                  <a:pt x="8091716" y="1554374"/>
                  <a:pt x="8074152" y="1463040"/>
                </a:cubicBezTo>
                <a:cubicBezTo>
                  <a:pt x="8066472" y="1423106"/>
                  <a:pt x="8054400" y="1384102"/>
                  <a:pt x="8046720" y="1344168"/>
                </a:cubicBezTo>
                <a:cubicBezTo>
                  <a:pt x="7994497" y="1072606"/>
                  <a:pt x="8060045" y="1365900"/>
                  <a:pt x="8010144" y="1124712"/>
                </a:cubicBezTo>
                <a:cubicBezTo>
                  <a:pt x="7998757" y="1069675"/>
                  <a:pt x="7994441" y="1012303"/>
                  <a:pt x="7973568" y="960120"/>
                </a:cubicBezTo>
                <a:lnTo>
                  <a:pt x="7955280" y="914400"/>
                </a:lnTo>
                <a:cubicBezTo>
                  <a:pt x="7952232" y="896112"/>
                  <a:pt x="7950633" y="877523"/>
                  <a:pt x="7946136" y="859536"/>
                </a:cubicBezTo>
                <a:cubicBezTo>
                  <a:pt x="7938418" y="828664"/>
                  <a:pt x="7924945" y="799300"/>
                  <a:pt x="7918704" y="768096"/>
                </a:cubicBezTo>
                <a:cubicBezTo>
                  <a:pt x="7909658" y="722867"/>
                  <a:pt x="7907999" y="676433"/>
                  <a:pt x="7900416" y="630936"/>
                </a:cubicBezTo>
                <a:cubicBezTo>
                  <a:pt x="7895796" y="603217"/>
                  <a:pt x="7888016" y="576117"/>
                  <a:pt x="7882128" y="548640"/>
                </a:cubicBezTo>
                <a:cubicBezTo>
                  <a:pt x="7878872" y="533443"/>
                  <a:pt x="7876032" y="518160"/>
                  <a:pt x="7872984" y="502920"/>
                </a:cubicBezTo>
                <a:cubicBezTo>
                  <a:pt x="7882128" y="472440"/>
                  <a:pt x="7890353" y="441669"/>
                  <a:pt x="7900416" y="411480"/>
                </a:cubicBezTo>
                <a:cubicBezTo>
                  <a:pt x="7911698" y="377635"/>
                  <a:pt x="7926925" y="345122"/>
                  <a:pt x="7936992" y="310896"/>
                </a:cubicBezTo>
                <a:cubicBezTo>
                  <a:pt x="7942223" y="293109"/>
                  <a:pt x="7937845" y="272615"/>
                  <a:pt x="7946136" y="256032"/>
                </a:cubicBezTo>
                <a:cubicBezTo>
                  <a:pt x="7956782" y="234740"/>
                  <a:pt x="7978651" y="220975"/>
                  <a:pt x="7991856" y="201168"/>
                </a:cubicBezTo>
                <a:cubicBezTo>
                  <a:pt x="8000542" y="188139"/>
                  <a:pt x="8020344" y="126988"/>
                  <a:pt x="8046720" y="118872"/>
                </a:cubicBezTo>
                <a:cubicBezTo>
                  <a:pt x="8075997" y="109864"/>
                  <a:pt x="8107680" y="112776"/>
                  <a:pt x="8138160" y="109728"/>
                </a:cubicBezTo>
                <a:cubicBezTo>
                  <a:pt x="8095488" y="97536"/>
                  <a:pt x="8052246" y="87186"/>
                  <a:pt x="8010144" y="73152"/>
                </a:cubicBezTo>
                <a:cubicBezTo>
                  <a:pt x="7979001" y="62771"/>
                  <a:pt x="7950934" y="42814"/>
                  <a:pt x="7918704" y="36576"/>
                </a:cubicBezTo>
                <a:cubicBezTo>
                  <a:pt x="7890070" y="31034"/>
                  <a:pt x="7520795" y="1131"/>
                  <a:pt x="7507224" y="0"/>
                </a:cubicBezTo>
                <a:cubicBezTo>
                  <a:pt x="7286696" y="8482"/>
                  <a:pt x="7235628" y="2250"/>
                  <a:pt x="7013448" y="45720"/>
                </a:cubicBezTo>
                <a:cubicBezTo>
                  <a:pt x="6655619" y="115730"/>
                  <a:pt x="6970851" y="61640"/>
                  <a:pt x="6784848" y="118872"/>
                </a:cubicBezTo>
                <a:cubicBezTo>
                  <a:pt x="6767128" y="124324"/>
                  <a:pt x="6747971" y="123519"/>
                  <a:pt x="6729984" y="128016"/>
                </a:cubicBezTo>
                <a:cubicBezTo>
                  <a:pt x="6699112" y="135734"/>
                  <a:pt x="6669292" y="147249"/>
                  <a:pt x="6638544" y="155448"/>
                </a:cubicBezTo>
                <a:cubicBezTo>
                  <a:pt x="6623527" y="159453"/>
                  <a:pt x="6607902" y="160823"/>
                  <a:pt x="6592824" y="164592"/>
                </a:cubicBezTo>
                <a:cubicBezTo>
                  <a:pt x="6546919" y="176068"/>
                  <a:pt x="6501569" y="189692"/>
                  <a:pt x="6455664" y="201168"/>
                </a:cubicBezTo>
                <a:lnTo>
                  <a:pt x="6190488" y="265176"/>
                </a:lnTo>
                <a:cubicBezTo>
                  <a:pt x="6098045" y="287282"/>
                  <a:pt x="5786576" y="360409"/>
                  <a:pt x="5742432" y="365760"/>
                </a:cubicBezTo>
                <a:cubicBezTo>
                  <a:pt x="5641848" y="377952"/>
                  <a:pt x="5541860" y="397011"/>
                  <a:pt x="5440680" y="402336"/>
                </a:cubicBezTo>
                <a:cubicBezTo>
                  <a:pt x="4920076" y="429736"/>
                  <a:pt x="5410707" y="405369"/>
                  <a:pt x="4270248" y="438912"/>
                </a:cubicBezTo>
                <a:lnTo>
                  <a:pt x="4023360" y="448056"/>
                </a:lnTo>
                <a:lnTo>
                  <a:pt x="3236976" y="438912"/>
                </a:lnTo>
                <a:cubicBezTo>
                  <a:pt x="3196344" y="437270"/>
                  <a:pt x="3158251" y="417955"/>
                  <a:pt x="3118104" y="411480"/>
                </a:cubicBezTo>
                <a:cubicBezTo>
                  <a:pt x="3063607" y="402690"/>
                  <a:pt x="3008136" y="401158"/>
                  <a:pt x="2953512" y="393192"/>
                </a:cubicBezTo>
                <a:cubicBezTo>
                  <a:pt x="2385444" y="310349"/>
                  <a:pt x="2969051" y="381751"/>
                  <a:pt x="2414016" y="310896"/>
                </a:cubicBezTo>
                <a:cubicBezTo>
                  <a:pt x="2099679" y="270768"/>
                  <a:pt x="2396826" y="310996"/>
                  <a:pt x="2093976" y="283464"/>
                </a:cubicBezTo>
                <a:cubicBezTo>
                  <a:pt x="2011514" y="275967"/>
                  <a:pt x="1929785" y="260219"/>
                  <a:pt x="1847088" y="256032"/>
                </a:cubicBezTo>
                <a:cubicBezTo>
                  <a:pt x="1688766" y="248016"/>
                  <a:pt x="1530096" y="249936"/>
                  <a:pt x="1371600" y="246888"/>
                </a:cubicBezTo>
                <a:lnTo>
                  <a:pt x="1216152" y="237744"/>
                </a:lnTo>
                <a:cubicBezTo>
                  <a:pt x="1155205" y="234450"/>
                  <a:pt x="1094141" y="233109"/>
                  <a:pt x="1033272" y="228600"/>
                </a:cubicBezTo>
                <a:cubicBezTo>
                  <a:pt x="1011778" y="227008"/>
                  <a:pt x="990782" y="220674"/>
                  <a:pt x="969264" y="219456"/>
                </a:cubicBezTo>
                <a:cubicBezTo>
                  <a:pt x="829148" y="211525"/>
                  <a:pt x="688848" y="207264"/>
                  <a:pt x="548640" y="201168"/>
                </a:cubicBezTo>
                <a:cubicBezTo>
                  <a:pt x="533400" y="198120"/>
                  <a:pt x="518457" y="191626"/>
                  <a:pt x="502920" y="192024"/>
                </a:cubicBezTo>
                <a:cubicBezTo>
                  <a:pt x="227315" y="199091"/>
                  <a:pt x="286945" y="186582"/>
                  <a:pt x="155448" y="219456"/>
                </a:cubicBezTo>
                <a:cubicBezTo>
                  <a:pt x="128016" y="234696"/>
                  <a:pt x="99263" y="247769"/>
                  <a:pt x="73152" y="265176"/>
                </a:cubicBezTo>
                <a:cubicBezTo>
                  <a:pt x="62392" y="272349"/>
                  <a:pt x="55452" y="284093"/>
                  <a:pt x="45720" y="292608"/>
                </a:cubicBezTo>
                <a:cubicBezTo>
                  <a:pt x="31032" y="305460"/>
                  <a:pt x="15240" y="316992"/>
                  <a:pt x="0" y="329184"/>
                </a:cubicBezTo>
                <a:cubicBezTo>
                  <a:pt x="3048" y="359664"/>
                  <a:pt x="1084" y="391071"/>
                  <a:pt x="9144" y="420624"/>
                </a:cubicBezTo>
                <a:cubicBezTo>
                  <a:pt x="28414" y="491282"/>
                  <a:pt x="49407" y="521257"/>
                  <a:pt x="82296" y="576072"/>
                </a:cubicBezTo>
                <a:cubicBezTo>
                  <a:pt x="83518" y="580349"/>
                  <a:pt x="106823" y="659225"/>
                  <a:pt x="109728" y="676656"/>
                </a:cubicBezTo>
                <a:cubicBezTo>
                  <a:pt x="110730" y="682669"/>
                  <a:pt x="124968" y="699516"/>
                  <a:pt x="128016" y="704088"/>
                </a:cubicBezTo>
                <a:close/>
              </a:path>
            </a:pathLst>
          </a:custGeom>
          <a:solidFill>
            <a:srgbClr val="8BAF7D"/>
          </a:solidFill>
          <a:ln>
            <a:solidFill>
              <a:srgbClr val="33813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800" b="1" dirty="0"/>
          </a:p>
        </p:txBody>
      </p:sp>
      <p:sp>
        <p:nvSpPr>
          <p:cNvPr id="7" name="Isosceles Triangle 6">
            <a:extLst>
              <a:ext uri="{FF2B5EF4-FFF2-40B4-BE49-F238E27FC236}">
                <a16:creationId xmlns:a16="http://schemas.microsoft.com/office/drawing/2014/main" id="{EFBF8F65-E946-1AFB-0C03-3A8109733460}"/>
              </a:ext>
            </a:extLst>
          </p:cNvPr>
          <p:cNvSpPr/>
          <p:nvPr/>
        </p:nvSpPr>
        <p:spPr>
          <a:xfrm>
            <a:off x="5349205" y="4508705"/>
            <a:ext cx="2633472" cy="1709928"/>
          </a:xfrm>
          <a:prstGeom prst="triangl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t>Partnership</a:t>
            </a:r>
          </a:p>
          <a:p>
            <a:pPr algn="ctr"/>
            <a:endParaRPr lang="en-US" dirty="0"/>
          </a:p>
        </p:txBody>
      </p:sp>
      <p:cxnSp>
        <p:nvCxnSpPr>
          <p:cNvPr id="10" name="Straight Arrow Connector 9">
            <a:extLst>
              <a:ext uri="{FF2B5EF4-FFF2-40B4-BE49-F238E27FC236}">
                <a16:creationId xmlns:a16="http://schemas.microsoft.com/office/drawing/2014/main" id="{968ACD8F-0E6D-E07C-B514-00DDBBF7F3BF}"/>
              </a:ext>
            </a:extLst>
          </p:cNvPr>
          <p:cNvCxnSpPr>
            <a:cxnSpLocks/>
            <a:stCxn id="3" idx="2"/>
            <a:endCxn id="7" idx="0"/>
          </p:cNvCxnSpPr>
          <p:nvPr/>
        </p:nvCxnSpPr>
        <p:spPr>
          <a:xfrm flipH="1">
            <a:off x="6665941" y="3614113"/>
            <a:ext cx="2778580" cy="894592"/>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 name="Graphic 10" descr="Man with solid fill">
            <a:extLst>
              <a:ext uri="{FF2B5EF4-FFF2-40B4-BE49-F238E27FC236}">
                <a16:creationId xmlns:a16="http://schemas.microsoft.com/office/drawing/2014/main" id="{60BDC23B-8D91-34CE-678F-BDAC5EF846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0885" y="2759149"/>
            <a:ext cx="914400" cy="914400"/>
          </a:xfrm>
          <a:prstGeom prst="rect">
            <a:avLst/>
          </a:prstGeom>
        </p:spPr>
      </p:pic>
      <p:cxnSp>
        <p:nvCxnSpPr>
          <p:cNvPr id="17" name="Straight Arrow Connector 16">
            <a:extLst>
              <a:ext uri="{FF2B5EF4-FFF2-40B4-BE49-F238E27FC236}">
                <a16:creationId xmlns:a16="http://schemas.microsoft.com/office/drawing/2014/main" id="{1F73485A-7C69-0C03-BB27-7AA47790465D}"/>
              </a:ext>
            </a:extLst>
          </p:cNvPr>
          <p:cNvCxnSpPr>
            <a:cxnSpLocks/>
            <a:stCxn id="11" idx="2"/>
            <a:endCxn id="7" idx="0"/>
          </p:cNvCxnSpPr>
          <p:nvPr/>
        </p:nvCxnSpPr>
        <p:spPr>
          <a:xfrm>
            <a:off x="3598085" y="3673549"/>
            <a:ext cx="3067856" cy="835156"/>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F7880234-8103-1E45-695D-21BD30C3240E}"/>
              </a:ext>
            </a:extLst>
          </p:cNvPr>
          <p:cNvSpPr/>
          <p:nvPr/>
        </p:nvSpPr>
        <p:spPr>
          <a:xfrm>
            <a:off x="8427636" y="2573079"/>
            <a:ext cx="2033770" cy="1041034"/>
          </a:xfrm>
          <a:prstGeom prst="rect">
            <a:avLst/>
          </a:prstGeom>
          <a:solidFill>
            <a:srgbClr val="AA8A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Corporate Partner</a:t>
            </a:r>
          </a:p>
        </p:txBody>
      </p:sp>
      <p:sp>
        <p:nvSpPr>
          <p:cNvPr id="13" name="Title 1">
            <a:extLst>
              <a:ext uri="{FF2B5EF4-FFF2-40B4-BE49-F238E27FC236}">
                <a16:creationId xmlns:a16="http://schemas.microsoft.com/office/drawing/2014/main" id="{9684CCA5-3C0E-CCE1-D9E9-C8787B5D7832}"/>
              </a:ext>
            </a:extLst>
          </p:cNvPr>
          <p:cNvSpPr txBox="1">
            <a:spLocks/>
          </p:cNvSpPr>
          <p:nvPr/>
        </p:nvSpPr>
        <p:spPr>
          <a:xfrm>
            <a:off x="715871" y="-183054"/>
            <a:ext cx="4277887" cy="91440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Big Picture</a:t>
            </a:r>
          </a:p>
        </p:txBody>
      </p:sp>
      <p:sp>
        <p:nvSpPr>
          <p:cNvPr id="14" name="Title 1">
            <a:extLst>
              <a:ext uri="{FF2B5EF4-FFF2-40B4-BE49-F238E27FC236}">
                <a16:creationId xmlns:a16="http://schemas.microsoft.com/office/drawing/2014/main" id="{FE2F953A-885F-CF37-444E-32343965DDF7}"/>
              </a:ext>
            </a:extLst>
          </p:cNvPr>
          <p:cNvSpPr txBox="1">
            <a:spLocks/>
          </p:cNvSpPr>
          <p:nvPr/>
        </p:nvSpPr>
        <p:spPr>
          <a:xfrm>
            <a:off x="7507703" y="337025"/>
            <a:ext cx="4103107" cy="1874547"/>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latin typeface="+mn-lt"/>
              </a:rPr>
              <a:t>The partnership level sourcing (“separate sourcing” or “separate apportionment”) would also apply to corporate partners unless blending applies.</a:t>
            </a:r>
          </a:p>
        </p:txBody>
      </p:sp>
    </p:spTree>
    <p:extLst>
      <p:ext uri="{BB962C8B-B14F-4D97-AF65-F5344CB8AC3E}">
        <p14:creationId xmlns:p14="http://schemas.microsoft.com/office/powerpoint/2010/main" val="45193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A87958-33B5-79D8-7E17-3031E622F3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A8A7BC-4225-76E5-4548-0517FBC39ED5}"/>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35" name="Freeform: Shape 34">
            <a:extLst>
              <a:ext uri="{FF2B5EF4-FFF2-40B4-BE49-F238E27FC236}">
                <a16:creationId xmlns:a16="http://schemas.microsoft.com/office/drawing/2014/main" id="{BA372DDC-892D-671A-77F1-696128B2BCAC}"/>
              </a:ext>
            </a:extLst>
          </p:cNvPr>
          <p:cNvSpPr/>
          <p:nvPr/>
        </p:nvSpPr>
        <p:spPr>
          <a:xfrm>
            <a:off x="132606" y="731346"/>
            <a:ext cx="6760836" cy="6057693"/>
          </a:xfrm>
          <a:custGeom>
            <a:avLst/>
            <a:gdLst>
              <a:gd name="connsiteX0" fmla="*/ 128016 w 8165592"/>
              <a:gd name="connsiteY0" fmla="*/ 704088 h 4718304"/>
              <a:gd name="connsiteX1" fmla="*/ 128016 w 8165592"/>
              <a:gd name="connsiteY1" fmla="*/ 704088 h 4718304"/>
              <a:gd name="connsiteX2" fmla="*/ 219456 w 8165592"/>
              <a:gd name="connsiteY2" fmla="*/ 859536 h 4718304"/>
              <a:gd name="connsiteX3" fmla="*/ 301752 w 8165592"/>
              <a:gd name="connsiteY3" fmla="*/ 978408 h 4718304"/>
              <a:gd name="connsiteX4" fmla="*/ 484632 w 8165592"/>
              <a:gd name="connsiteY4" fmla="*/ 1216152 h 4718304"/>
              <a:gd name="connsiteX5" fmla="*/ 512064 w 8165592"/>
              <a:gd name="connsiteY5" fmla="*/ 1289304 h 4718304"/>
              <a:gd name="connsiteX6" fmla="*/ 640080 w 8165592"/>
              <a:gd name="connsiteY6" fmla="*/ 1572768 h 4718304"/>
              <a:gd name="connsiteX7" fmla="*/ 713232 w 8165592"/>
              <a:gd name="connsiteY7" fmla="*/ 1810512 h 4718304"/>
              <a:gd name="connsiteX8" fmla="*/ 731520 w 8165592"/>
              <a:gd name="connsiteY8" fmla="*/ 1920240 h 4718304"/>
              <a:gd name="connsiteX9" fmla="*/ 740664 w 8165592"/>
              <a:gd name="connsiteY9" fmla="*/ 2350008 h 4718304"/>
              <a:gd name="connsiteX10" fmla="*/ 777240 w 8165592"/>
              <a:gd name="connsiteY10" fmla="*/ 2560320 h 4718304"/>
              <a:gd name="connsiteX11" fmla="*/ 832104 w 8165592"/>
              <a:gd name="connsiteY11" fmla="*/ 2697480 h 4718304"/>
              <a:gd name="connsiteX12" fmla="*/ 1069848 w 8165592"/>
              <a:gd name="connsiteY12" fmla="*/ 2889504 h 4718304"/>
              <a:gd name="connsiteX13" fmla="*/ 1353312 w 8165592"/>
              <a:gd name="connsiteY13" fmla="*/ 3026664 h 4718304"/>
              <a:gd name="connsiteX14" fmla="*/ 1444752 w 8165592"/>
              <a:gd name="connsiteY14" fmla="*/ 3072384 h 4718304"/>
              <a:gd name="connsiteX15" fmla="*/ 1490472 w 8165592"/>
              <a:gd name="connsiteY15" fmla="*/ 3090672 h 4718304"/>
              <a:gd name="connsiteX16" fmla="*/ 1719072 w 8165592"/>
              <a:gd name="connsiteY16" fmla="*/ 3227832 h 4718304"/>
              <a:gd name="connsiteX17" fmla="*/ 1801368 w 8165592"/>
              <a:gd name="connsiteY17" fmla="*/ 3291840 h 4718304"/>
              <a:gd name="connsiteX18" fmla="*/ 1993392 w 8165592"/>
              <a:gd name="connsiteY18" fmla="*/ 3429000 h 4718304"/>
              <a:gd name="connsiteX19" fmla="*/ 2130552 w 8165592"/>
              <a:gd name="connsiteY19" fmla="*/ 3520440 h 4718304"/>
              <a:gd name="connsiteX20" fmla="*/ 2231136 w 8165592"/>
              <a:gd name="connsiteY20" fmla="*/ 3602736 h 4718304"/>
              <a:gd name="connsiteX21" fmla="*/ 2331720 w 8165592"/>
              <a:gd name="connsiteY21" fmla="*/ 3703320 h 4718304"/>
              <a:gd name="connsiteX22" fmla="*/ 2395728 w 8165592"/>
              <a:gd name="connsiteY22" fmla="*/ 3794760 h 4718304"/>
              <a:gd name="connsiteX23" fmla="*/ 2560320 w 8165592"/>
              <a:gd name="connsiteY23" fmla="*/ 4005072 h 4718304"/>
              <a:gd name="connsiteX24" fmla="*/ 2633472 w 8165592"/>
              <a:gd name="connsiteY24" fmla="*/ 4114800 h 4718304"/>
              <a:gd name="connsiteX25" fmla="*/ 2670048 w 8165592"/>
              <a:gd name="connsiteY25" fmla="*/ 4151376 h 4718304"/>
              <a:gd name="connsiteX26" fmla="*/ 2697480 w 8165592"/>
              <a:gd name="connsiteY26" fmla="*/ 4187952 h 4718304"/>
              <a:gd name="connsiteX27" fmla="*/ 2798064 w 8165592"/>
              <a:gd name="connsiteY27" fmla="*/ 4306824 h 4718304"/>
              <a:gd name="connsiteX28" fmla="*/ 2871216 w 8165592"/>
              <a:gd name="connsiteY28" fmla="*/ 4361688 h 4718304"/>
              <a:gd name="connsiteX29" fmla="*/ 3136392 w 8165592"/>
              <a:gd name="connsiteY29" fmla="*/ 4507992 h 4718304"/>
              <a:gd name="connsiteX30" fmla="*/ 3328416 w 8165592"/>
              <a:gd name="connsiteY30" fmla="*/ 4562856 h 4718304"/>
              <a:gd name="connsiteX31" fmla="*/ 3419856 w 8165592"/>
              <a:gd name="connsiteY31" fmla="*/ 4590288 h 4718304"/>
              <a:gd name="connsiteX32" fmla="*/ 3557016 w 8165592"/>
              <a:gd name="connsiteY32" fmla="*/ 4617720 h 4718304"/>
              <a:gd name="connsiteX33" fmla="*/ 3749040 w 8165592"/>
              <a:gd name="connsiteY33" fmla="*/ 4663440 h 4718304"/>
              <a:gd name="connsiteX34" fmla="*/ 4078224 w 8165592"/>
              <a:gd name="connsiteY34" fmla="*/ 4681728 h 4718304"/>
              <a:gd name="connsiteX35" fmla="*/ 5111496 w 8165592"/>
              <a:gd name="connsiteY35" fmla="*/ 4663440 h 4718304"/>
              <a:gd name="connsiteX36" fmla="*/ 5330952 w 8165592"/>
              <a:gd name="connsiteY36" fmla="*/ 4654296 h 4718304"/>
              <a:gd name="connsiteX37" fmla="*/ 5760720 w 8165592"/>
              <a:gd name="connsiteY37" fmla="*/ 4663440 h 4718304"/>
              <a:gd name="connsiteX38" fmla="*/ 5897880 w 8165592"/>
              <a:gd name="connsiteY38" fmla="*/ 4672584 h 4718304"/>
              <a:gd name="connsiteX39" fmla="*/ 6172200 w 8165592"/>
              <a:gd name="connsiteY39" fmla="*/ 4681728 h 4718304"/>
              <a:gd name="connsiteX40" fmla="*/ 6318504 w 8165592"/>
              <a:gd name="connsiteY40" fmla="*/ 4709160 h 4718304"/>
              <a:gd name="connsiteX41" fmla="*/ 6446520 w 8165592"/>
              <a:gd name="connsiteY41" fmla="*/ 4718304 h 4718304"/>
              <a:gd name="connsiteX42" fmla="*/ 6858000 w 8165592"/>
              <a:gd name="connsiteY42" fmla="*/ 4700016 h 4718304"/>
              <a:gd name="connsiteX43" fmla="*/ 7104888 w 8165592"/>
              <a:gd name="connsiteY43" fmla="*/ 4672584 h 4718304"/>
              <a:gd name="connsiteX44" fmla="*/ 7223760 w 8165592"/>
              <a:gd name="connsiteY44" fmla="*/ 4645152 h 4718304"/>
              <a:gd name="connsiteX45" fmla="*/ 7315200 w 8165592"/>
              <a:gd name="connsiteY45" fmla="*/ 4636008 h 4718304"/>
              <a:gd name="connsiteX46" fmla="*/ 7443216 w 8165592"/>
              <a:gd name="connsiteY46" fmla="*/ 4617720 h 4718304"/>
              <a:gd name="connsiteX47" fmla="*/ 7854696 w 8165592"/>
              <a:gd name="connsiteY47" fmla="*/ 4526280 h 4718304"/>
              <a:gd name="connsiteX48" fmla="*/ 7891272 w 8165592"/>
              <a:gd name="connsiteY48" fmla="*/ 4517136 h 4718304"/>
              <a:gd name="connsiteX49" fmla="*/ 7955280 w 8165592"/>
              <a:gd name="connsiteY49" fmla="*/ 4498848 h 4718304"/>
              <a:gd name="connsiteX50" fmla="*/ 8083296 w 8165592"/>
              <a:gd name="connsiteY50" fmla="*/ 4489704 h 4718304"/>
              <a:gd name="connsiteX51" fmla="*/ 8129016 w 8165592"/>
              <a:gd name="connsiteY51" fmla="*/ 4041648 h 4718304"/>
              <a:gd name="connsiteX52" fmla="*/ 8147304 w 8165592"/>
              <a:gd name="connsiteY52" fmla="*/ 3904488 h 4718304"/>
              <a:gd name="connsiteX53" fmla="*/ 8165592 w 8165592"/>
              <a:gd name="connsiteY53" fmla="*/ 3749040 h 4718304"/>
              <a:gd name="connsiteX54" fmla="*/ 8156448 w 8165592"/>
              <a:gd name="connsiteY54" fmla="*/ 2258568 h 4718304"/>
              <a:gd name="connsiteX55" fmla="*/ 8147304 w 8165592"/>
              <a:gd name="connsiteY55" fmla="*/ 2203704 h 4718304"/>
              <a:gd name="connsiteX56" fmla="*/ 8129016 w 8165592"/>
              <a:gd name="connsiteY56" fmla="*/ 1965960 h 4718304"/>
              <a:gd name="connsiteX57" fmla="*/ 8110728 w 8165592"/>
              <a:gd name="connsiteY57" fmla="*/ 1755648 h 4718304"/>
              <a:gd name="connsiteX58" fmla="*/ 8074152 w 8165592"/>
              <a:gd name="connsiteY58" fmla="*/ 1463040 h 4718304"/>
              <a:gd name="connsiteX59" fmla="*/ 8046720 w 8165592"/>
              <a:gd name="connsiteY59" fmla="*/ 1344168 h 4718304"/>
              <a:gd name="connsiteX60" fmla="*/ 8010144 w 8165592"/>
              <a:gd name="connsiteY60" fmla="*/ 1124712 h 4718304"/>
              <a:gd name="connsiteX61" fmla="*/ 7973568 w 8165592"/>
              <a:gd name="connsiteY61" fmla="*/ 960120 h 4718304"/>
              <a:gd name="connsiteX62" fmla="*/ 7955280 w 8165592"/>
              <a:gd name="connsiteY62" fmla="*/ 914400 h 4718304"/>
              <a:gd name="connsiteX63" fmla="*/ 7946136 w 8165592"/>
              <a:gd name="connsiteY63" fmla="*/ 859536 h 4718304"/>
              <a:gd name="connsiteX64" fmla="*/ 7918704 w 8165592"/>
              <a:gd name="connsiteY64" fmla="*/ 768096 h 4718304"/>
              <a:gd name="connsiteX65" fmla="*/ 7900416 w 8165592"/>
              <a:gd name="connsiteY65" fmla="*/ 630936 h 4718304"/>
              <a:gd name="connsiteX66" fmla="*/ 7882128 w 8165592"/>
              <a:gd name="connsiteY66" fmla="*/ 548640 h 4718304"/>
              <a:gd name="connsiteX67" fmla="*/ 7872984 w 8165592"/>
              <a:gd name="connsiteY67" fmla="*/ 502920 h 4718304"/>
              <a:gd name="connsiteX68" fmla="*/ 7900416 w 8165592"/>
              <a:gd name="connsiteY68" fmla="*/ 411480 h 4718304"/>
              <a:gd name="connsiteX69" fmla="*/ 7936992 w 8165592"/>
              <a:gd name="connsiteY69" fmla="*/ 310896 h 4718304"/>
              <a:gd name="connsiteX70" fmla="*/ 7946136 w 8165592"/>
              <a:gd name="connsiteY70" fmla="*/ 256032 h 4718304"/>
              <a:gd name="connsiteX71" fmla="*/ 7991856 w 8165592"/>
              <a:gd name="connsiteY71" fmla="*/ 201168 h 4718304"/>
              <a:gd name="connsiteX72" fmla="*/ 8046720 w 8165592"/>
              <a:gd name="connsiteY72" fmla="*/ 118872 h 4718304"/>
              <a:gd name="connsiteX73" fmla="*/ 8138160 w 8165592"/>
              <a:gd name="connsiteY73" fmla="*/ 109728 h 4718304"/>
              <a:gd name="connsiteX74" fmla="*/ 8010144 w 8165592"/>
              <a:gd name="connsiteY74" fmla="*/ 73152 h 4718304"/>
              <a:gd name="connsiteX75" fmla="*/ 7918704 w 8165592"/>
              <a:gd name="connsiteY75" fmla="*/ 36576 h 4718304"/>
              <a:gd name="connsiteX76" fmla="*/ 7507224 w 8165592"/>
              <a:gd name="connsiteY76" fmla="*/ 0 h 4718304"/>
              <a:gd name="connsiteX77" fmla="*/ 7013448 w 8165592"/>
              <a:gd name="connsiteY77" fmla="*/ 45720 h 4718304"/>
              <a:gd name="connsiteX78" fmla="*/ 6784848 w 8165592"/>
              <a:gd name="connsiteY78" fmla="*/ 118872 h 4718304"/>
              <a:gd name="connsiteX79" fmla="*/ 6729984 w 8165592"/>
              <a:gd name="connsiteY79" fmla="*/ 128016 h 4718304"/>
              <a:gd name="connsiteX80" fmla="*/ 6638544 w 8165592"/>
              <a:gd name="connsiteY80" fmla="*/ 155448 h 4718304"/>
              <a:gd name="connsiteX81" fmla="*/ 6592824 w 8165592"/>
              <a:gd name="connsiteY81" fmla="*/ 164592 h 4718304"/>
              <a:gd name="connsiteX82" fmla="*/ 6455664 w 8165592"/>
              <a:gd name="connsiteY82" fmla="*/ 201168 h 4718304"/>
              <a:gd name="connsiteX83" fmla="*/ 6190488 w 8165592"/>
              <a:gd name="connsiteY83" fmla="*/ 265176 h 4718304"/>
              <a:gd name="connsiteX84" fmla="*/ 5742432 w 8165592"/>
              <a:gd name="connsiteY84" fmla="*/ 365760 h 4718304"/>
              <a:gd name="connsiteX85" fmla="*/ 5440680 w 8165592"/>
              <a:gd name="connsiteY85" fmla="*/ 402336 h 4718304"/>
              <a:gd name="connsiteX86" fmla="*/ 4270248 w 8165592"/>
              <a:gd name="connsiteY86" fmla="*/ 438912 h 4718304"/>
              <a:gd name="connsiteX87" fmla="*/ 4023360 w 8165592"/>
              <a:gd name="connsiteY87" fmla="*/ 448056 h 4718304"/>
              <a:gd name="connsiteX88" fmla="*/ 3236976 w 8165592"/>
              <a:gd name="connsiteY88" fmla="*/ 438912 h 4718304"/>
              <a:gd name="connsiteX89" fmla="*/ 3118104 w 8165592"/>
              <a:gd name="connsiteY89" fmla="*/ 411480 h 4718304"/>
              <a:gd name="connsiteX90" fmla="*/ 2953512 w 8165592"/>
              <a:gd name="connsiteY90" fmla="*/ 393192 h 4718304"/>
              <a:gd name="connsiteX91" fmla="*/ 2414016 w 8165592"/>
              <a:gd name="connsiteY91" fmla="*/ 310896 h 4718304"/>
              <a:gd name="connsiteX92" fmla="*/ 2093976 w 8165592"/>
              <a:gd name="connsiteY92" fmla="*/ 283464 h 4718304"/>
              <a:gd name="connsiteX93" fmla="*/ 1847088 w 8165592"/>
              <a:gd name="connsiteY93" fmla="*/ 256032 h 4718304"/>
              <a:gd name="connsiteX94" fmla="*/ 1371600 w 8165592"/>
              <a:gd name="connsiteY94" fmla="*/ 246888 h 4718304"/>
              <a:gd name="connsiteX95" fmla="*/ 1216152 w 8165592"/>
              <a:gd name="connsiteY95" fmla="*/ 237744 h 4718304"/>
              <a:gd name="connsiteX96" fmla="*/ 1033272 w 8165592"/>
              <a:gd name="connsiteY96" fmla="*/ 228600 h 4718304"/>
              <a:gd name="connsiteX97" fmla="*/ 969264 w 8165592"/>
              <a:gd name="connsiteY97" fmla="*/ 219456 h 4718304"/>
              <a:gd name="connsiteX98" fmla="*/ 548640 w 8165592"/>
              <a:gd name="connsiteY98" fmla="*/ 201168 h 4718304"/>
              <a:gd name="connsiteX99" fmla="*/ 502920 w 8165592"/>
              <a:gd name="connsiteY99" fmla="*/ 192024 h 4718304"/>
              <a:gd name="connsiteX100" fmla="*/ 155448 w 8165592"/>
              <a:gd name="connsiteY100" fmla="*/ 219456 h 4718304"/>
              <a:gd name="connsiteX101" fmla="*/ 73152 w 8165592"/>
              <a:gd name="connsiteY101" fmla="*/ 265176 h 4718304"/>
              <a:gd name="connsiteX102" fmla="*/ 45720 w 8165592"/>
              <a:gd name="connsiteY102" fmla="*/ 292608 h 4718304"/>
              <a:gd name="connsiteX103" fmla="*/ 0 w 8165592"/>
              <a:gd name="connsiteY103" fmla="*/ 329184 h 4718304"/>
              <a:gd name="connsiteX104" fmla="*/ 9144 w 8165592"/>
              <a:gd name="connsiteY104" fmla="*/ 420624 h 4718304"/>
              <a:gd name="connsiteX105" fmla="*/ 82296 w 8165592"/>
              <a:gd name="connsiteY105" fmla="*/ 576072 h 4718304"/>
              <a:gd name="connsiteX106" fmla="*/ 109728 w 8165592"/>
              <a:gd name="connsiteY106" fmla="*/ 676656 h 4718304"/>
              <a:gd name="connsiteX107" fmla="*/ 128016 w 8165592"/>
              <a:gd name="connsiteY107" fmla="*/ 704088 h 471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165592" h="4718304">
                <a:moveTo>
                  <a:pt x="128016" y="704088"/>
                </a:moveTo>
                <a:lnTo>
                  <a:pt x="128016" y="704088"/>
                </a:lnTo>
                <a:cubicBezTo>
                  <a:pt x="158496" y="755904"/>
                  <a:pt x="187949" y="808338"/>
                  <a:pt x="219456" y="859536"/>
                </a:cubicBezTo>
                <a:cubicBezTo>
                  <a:pt x="227065" y="871901"/>
                  <a:pt x="280290" y="953644"/>
                  <a:pt x="301752" y="978408"/>
                </a:cubicBezTo>
                <a:cubicBezTo>
                  <a:pt x="360591" y="1046299"/>
                  <a:pt x="452416" y="1130242"/>
                  <a:pt x="484632" y="1216152"/>
                </a:cubicBezTo>
                <a:cubicBezTo>
                  <a:pt x="493776" y="1240536"/>
                  <a:pt x="501658" y="1265431"/>
                  <a:pt x="512064" y="1289304"/>
                </a:cubicBezTo>
                <a:cubicBezTo>
                  <a:pt x="553492" y="1384344"/>
                  <a:pt x="607295" y="1474412"/>
                  <a:pt x="640080" y="1572768"/>
                </a:cubicBezTo>
                <a:cubicBezTo>
                  <a:pt x="664341" y="1645552"/>
                  <a:pt x="696518" y="1733630"/>
                  <a:pt x="713232" y="1810512"/>
                </a:cubicBezTo>
                <a:cubicBezTo>
                  <a:pt x="721109" y="1846746"/>
                  <a:pt x="725424" y="1883664"/>
                  <a:pt x="731520" y="1920240"/>
                </a:cubicBezTo>
                <a:cubicBezTo>
                  <a:pt x="734568" y="2063496"/>
                  <a:pt x="733509" y="2206898"/>
                  <a:pt x="740664" y="2350008"/>
                </a:cubicBezTo>
                <a:cubicBezTo>
                  <a:pt x="742346" y="2383642"/>
                  <a:pt x="767630" y="2519477"/>
                  <a:pt x="777240" y="2560320"/>
                </a:cubicBezTo>
                <a:cubicBezTo>
                  <a:pt x="788402" y="2607758"/>
                  <a:pt x="803561" y="2657044"/>
                  <a:pt x="832104" y="2697480"/>
                </a:cubicBezTo>
                <a:cubicBezTo>
                  <a:pt x="895145" y="2786788"/>
                  <a:pt x="971584" y="2835358"/>
                  <a:pt x="1069848" y="2889504"/>
                </a:cubicBezTo>
                <a:cubicBezTo>
                  <a:pt x="1161783" y="2940162"/>
                  <a:pt x="1258970" y="2980644"/>
                  <a:pt x="1353312" y="3026664"/>
                </a:cubicBezTo>
                <a:cubicBezTo>
                  <a:pt x="1383940" y="3041604"/>
                  <a:pt x="1413112" y="3059728"/>
                  <a:pt x="1444752" y="3072384"/>
                </a:cubicBezTo>
                <a:cubicBezTo>
                  <a:pt x="1459992" y="3078480"/>
                  <a:pt x="1475791" y="3083331"/>
                  <a:pt x="1490472" y="3090672"/>
                </a:cubicBezTo>
                <a:cubicBezTo>
                  <a:pt x="1553294" y="3122083"/>
                  <a:pt x="1673976" y="3197167"/>
                  <a:pt x="1719072" y="3227832"/>
                </a:cubicBezTo>
                <a:cubicBezTo>
                  <a:pt x="1747810" y="3247374"/>
                  <a:pt x="1773343" y="3271289"/>
                  <a:pt x="1801368" y="3291840"/>
                </a:cubicBezTo>
                <a:cubicBezTo>
                  <a:pt x="1864800" y="3338356"/>
                  <a:pt x="1928783" y="3384133"/>
                  <a:pt x="1993392" y="3429000"/>
                </a:cubicBezTo>
                <a:cubicBezTo>
                  <a:pt x="2038525" y="3460342"/>
                  <a:pt x="2130552" y="3520440"/>
                  <a:pt x="2130552" y="3520440"/>
                </a:cubicBezTo>
                <a:cubicBezTo>
                  <a:pt x="2169778" y="3579280"/>
                  <a:pt x="2131745" y="3529849"/>
                  <a:pt x="2231136" y="3602736"/>
                </a:cubicBezTo>
                <a:cubicBezTo>
                  <a:pt x="2278549" y="3637506"/>
                  <a:pt x="2296499" y="3656358"/>
                  <a:pt x="2331720" y="3703320"/>
                </a:cubicBezTo>
                <a:cubicBezTo>
                  <a:pt x="2354043" y="3733084"/>
                  <a:pt x="2373261" y="3765104"/>
                  <a:pt x="2395728" y="3794760"/>
                </a:cubicBezTo>
                <a:cubicBezTo>
                  <a:pt x="2449484" y="3865717"/>
                  <a:pt x="2510940" y="3931003"/>
                  <a:pt x="2560320" y="4005072"/>
                </a:cubicBezTo>
                <a:cubicBezTo>
                  <a:pt x="2584704" y="4041648"/>
                  <a:pt x="2607097" y="4079633"/>
                  <a:pt x="2633472" y="4114800"/>
                </a:cubicBezTo>
                <a:cubicBezTo>
                  <a:pt x="2643817" y="4128594"/>
                  <a:pt x="2658694" y="4138400"/>
                  <a:pt x="2670048" y="4151376"/>
                </a:cubicBezTo>
                <a:cubicBezTo>
                  <a:pt x="2680084" y="4162845"/>
                  <a:pt x="2687792" y="4176188"/>
                  <a:pt x="2697480" y="4187952"/>
                </a:cubicBezTo>
                <a:cubicBezTo>
                  <a:pt x="2730477" y="4228019"/>
                  <a:pt x="2757533" y="4274399"/>
                  <a:pt x="2798064" y="4306824"/>
                </a:cubicBezTo>
                <a:cubicBezTo>
                  <a:pt x="2895452" y="4384734"/>
                  <a:pt x="2803283" y="4313165"/>
                  <a:pt x="2871216" y="4361688"/>
                </a:cubicBezTo>
                <a:cubicBezTo>
                  <a:pt x="2963316" y="4427474"/>
                  <a:pt x="2968579" y="4456357"/>
                  <a:pt x="3136392" y="4507992"/>
                </a:cubicBezTo>
                <a:cubicBezTo>
                  <a:pt x="3452927" y="4605387"/>
                  <a:pt x="3109771" y="4502121"/>
                  <a:pt x="3328416" y="4562856"/>
                </a:cubicBezTo>
                <a:cubicBezTo>
                  <a:pt x="3359077" y="4571373"/>
                  <a:pt x="3388913" y="4582862"/>
                  <a:pt x="3419856" y="4590288"/>
                </a:cubicBezTo>
                <a:cubicBezTo>
                  <a:pt x="3465194" y="4601169"/>
                  <a:pt x="3511501" y="4607606"/>
                  <a:pt x="3557016" y="4617720"/>
                </a:cubicBezTo>
                <a:cubicBezTo>
                  <a:pt x="3621246" y="4631993"/>
                  <a:pt x="3683733" y="4655420"/>
                  <a:pt x="3749040" y="4663440"/>
                </a:cubicBezTo>
                <a:cubicBezTo>
                  <a:pt x="3858118" y="4676836"/>
                  <a:pt x="4078224" y="4681728"/>
                  <a:pt x="4078224" y="4681728"/>
                </a:cubicBezTo>
                <a:lnTo>
                  <a:pt x="5111496" y="4663440"/>
                </a:lnTo>
                <a:cubicBezTo>
                  <a:pt x="5184694" y="4661837"/>
                  <a:pt x="5257737" y="4654296"/>
                  <a:pt x="5330952" y="4654296"/>
                </a:cubicBezTo>
                <a:cubicBezTo>
                  <a:pt x="5474240" y="4654296"/>
                  <a:pt x="5617464" y="4660392"/>
                  <a:pt x="5760720" y="4663440"/>
                </a:cubicBezTo>
                <a:cubicBezTo>
                  <a:pt x="5806440" y="4666488"/>
                  <a:pt x="5852104" y="4670549"/>
                  <a:pt x="5897880" y="4672584"/>
                </a:cubicBezTo>
                <a:cubicBezTo>
                  <a:pt x="5989281" y="4676646"/>
                  <a:pt x="6081053" y="4673802"/>
                  <a:pt x="6172200" y="4681728"/>
                </a:cubicBezTo>
                <a:cubicBezTo>
                  <a:pt x="6221631" y="4686026"/>
                  <a:pt x="6269321" y="4702602"/>
                  <a:pt x="6318504" y="4709160"/>
                </a:cubicBezTo>
                <a:cubicBezTo>
                  <a:pt x="6360909" y="4714814"/>
                  <a:pt x="6403848" y="4715256"/>
                  <a:pt x="6446520" y="4718304"/>
                </a:cubicBezTo>
                <a:lnTo>
                  <a:pt x="6858000" y="4700016"/>
                </a:lnTo>
                <a:cubicBezTo>
                  <a:pt x="6895527" y="4697969"/>
                  <a:pt x="7099267" y="4673521"/>
                  <a:pt x="7104888" y="4672584"/>
                </a:cubicBezTo>
                <a:cubicBezTo>
                  <a:pt x="7145000" y="4665899"/>
                  <a:pt x="7183696" y="4652120"/>
                  <a:pt x="7223760" y="4645152"/>
                </a:cubicBezTo>
                <a:cubicBezTo>
                  <a:pt x="7253939" y="4639903"/>
                  <a:pt x="7284805" y="4639807"/>
                  <a:pt x="7315200" y="4636008"/>
                </a:cubicBezTo>
                <a:cubicBezTo>
                  <a:pt x="7357972" y="4630661"/>
                  <a:pt x="7400544" y="4623816"/>
                  <a:pt x="7443216" y="4617720"/>
                </a:cubicBezTo>
                <a:cubicBezTo>
                  <a:pt x="7723398" y="4533666"/>
                  <a:pt x="7534894" y="4581418"/>
                  <a:pt x="7854696" y="4526280"/>
                </a:cubicBezTo>
                <a:cubicBezTo>
                  <a:pt x="7867080" y="4524145"/>
                  <a:pt x="7879148" y="4520443"/>
                  <a:pt x="7891272" y="4517136"/>
                </a:cubicBezTo>
                <a:cubicBezTo>
                  <a:pt x="7912680" y="4511297"/>
                  <a:pt x="7933313" y="4501986"/>
                  <a:pt x="7955280" y="4498848"/>
                </a:cubicBezTo>
                <a:cubicBezTo>
                  <a:pt x="7997631" y="4492798"/>
                  <a:pt x="8040624" y="4492752"/>
                  <a:pt x="8083296" y="4489704"/>
                </a:cubicBezTo>
                <a:cubicBezTo>
                  <a:pt x="8135637" y="4175658"/>
                  <a:pt x="8091242" y="4476046"/>
                  <a:pt x="8129016" y="4041648"/>
                </a:cubicBezTo>
                <a:cubicBezTo>
                  <a:pt x="8133012" y="3995697"/>
                  <a:pt x="8141583" y="3950256"/>
                  <a:pt x="8147304" y="3904488"/>
                </a:cubicBezTo>
                <a:cubicBezTo>
                  <a:pt x="8153775" y="3852718"/>
                  <a:pt x="8159496" y="3800856"/>
                  <a:pt x="8165592" y="3749040"/>
                </a:cubicBezTo>
                <a:cubicBezTo>
                  <a:pt x="8162544" y="3252216"/>
                  <a:pt x="8162327" y="2755367"/>
                  <a:pt x="8156448" y="2258568"/>
                </a:cubicBezTo>
                <a:cubicBezTo>
                  <a:pt x="8156229" y="2240029"/>
                  <a:pt x="8149035" y="2222163"/>
                  <a:pt x="8147304" y="2203704"/>
                </a:cubicBezTo>
                <a:cubicBezTo>
                  <a:pt x="8139885" y="2124569"/>
                  <a:pt x="8135483" y="2045179"/>
                  <a:pt x="8129016" y="1965960"/>
                </a:cubicBezTo>
                <a:cubicBezTo>
                  <a:pt x="8123291" y="1895825"/>
                  <a:pt x="8117400" y="1825700"/>
                  <a:pt x="8110728" y="1755648"/>
                </a:cubicBezTo>
                <a:cubicBezTo>
                  <a:pt x="8102156" y="1665641"/>
                  <a:pt x="8091716" y="1554374"/>
                  <a:pt x="8074152" y="1463040"/>
                </a:cubicBezTo>
                <a:cubicBezTo>
                  <a:pt x="8066472" y="1423106"/>
                  <a:pt x="8054400" y="1384102"/>
                  <a:pt x="8046720" y="1344168"/>
                </a:cubicBezTo>
                <a:cubicBezTo>
                  <a:pt x="7994497" y="1072606"/>
                  <a:pt x="8060045" y="1365900"/>
                  <a:pt x="8010144" y="1124712"/>
                </a:cubicBezTo>
                <a:cubicBezTo>
                  <a:pt x="7998757" y="1069675"/>
                  <a:pt x="7994441" y="1012303"/>
                  <a:pt x="7973568" y="960120"/>
                </a:cubicBezTo>
                <a:lnTo>
                  <a:pt x="7955280" y="914400"/>
                </a:lnTo>
                <a:cubicBezTo>
                  <a:pt x="7952232" y="896112"/>
                  <a:pt x="7950633" y="877523"/>
                  <a:pt x="7946136" y="859536"/>
                </a:cubicBezTo>
                <a:cubicBezTo>
                  <a:pt x="7938418" y="828664"/>
                  <a:pt x="7924945" y="799300"/>
                  <a:pt x="7918704" y="768096"/>
                </a:cubicBezTo>
                <a:cubicBezTo>
                  <a:pt x="7909658" y="722867"/>
                  <a:pt x="7907999" y="676433"/>
                  <a:pt x="7900416" y="630936"/>
                </a:cubicBezTo>
                <a:cubicBezTo>
                  <a:pt x="7895796" y="603217"/>
                  <a:pt x="7888016" y="576117"/>
                  <a:pt x="7882128" y="548640"/>
                </a:cubicBezTo>
                <a:cubicBezTo>
                  <a:pt x="7878872" y="533443"/>
                  <a:pt x="7876032" y="518160"/>
                  <a:pt x="7872984" y="502920"/>
                </a:cubicBezTo>
                <a:cubicBezTo>
                  <a:pt x="7882128" y="472440"/>
                  <a:pt x="7890353" y="441669"/>
                  <a:pt x="7900416" y="411480"/>
                </a:cubicBezTo>
                <a:cubicBezTo>
                  <a:pt x="7911698" y="377635"/>
                  <a:pt x="7926925" y="345122"/>
                  <a:pt x="7936992" y="310896"/>
                </a:cubicBezTo>
                <a:cubicBezTo>
                  <a:pt x="7942223" y="293109"/>
                  <a:pt x="7937845" y="272615"/>
                  <a:pt x="7946136" y="256032"/>
                </a:cubicBezTo>
                <a:cubicBezTo>
                  <a:pt x="7956782" y="234740"/>
                  <a:pt x="7978651" y="220975"/>
                  <a:pt x="7991856" y="201168"/>
                </a:cubicBezTo>
                <a:cubicBezTo>
                  <a:pt x="8000542" y="188139"/>
                  <a:pt x="8020344" y="126988"/>
                  <a:pt x="8046720" y="118872"/>
                </a:cubicBezTo>
                <a:cubicBezTo>
                  <a:pt x="8075997" y="109864"/>
                  <a:pt x="8107680" y="112776"/>
                  <a:pt x="8138160" y="109728"/>
                </a:cubicBezTo>
                <a:cubicBezTo>
                  <a:pt x="8095488" y="97536"/>
                  <a:pt x="8052246" y="87186"/>
                  <a:pt x="8010144" y="73152"/>
                </a:cubicBezTo>
                <a:cubicBezTo>
                  <a:pt x="7979001" y="62771"/>
                  <a:pt x="7950934" y="42814"/>
                  <a:pt x="7918704" y="36576"/>
                </a:cubicBezTo>
                <a:cubicBezTo>
                  <a:pt x="7890070" y="31034"/>
                  <a:pt x="7520795" y="1131"/>
                  <a:pt x="7507224" y="0"/>
                </a:cubicBezTo>
                <a:cubicBezTo>
                  <a:pt x="7286696" y="8482"/>
                  <a:pt x="7235628" y="2250"/>
                  <a:pt x="7013448" y="45720"/>
                </a:cubicBezTo>
                <a:cubicBezTo>
                  <a:pt x="6655619" y="115730"/>
                  <a:pt x="6970851" y="61640"/>
                  <a:pt x="6784848" y="118872"/>
                </a:cubicBezTo>
                <a:cubicBezTo>
                  <a:pt x="6767128" y="124324"/>
                  <a:pt x="6747971" y="123519"/>
                  <a:pt x="6729984" y="128016"/>
                </a:cubicBezTo>
                <a:cubicBezTo>
                  <a:pt x="6699112" y="135734"/>
                  <a:pt x="6669292" y="147249"/>
                  <a:pt x="6638544" y="155448"/>
                </a:cubicBezTo>
                <a:cubicBezTo>
                  <a:pt x="6623527" y="159453"/>
                  <a:pt x="6607902" y="160823"/>
                  <a:pt x="6592824" y="164592"/>
                </a:cubicBezTo>
                <a:cubicBezTo>
                  <a:pt x="6546919" y="176068"/>
                  <a:pt x="6501569" y="189692"/>
                  <a:pt x="6455664" y="201168"/>
                </a:cubicBezTo>
                <a:lnTo>
                  <a:pt x="6190488" y="265176"/>
                </a:lnTo>
                <a:cubicBezTo>
                  <a:pt x="6098045" y="287282"/>
                  <a:pt x="5786576" y="360409"/>
                  <a:pt x="5742432" y="365760"/>
                </a:cubicBezTo>
                <a:cubicBezTo>
                  <a:pt x="5641848" y="377952"/>
                  <a:pt x="5541860" y="397011"/>
                  <a:pt x="5440680" y="402336"/>
                </a:cubicBezTo>
                <a:cubicBezTo>
                  <a:pt x="4920076" y="429736"/>
                  <a:pt x="5410707" y="405369"/>
                  <a:pt x="4270248" y="438912"/>
                </a:cubicBezTo>
                <a:lnTo>
                  <a:pt x="4023360" y="448056"/>
                </a:lnTo>
                <a:lnTo>
                  <a:pt x="3236976" y="438912"/>
                </a:lnTo>
                <a:cubicBezTo>
                  <a:pt x="3196344" y="437270"/>
                  <a:pt x="3158251" y="417955"/>
                  <a:pt x="3118104" y="411480"/>
                </a:cubicBezTo>
                <a:cubicBezTo>
                  <a:pt x="3063607" y="402690"/>
                  <a:pt x="3008136" y="401158"/>
                  <a:pt x="2953512" y="393192"/>
                </a:cubicBezTo>
                <a:cubicBezTo>
                  <a:pt x="2385444" y="310349"/>
                  <a:pt x="2969051" y="381751"/>
                  <a:pt x="2414016" y="310896"/>
                </a:cubicBezTo>
                <a:cubicBezTo>
                  <a:pt x="2099679" y="270768"/>
                  <a:pt x="2396826" y="310996"/>
                  <a:pt x="2093976" y="283464"/>
                </a:cubicBezTo>
                <a:cubicBezTo>
                  <a:pt x="2011514" y="275967"/>
                  <a:pt x="1929785" y="260219"/>
                  <a:pt x="1847088" y="256032"/>
                </a:cubicBezTo>
                <a:cubicBezTo>
                  <a:pt x="1688766" y="248016"/>
                  <a:pt x="1530096" y="249936"/>
                  <a:pt x="1371600" y="246888"/>
                </a:cubicBezTo>
                <a:lnTo>
                  <a:pt x="1216152" y="237744"/>
                </a:lnTo>
                <a:cubicBezTo>
                  <a:pt x="1155205" y="234450"/>
                  <a:pt x="1094141" y="233109"/>
                  <a:pt x="1033272" y="228600"/>
                </a:cubicBezTo>
                <a:cubicBezTo>
                  <a:pt x="1011778" y="227008"/>
                  <a:pt x="990782" y="220674"/>
                  <a:pt x="969264" y="219456"/>
                </a:cubicBezTo>
                <a:cubicBezTo>
                  <a:pt x="829148" y="211525"/>
                  <a:pt x="688848" y="207264"/>
                  <a:pt x="548640" y="201168"/>
                </a:cubicBezTo>
                <a:cubicBezTo>
                  <a:pt x="533400" y="198120"/>
                  <a:pt x="518457" y="191626"/>
                  <a:pt x="502920" y="192024"/>
                </a:cubicBezTo>
                <a:cubicBezTo>
                  <a:pt x="227315" y="199091"/>
                  <a:pt x="286945" y="186582"/>
                  <a:pt x="155448" y="219456"/>
                </a:cubicBezTo>
                <a:cubicBezTo>
                  <a:pt x="128016" y="234696"/>
                  <a:pt x="99263" y="247769"/>
                  <a:pt x="73152" y="265176"/>
                </a:cubicBezTo>
                <a:cubicBezTo>
                  <a:pt x="62392" y="272349"/>
                  <a:pt x="55452" y="284093"/>
                  <a:pt x="45720" y="292608"/>
                </a:cubicBezTo>
                <a:cubicBezTo>
                  <a:pt x="31032" y="305460"/>
                  <a:pt x="15240" y="316992"/>
                  <a:pt x="0" y="329184"/>
                </a:cubicBezTo>
                <a:cubicBezTo>
                  <a:pt x="3048" y="359664"/>
                  <a:pt x="1084" y="391071"/>
                  <a:pt x="9144" y="420624"/>
                </a:cubicBezTo>
                <a:cubicBezTo>
                  <a:pt x="28414" y="491282"/>
                  <a:pt x="49407" y="521257"/>
                  <a:pt x="82296" y="576072"/>
                </a:cubicBezTo>
                <a:cubicBezTo>
                  <a:pt x="83518" y="580349"/>
                  <a:pt x="106823" y="659225"/>
                  <a:pt x="109728" y="676656"/>
                </a:cubicBezTo>
                <a:cubicBezTo>
                  <a:pt x="110730" y="682669"/>
                  <a:pt x="124968" y="699516"/>
                  <a:pt x="128016" y="704088"/>
                </a:cubicBezTo>
                <a:close/>
              </a:path>
            </a:pathLst>
          </a:custGeom>
          <a:solidFill>
            <a:srgbClr val="8BAF7D"/>
          </a:solidFill>
          <a:ln>
            <a:solidFill>
              <a:srgbClr val="33813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800" b="1" dirty="0"/>
          </a:p>
        </p:txBody>
      </p:sp>
      <p:sp>
        <p:nvSpPr>
          <p:cNvPr id="7" name="Isosceles Triangle 6">
            <a:extLst>
              <a:ext uri="{FF2B5EF4-FFF2-40B4-BE49-F238E27FC236}">
                <a16:creationId xmlns:a16="http://schemas.microsoft.com/office/drawing/2014/main" id="{5C9003D7-E268-DFAF-1D4B-63A6B647741E}"/>
              </a:ext>
            </a:extLst>
          </p:cNvPr>
          <p:cNvSpPr/>
          <p:nvPr/>
        </p:nvSpPr>
        <p:spPr>
          <a:xfrm>
            <a:off x="5349205" y="4508705"/>
            <a:ext cx="2633472" cy="1709928"/>
          </a:xfrm>
          <a:prstGeom prst="triangl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t>Partnership</a:t>
            </a:r>
          </a:p>
          <a:p>
            <a:pPr algn="ctr"/>
            <a:endParaRPr lang="en-US" dirty="0"/>
          </a:p>
        </p:txBody>
      </p:sp>
      <p:cxnSp>
        <p:nvCxnSpPr>
          <p:cNvPr id="10" name="Straight Arrow Connector 9">
            <a:extLst>
              <a:ext uri="{FF2B5EF4-FFF2-40B4-BE49-F238E27FC236}">
                <a16:creationId xmlns:a16="http://schemas.microsoft.com/office/drawing/2014/main" id="{18644D25-7E89-0DCE-8302-7967D6993103}"/>
              </a:ext>
            </a:extLst>
          </p:cNvPr>
          <p:cNvCxnSpPr>
            <a:cxnSpLocks/>
            <a:stCxn id="2" idx="3"/>
            <a:endCxn id="7" idx="0"/>
          </p:cNvCxnSpPr>
          <p:nvPr/>
        </p:nvCxnSpPr>
        <p:spPr>
          <a:xfrm flipH="1">
            <a:off x="6665941" y="3781458"/>
            <a:ext cx="1773936" cy="727247"/>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 name="Graphic 10" descr="Man with solid fill">
            <a:extLst>
              <a:ext uri="{FF2B5EF4-FFF2-40B4-BE49-F238E27FC236}">
                <a16:creationId xmlns:a16="http://schemas.microsoft.com/office/drawing/2014/main" id="{AC338633-A4C4-8F23-D7C3-31F2548E1B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0885" y="2759149"/>
            <a:ext cx="914400" cy="914400"/>
          </a:xfrm>
          <a:prstGeom prst="rect">
            <a:avLst/>
          </a:prstGeom>
        </p:spPr>
      </p:pic>
      <p:cxnSp>
        <p:nvCxnSpPr>
          <p:cNvPr id="17" name="Straight Arrow Connector 16">
            <a:extLst>
              <a:ext uri="{FF2B5EF4-FFF2-40B4-BE49-F238E27FC236}">
                <a16:creationId xmlns:a16="http://schemas.microsoft.com/office/drawing/2014/main" id="{7CDDA69A-4B9F-A3A7-F5F2-9584913F7D5E}"/>
              </a:ext>
            </a:extLst>
          </p:cNvPr>
          <p:cNvCxnSpPr>
            <a:cxnSpLocks/>
            <a:stCxn id="11" idx="2"/>
            <a:endCxn id="7" idx="0"/>
          </p:cNvCxnSpPr>
          <p:nvPr/>
        </p:nvCxnSpPr>
        <p:spPr>
          <a:xfrm>
            <a:off x="3598085" y="3673549"/>
            <a:ext cx="3067856" cy="835156"/>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Rectangle 2">
            <a:extLst>
              <a:ext uri="{FF2B5EF4-FFF2-40B4-BE49-F238E27FC236}">
                <a16:creationId xmlns:a16="http://schemas.microsoft.com/office/drawing/2014/main" id="{01C98D58-34BB-70C0-C67E-ADD2727A37DD}"/>
              </a:ext>
            </a:extLst>
          </p:cNvPr>
          <p:cNvSpPr/>
          <p:nvPr/>
        </p:nvSpPr>
        <p:spPr>
          <a:xfrm>
            <a:off x="9169276" y="185924"/>
            <a:ext cx="2033770" cy="1041034"/>
          </a:xfrm>
          <a:prstGeom prst="rect">
            <a:avLst/>
          </a:prstGeom>
          <a:solidFill>
            <a:srgbClr val="AA8A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Corporate Partner</a:t>
            </a:r>
          </a:p>
        </p:txBody>
      </p:sp>
      <p:sp>
        <p:nvSpPr>
          <p:cNvPr id="2" name="Isosceles Triangle 1">
            <a:extLst>
              <a:ext uri="{FF2B5EF4-FFF2-40B4-BE49-F238E27FC236}">
                <a16:creationId xmlns:a16="http://schemas.microsoft.com/office/drawing/2014/main" id="{28860746-3CCD-B116-8BD9-71BABCBEB4C4}"/>
              </a:ext>
            </a:extLst>
          </p:cNvPr>
          <p:cNvSpPr/>
          <p:nvPr/>
        </p:nvSpPr>
        <p:spPr>
          <a:xfrm>
            <a:off x="7123141" y="2071530"/>
            <a:ext cx="2633472" cy="1709928"/>
          </a:xfrm>
          <a:prstGeom prst="triangl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t>Tiered Partnership</a:t>
            </a:r>
          </a:p>
          <a:p>
            <a:pPr algn="ctr"/>
            <a:endParaRPr lang="en-US" dirty="0"/>
          </a:p>
        </p:txBody>
      </p:sp>
      <p:cxnSp>
        <p:nvCxnSpPr>
          <p:cNvPr id="12" name="Straight Arrow Connector 11">
            <a:extLst>
              <a:ext uri="{FF2B5EF4-FFF2-40B4-BE49-F238E27FC236}">
                <a16:creationId xmlns:a16="http://schemas.microsoft.com/office/drawing/2014/main" id="{E5A27952-5C4F-74ED-5DBD-4589ECE71FA8}"/>
              </a:ext>
            </a:extLst>
          </p:cNvPr>
          <p:cNvCxnSpPr>
            <a:cxnSpLocks/>
            <a:stCxn id="3" idx="2"/>
            <a:endCxn id="2" idx="0"/>
          </p:cNvCxnSpPr>
          <p:nvPr/>
        </p:nvCxnSpPr>
        <p:spPr>
          <a:xfrm flipH="1">
            <a:off x="8439877" y="1226958"/>
            <a:ext cx="1746284" cy="844572"/>
          </a:xfrm>
          <a:prstGeom prst="straightConnector1">
            <a:avLst/>
          </a:prstGeom>
          <a:ln w="317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itle 1">
            <a:extLst>
              <a:ext uri="{FF2B5EF4-FFF2-40B4-BE49-F238E27FC236}">
                <a16:creationId xmlns:a16="http://schemas.microsoft.com/office/drawing/2014/main" id="{9D693E0A-6285-4756-7E50-0176E2337E69}"/>
              </a:ext>
            </a:extLst>
          </p:cNvPr>
          <p:cNvSpPr txBox="1">
            <a:spLocks/>
          </p:cNvSpPr>
          <p:nvPr/>
        </p:nvSpPr>
        <p:spPr>
          <a:xfrm>
            <a:off x="715871" y="-183054"/>
            <a:ext cx="4277887" cy="91440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Big Picture</a:t>
            </a:r>
          </a:p>
        </p:txBody>
      </p:sp>
      <p:sp>
        <p:nvSpPr>
          <p:cNvPr id="25" name="Title 1">
            <a:extLst>
              <a:ext uri="{FF2B5EF4-FFF2-40B4-BE49-F238E27FC236}">
                <a16:creationId xmlns:a16="http://schemas.microsoft.com/office/drawing/2014/main" id="{1944ED5C-E059-78F3-9AF0-C74B882F6CE0}"/>
              </a:ext>
            </a:extLst>
          </p:cNvPr>
          <p:cNvSpPr txBox="1">
            <a:spLocks/>
          </p:cNvSpPr>
          <p:nvPr/>
        </p:nvSpPr>
        <p:spPr>
          <a:xfrm>
            <a:off x="7959038" y="4041701"/>
            <a:ext cx="4103107" cy="1589341"/>
          </a:xfrm>
          <a:prstGeom prst="rect">
            <a:avLst/>
          </a:prstGeom>
        </p:spPr>
        <p:txBody>
          <a:bodyPr vert="horz" lIns="91440" tIns="45720" rIns="91440" bIns="45720" rtlCol="0" anchor="b">
            <a:normAutofit lnSpcReduction="100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latin typeface="+mn-lt"/>
              </a:rPr>
              <a:t>And a tiered partnership would not change this general approach—rather the distributive share income would retain its source as it flows up unless blending applies.</a:t>
            </a:r>
          </a:p>
        </p:txBody>
      </p:sp>
    </p:spTree>
    <p:extLst>
      <p:ext uri="{BB962C8B-B14F-4D97-AF65-F5344CB8AC3E}">
        <p14:creationId xmlns:p14="http://schemas.microsoft.com/office/powerpoint/2010/main" val="287286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64A4-E499-6A1B-FB82-E8FC7F4E6073}"/>
              </a:ext>
            </a:extLst>
          </p:cNvPr>
          <p:cNvSpPr>
            <a:spLocks noGrp="1"/>
          </p:cNvSpPr>
          <p:nvPr>
            <p:ph type="title"/>
          </p:nvPr>
        </p:nvSpPr>
        <p:spPr>
          <a:xfrm>
            <a:off x="581192" y="702156"/>
            <a:ext cx="11029616" cy="839565"/>
          </a:xfrm>
        </p:spPr>
        <p:txBody>
          <a:bodyPr/>
          <a:lstStyle/>
          <a:p>
            <a:r>
              <a:rPr lang="en-US" dirty="0"/>
              <a:t>EXCEPTIONS (There are always exceptions . . .)</a:t>
            </a:r>
          </a:p>
        </p:txBody>
      </p:sp>
      <p:sp>
        <p:nvSpPr>
          <p:cNvPr id="3" name="Content Placeholder 2">
            <a:extLst>
              <a:ext uri="{FF2B5EF4-FFF2-40B4-BE49-F238E27FC236}">
                <a16:creationId xmlns:a16="http://schemas.microsoft.com/office/drawing/2014/main" id="{92573712-9855-50D1-C2EF-D234DF594921}"/>
              </a:ext>
            </a:extLst>
          </p:cNvPr>
          <p:cNvSpPr>
            <a:spLocks noGrp="1"/>
          </p:cNvSpPr>
          <p:nvPr>
            <p:ph idx="1"/>
          </p:nvPr>
        </p:nvSpPr>
        <p:spPr>
          <a:xfrm>
            <a:off x="581192" y="1765005"/>
            <a:ext cx="11029615" cy="3455581"/>
          </a:xfrm>
        </p:spPr>
        <p:txBody>
          <a:bodyPr>
            <a:normAutofit/>
          </a:bodyPr>
          <a:lstStyle/>
          <a:p>
            <a:r>
              <a:rPr lang="en-US" sz="2800" dirty="0"/>
              <a:t>States may need special rules in certain circumstances to avoid abuse.</a:t>
            </a:r>
          </a:p>
          <a:p>
            <a:pPr lvl="1"/>
            <a:r>
              <a:rPr lang="en-US" sz="2400" dirty="0"/>
              <a:t>Special or mandatory allocations or the use of partnerships solely to shift the sourcing of income.</a:t>
            </a:r>
          </a:p>
          <a:p>
            <a:pPr lvl="1"/>
            <a:r>
              <a:rPr lang="en-US" sz="2400" dirty="0"/>
              <a:t>Related party transactions that have the effect of altering sourcing and cannot be eliminated by blending. </a:t>
            </a:r>
          </a:p>
          <a:p>
            <a:pPr lvl="1"/>
            <a:r>
              <a:rPr lang="en-US" sz="2400" dirty="0"/>
              <a:t>Other?</a:t>
            </a:r>
          </a:p>
        </p:txBody>
      </p:sp>
      <p:sp>
        <p:nvSpPr>
          <p:cNvPr id="4" name="Slide Number Placeholder 3">
            <a:extLst>
              <a:ext uri="{FF2B5EF4-FFF2-40B4-BE49-F238E27FC236}">
                <a16:creationId xmlns:a16="http://schemas.microsoft.com/office/drawing/2014/main" id="{FD2ECD41-BBCD-C8B8-EED0-947716051BBB}"/>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323754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78FA-1E24-A9FF-9317-EC69388FBA47}"/>
              </a:ext>
            </a:extLst>
          </p:cNvPr>
          <p:cNvSpPr>
            <a:spLocks noGrp="1"/>
          </p:cNvSpPr>
          <p:nvPr>
            <p:ph type="title"/>
          </p:nvPr>
        </p:nvSpPr>
        <p:spPr>
          <a:xfrm>
            <a:off x="581192" y="702156"/>
            <a:ext cx="11029616" cy="807667"/>
          </a:xfrm>
        </p:spPr>
        <p:txBody>
          <a:bodyPr/>
          <a:lstStyle/>
          <a:p>
            <a:r>
              <a:rPr lang="en-US" dirty="0"/>
              <a:t>Example No. 1</a:t>
            </a:r>
          </a:p>
        </p:txBody>
      </p:sp>
      <p:sp>
        <p:nvSpPr>
          <p:cNvPr id="3" name="Content Placeholder 2">
            <a:extLst>
              <a:ext uri="{FF2B5EF4-FFF2-40B4-BE49-F238E27FC236}">
                <a16:creationId xmlns:a16="http://schemas.microsoft.com/office/drawing/2014/main" id="{B95A1DBF-56EB-2B02-AE34-563F67DDDDEC}"/>
              </a:ext>
            </a:extLst>
          </p:cNvPr>
          <p:cNvSpPr>
            <a:spLocks noGrp="1"/>
          </p:cNvSpPr>
          <p:nvPr>
            <p:ph idx="1"/>
          </p:nvPr>
        </p:nvSpPr>
        <p:spPr>
          <a:xfrm>
            <a:off x="581192" y="1711842"/>
            <a:ext cx="11029615" cy="4263508"/>
          </a:xfrm>
        </p:spPr>
        <p:txBody>
          <a:bodyPr>
            <a:normAutofit/>
          </a:bodyPr>
          <a:lstStyle/>
          <a:p>
            <a:r>
              <a:rPr lang="en-US" sz="2400" b="1" dirty="0"/>
              <a:t>Partnership conducts business activities. Applying the state sourcing rules to that business results in a capital loss being properly treated as nonbusiness income and sourced to State A.</a:t>
            </a:r>
          </a:p>
          <a:p>
            <a:r>
              <a:rPr lang="en-US" sz="2400" b="1" dirty="0"/>
              <a:t>Corporate partner generally treats its distributive share income from the partnership as part of a unitary business conducted by that corporate partner. </a:t>
            </a:r>
          </a:p>
          <a:p>
            <a:r>
              <a:rPr lang="en-US" sz="2400" b="1" dirty="0"/>
              <a:t>Does corporate partner source it’s share of loss:</a:t>
            </a:r>
          </a:p>
          <a:p>
            <a:pPr marL="666900" lvl="1" indent="-342900">
              <a:buFont typeface="+mj-lt"/>
              <a:buAutoNum type="alphaLcParenR"/>
            </a:pPr>
            <a:r>
              <a:rPr lang="en-US" sz="2400" b="1" dirty="0"/>
              <a:t>To State A</a:t>
            </a:r>
          </a:p>
          <a:p>
            <a:pPr marL="666900" lvl="1" indent="-342900">
              <a:buFont typeface="+mj-lt"/>
              <a:buAutoNum type="alphaLcParenR"/>
            </a:pPr>
            <a:r>
              <a:rPr lang="en-US" sz="2400" b="1" dirty="0"/>
              <a:t>Based on its apportionment formula for the corporate partner’s business (using blending if the state provides for it). </a:t>
            </a:r>
          </a:p>
        </p:txBody>
      </p:sp>
      <p:sp>
        <p:nvSpPr>
          <p:cNvPr id="4" name="Slide Number Placeholder 3">
            <a:extLst>
              <a:ext uri="{FF2B5EF4-FFF2-40B4-BE49-F238E27FC236}">
                <a16:creationId xmlns:a16="http://schemas.microsoft.com/office/drawing/2014/main" id="{BCFA2C27-29B2-9A01-FB71-5C564F8AE6F4}"/>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910067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05788-8400-E612-8079-B62351E83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013A5-A733-EE6A-A654-7A1481AB112C}"/>
              </a:ext>
            </a:extLst>
          </p:cNvPr>
          <p:cNvSpPr>
            <a:spLocks noGrp="1"/>
          </p:cNvSpPr>
          <p:nvPr>
            <p:ph type="title"/>
          </p:nvPr>
        </p:nvSpPr>
        <p:spPr>
          <a:xfrm>
            <a:off x="581192" y="702156"/>
            <a:ext cx="11029616" cy="807667"/>
          </a:xfrm>
        </p:spPr>
        <p:txBody>
          <a:bodyPr/>
          <a:lstStyle/>
          <a:p>
            <a:r>
              <a:rPr lang="en-US" dirty="0"/>
              <a:t>Example No. 1</a:t>
            </a:r>
          </a:p>
        </p:txBody>
      </p:sp>
      <p:sp>
        <p:nvSpPr>
          <p:cNvPr id="3" name="Content Placeholder 2">
            <a:extLst>
              <a:ext uri="{FF2B5EF4-FFF2-40B4-BE49-F238E27FC236}">
                <a16:creationId xmlns:a16="http://schemas.microsoft.com/office/drawing/2014/main" id="{04216D6E-C1D7-3005-E7C2-96BBBCE5D92A}"/>
              </a:ext>
            </a:extLst>
          </p:cNvPr>
          <p:cNvSpPr>
            <a:spLocks noGrp="1"/>
          </p:cNvSpPr>
          <p:nvPr>
            <p:ph idx="1"/>
          </p:nvPr>
        </p:nvSpPr>
        <p:spPr>
          <a:xfrm>
            <a:off x="581192" y="1711842"/>
            <a:ext cx="11029615" cy="4263508"/>
          </a:xfrm>
        </p:spPr>
        <p:txBody>
          <a:bodyPr>
            <a:normAutofit/>
          </a:bodyPr>
          <a:lstStyle/>
          <a:p>
            <a:r>
              <a:rPr lang="en-US" sz="2400" b="1" dirty="0"/>
              <a:t>Partnership conducts business activities. Applying the state sourcing rules to that business results in a capital loss being properly treated as nonbusiness income and sourced to State A.</a:t>
            </a:r>
          </a:p>
          <a:p>
            <a:r>
              <a:rPr lang="en-US" sz="2400" b="1" dirty="0"/>
              <a:t>Corporate partner generally treats its distributive share income from the partnership as part of a unitary business conducted by that corporate partner. </a:t>
            </a:r>
          </a:p>
          <a:p>
            <a:r>
              <a:rPr lang="en-US" sz="2400" b="1" dirty="0"/>
              <a:t>Does corporate partner source it’s share of loss:</a:t>
            </a:r>
          </a:p>
          <a:p>
            <a:pPr marL="666900" lvl="1" indent="-342900">
              <a:buFont typeface="+mj-lt"/>
              <a:buAutoNum type="alphaLcParenR"/>
            </a:pPr>
            <a:r>
              <a:rPr lang="en-US" sz="2400" b="1" dirty="0"/>
              <a:t>To State A</a:t>
            </a:r>
          </a:p>
          <a:p>
            <a:pPr marL="666900" lvl="1" indent="-342900">
              <a:buFont typeface="+mj-lt"/>
              <a:buAutoNum type="alphaLcParenR"/>
            </a:pPr>
            <a:r>
              <a:rPr lang="en-US" sz="2400" b="1" dirty="0"/>
              <a:t>Based on its apportionment formula for the corporate partner’s business (using blending if the state provides for it). </a:t>
            </a:r>
          </a:p>
        </p:txBody>
      </p:sp>
      <p:sp>
        <p:nvSpPr>
          <p:cNvPr id="4" name="Slide Number Placeholder 3">
            <a:extLst>
              <a:ext uri="{FF2B5EF4-FFF2-40B4-BE49-F238E27FC236}">
                <a16:creationId xmlns:a16="http://schemas.microsoft.com/office/drawing/2014/main" id="{D18EDBC4-24EA-F152-4CFD-30A27972229D}"/>
              </a:ext>
            </a:extLst>
          </p:cNvPr>
          <p:cNvSpPr>
            <a:spLocks noGrp="1"/>
          </p:cNvSpPr>
          <p:nvPr>
            <p:ph type="sldNum" sz="quarter" idx="12"/>
          </p:nvPr>
        </p:nvSpPr>
        <p:spPr/>
        <p:txBody>
          <a:bodyPr/>
          <a:lstStyle/>
          <a:p>
            <a:fld id="{3A98EE3D-8CD1-4C3F-BD1C-C98C9596463C}" type="slidenum">
              <a:rPr lang="en-US" smtClean="0"/>
              <a:t>26</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D601D66-F009-306B-DF42-77171289759F}"/>
                  </a:ext>
                </a:extLst>
              </p14:cNvPr>
              <p14:cNvContentPartPr/>
              <p14:nvPr/>
            </p14:nvContentPartPr>
            <p14:xfrm>
              <a:off x="787086" y="4452899"/>
              <a:ext cx="2138760" cy="672840"/>
            </p14:xfrm>
          </p:contentPart>
        </mc:Choice>
        <mc:Fallback xmlns="">
          <p:pic>
            <p:nvPicPr>
              <p:cNvPr id="5" name="Ink 4">
                <a:extLst>
                  <a:ext uri="{FF2B5EF4-FFF2-40B4-BE49-F238E27FC236}">
                    <a16:creationId xmlns:a16="http://schemas.microsoft.com/office/drawing/2014/main" id="{5D601D66-F009-306B-DF42-77171289759F}"/>
                  </a:ext>
                </a:extLst>
              </p:cNvPr>
              <p:cNvPicPr/>
              <p:nvPr/>
            </p:nvPicPr>
            <p:blipFill>
              <a:blip r:embed="rId3"/>
              <a:stretch>
                <a:fillRect/>
              </a:stretch>
            </p:blipFill>
            <p:spPr>
              <a:xfrm>
                <a:off x="778086" y="4444259"/>
                <a:ext cx="2156400" cy="690480"/>
              </a:xfrm>
              <a:prstGeom prst="rect">
                <a:avLst/>
              </a:prstGeom>
            </p:spPr>
          </p:pic>
        </mc:Fallback>
      </mc:AlternateContent>
    </p:spTree>
    <p:extLst>
      <p:ext uri="{BB962C8B-B14F-4D97-AF65-F5344CB8AC3E}">
        <p14:creationId xmlns:p14="http://schemas.microsoft.com/office/powerpoint/2010/main" val="1097695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62B6E-ECBF-2C55-D60B-180C9054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33859-548F-2D68-0CA2-651214B69ABA}"/>
              </a:ext>
            </a:extLst>
          </p:cNvPr>
          <p:cNvSpPr>
            <a:spLocks noGrp="1"/>
          </p:cNvSpPr>
          <p:nvPr>
            <p:ph type="title"/>
          </p:nvPr>
        </p:nvSpPr>
        <p:spPr>
          <a:xfrm>
            <a:off x="581192" y="702156"/>
            <a:ext cx="11029616" cy="807667"/>
          </a:xfrm>
        </p:spPr>
        <p:txBody>
          <a:bodyPr/>
          <a:lstStyle/>
          <a:p>
            <a:r>
              <a:rPr lang="en-US" dirty="0"/>
              <a:t>Example No. 2</a:t>
            </a:r>
          </a:p>
        </p:txBody>
      </p:sp>
      <p:sp>
        <p:nvSpPr>
          <p:cNvPr id="3" name="Content Placeholder 2">
            <a:extLst>
              <a:ext uri="{FF2B5EF4-FFF2-40B4-BE49-F238E27FC236}">
                <a16:creationId xmlns:a16="http://schemas.microsoft.com/office/drawing/2014/main" id="{8925C256-6DB3-C94D-DE02-0F1B55C2107B}"/>
              </a:ext>
            </a:extLst>
          </p:cNvPr>
          <p:cNvSpPr>
            <a:spLocks noGrp="1"/>
          </p:cNvSpPr>
          <p:nvPr>
            <p:ph idx="1"/>
          </p:nvPr>
        </p:nvSpPr>
        <p:spPr>
          <a:xfrm>
            <a:off x="581192" y="1711842"/>
            <a:ext cx="11029615" cy="4263508"/>
          </a:xfrm>
        </p:spPr>
        <p:txBody>
          <a:bodyPr>
            <a:normAutofit lnSpcReduction="10000"/>
          </a:bodyPr>
          <a:lstStyle/>
          <a:p>
            <a:r>
              <a:rPr lang="en-US" sz="2400" b="1" dirty="0"/>
              <a:t>Partnership conducts business activities. It’s application of the state sourcing rules to that business results in items of income, expense, gain, and loss being apportioned 50% to State A.</a:t>
            </a:r>
          </a:p>
          <a:p>
            <a:r>
              <a:rPr lang="en-US" sz="2400" b="1" dirty="0"/>
              <a:t>Corporate partner generally treats its distributive share income from the partnership as nonbusiness income (not part of any unitary business conducted by that corporation). </a:t>
            </a:r>
          </a:p>
          <a:p>
            <a:r>
              <a:rPr lang="en-US" sz="2400" b="1" dirty="0"/>
              <a:t>Does it source it’s share of the partnership’s business income:</a:t>
            </a:r>
          </a:p>
          <a:p>
            <a:pPr marL="666900" lvl="1" indent="-342900">
              <a:buFont typeface="+mj-lt"/>
              <a:buAutoNum type="alphaLcParenR"/>
            </a:pPr>
            <a:r>
              <a:rPr lang="en-US" sz="2400" b="1" dirty="0"/>
              <a:t>50% to State A</a:t>
            </a:r>
          </a:p>
          <a:p>
            <a:pPr marL="666900" lvl="1" indent="-342900">
              <a:buFont typeface="+mj-lt"/>
              <a:buAutoNum type="alphaLcParenR"/>
            </a:pPr>
            <a:r>
              <a:rPr lang="en-US" sz="2400" b="1" dirty="0"/>
              <a:t>By allocating that income as non-business income</a:t>
            </a:r>
          </a:p>
          <a:p>
            <a:pPr marL="666900" lvl="1" indent="-342900">
              <a:buFont typeface="+mj-lt"/>
              <a:buAutoNum type="alphaLcParenR"/>
            </a:pPr>
            <a:endParaRPr lang="en-US" sz="2400" b="1" dirty="0"/>
          </a:p>
        </p:txBody>
      </p:sp>
      <p:sp>
        <p:nvSpPr>
          <p:cNvPr id="4" name="Slide Number Placeholder 3">
            <a:extLst>
              <a:ext uri="{FF2B5EF4-FFF2-40B4-BE49-F238E27FC236}">
                <a16:creationId xmlns:a16="http://schemas.microsoft.com/office/drawing/2014/main" id="{121E8A19-4CB6-3C5A-9FA8-11CCCF2F116A}"/>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1841635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C722-1D02-D628-3A7B-D2D5935E3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3EB7D-B397-9DCF-C503-8870D286E7D9}"/>
              </a:ext>
            </a:extLst>
          </p:cNvPr>
          <p:cNvSpPr>
            <a:spLocks noGrp="1"/>
          </p:cNvSpPr>
          <p:nvPr>
            <p:ph type="title"/>
          </p:nvPr>
        </p:nvSpPr>
        <p:spPr>
          <a:xfrm>
            <a:off x="581192" y="702156"/>
            <a:ext cx="11029616" cy="807667"/>
          </a:xfrm>
        </p:spPr>
        <p:txBody>
          <a:bodyPr/>
          <a:lstStyle/>
          <a:p>
            <a:r>
              <a:rPr lang="en-US" dirty="0"/>
              <a:t>Example No. 2</a:t>
            </a:r>
          </a:p>
        </p:txBody>
      </p:sp>
      <p:sp>
        <p:nvSpPr>
          <p:cNvPr id="3" name="Content Placeholder 2">
            <a:extLst>
              <a:ext uri="{FF2B5EF4-FFF2-40B4-BE49-F238E27FC236}">
                <a16:creationId xmlns:a16="http://schemas.microsoft.com/office/drawing/2014/main" id="{11137B30-660C-62E3-5C88-9297A9F5848B}"/>
              </a:ext>
            </a:extLst>
          </p:cNvPr>
          <p:cNvSpPr>
            <a:spLocks noGrp="1"/>
          </p:cNvSpPr>
          <p:nvPr>
            <p:ph idx="1"/>
          </p:nvPr>
        </p:nvSpPr>
        <p:spPr>
          <a:xfrm>
            <a:off x="581192" y="1711842"/>
            <a:ext cx="11029615" cy="4263508"/>
          </a:xfrm>
        </p:spPr>
        <p:txBody>
          <a:bodyPr>
            <a:normAutofit lnSpcReduction="10000"/>
          </a:bodyPr>
          <a:lstStyle/>
          <a:p>
            <a:r>
              <a:rPr lang="en-US" sz="2400" b="1" dirty="0"/>
              <a:t>Partnership conducts business activities. It’s application of the state sourcing rules to that business results in items of income, expense, gain, and loss being apportioned 50% to State A.</a:t>
            </a:r>
          </a:p>
          <a:p>
            <a:r>
              <a:rPr lang="en-US" sz="2400" b="1" dirty="0"/>
              <a:t>Corporate partner generally treats its distributive share income from the partnership as nonbusiness income (not part of any unitary business conducted by that corporation). </a:t>
            </a:r>
          </a:p>
          <a:p>
            <a:r>
              <a:rPr lang="en-US" sz="2400" b="1" dirty="0"/>
              <a:t>Does it source it’s share of the partnership’s business income:</a:t>
            </a:r>
          </a:p>
          <a:p>
            <a:pPr marL="666900" lvl="1" indent="-342900">
              <a:buFont typeface="+mj-lt"/>
              <a:buAutoNum type="alphaLcParenR"/>
            </a:pPr>
            <a:r>
              <a:rPr lang="en-US" sz="2400" b="1" dirty="0"/>
              <a:t>50% to State A</a:t>
            </a:r>
          </a:p>
          <a:p>
            <a:pPr marL="666900" lvl="1" indent="-342900">
              <a:buFont typeface="+mj-lt"/>
              <a:buAutoNum type="alphaLcParenR"/>
            </a:pPr>
            <a:r>
              <a:rPr lang="en-US" sz="2400" b="1" dirty="0"/>
              <a:t>By allocating that income as non-business income</a:t>
            </a:r>
          </a:p>
          <a:p>
            <a:pPr marL="666900" lvl="1" indent="-342900">
              <a:buFont typeface="+mj-lt"/>
              <a:buAutoNum type="alphaLcParenR"/>
            </a:pPr>
            <a:endParaRPr lang="en-US" sz="2400" b="1" dirty="0"/>
          </a:p>
        </p:txBody>
      </p:sp>
      <p:sp>
        <p:nvSpPr>
          <p:cNvPr id="4" name="Slide Number Placeholder 3">
            <a:extLst>
              <a:ext uri="{FF2B5EF4-FFF2-40B4-BE49-F238E27FC236}">
                <a16:creationId xmlns:a16="http://schemas.microsoft.com/office/drawing/2014/main" id="{A0125A73-DA5A-0B00-2F16-F5A34CAE5F28}"/>
              </a:ext>
            </a:extLst>
          </p:cNvPr>
          <p:cNvSpPr>
            <a:spLocks noGrp="1"/>
          </p:cNvSpPr>
          <p:nvPr>
            <p:ph type="sldNum" sz="quarter" idx="12"/>
          </p:nvPr>
        </p:nvSpPr>
        <p:spPr/>
        <p:txBody>
          <a:bodyPr/>
          <a:lstStyle/>
          <a:p>
            <a:fld id="{3A98EE3D-8CD1-4C3F-BD1C-C98C9596463C}" type="slidenum">
              <a:rPr lang="en-US" smtClean="0"/>
              <a:t>28</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C791333-6A08-39F1-A750-A823464A4B5B}"/>
                  </a:ext>
                </a:extLst>
              </p14:cNvPr>
              <p14:cNvContentPartPr/>
              <p14:nvPr/>
            </p14:nvContentPartPr>
            <p14:xfrm>
              <a:off x="881766" y="4559819"/>
              <a:ext cx="2607480" cy="629280"/>
            </p14:xfrm>
          </p:contentPart>
        </mc:Choice>
        <mc:Fallback xmlns="">
          <p:pic>
            <p:nvPicPr>
              <p:cNvPr id="6" name="Ink 5">
                <a:extLst>
                  <a:ext uri="{FF2B5EF4-FFF2-40B4-BE49-F238E27FC236}">
                    <a16:creationId xmlns:a16="http://schemas.microsoft.com/office/drawing/2014/main" id="{4C791333-6A08-39F1-A750-A823464A4B5B}"/>
                  </a:ext>
                </a:extLst>
              </p:cNvPr>
              <p:cNvPicPr/>
              <p:nvPr/>
            </p:nvPicPr>
            <p:blipFill>
              <a:blip r:embed="rId3"/>
              <a:stretch>
                <a:fillRect/>
              </a:stretch>
            </p:blipFill>
            <p:spPr>
              <a:xfrm>
                <a:off x="873126" y="4550819"/>
                <a:ext cx="2625120" cy="646920"/>
              </a:xfrm>
              <a:prstGeom prst="rect">
                <a:avLst/>
              </a:prstGeom>
            </p:spPr>
          </p:pic>
        </mc:Fallback>
      </mc:AlternateContent>
    </p:spTree>
    <p:extLst>
      <p:ext uri="{BB962C8B-B14F-4D97-AF65-F5344CB8AC3E}">
        <p14:creationId xmlns:p14="http://schemas.microsoft.com/office/powerpoint/2010/main" val="3052334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7AB3D-0827-43B5-6FB5-71D5C0D8D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50882-57FF-F24E-3023-DFEA12FACA5D}"/>
              </a:ext>
            </a:extLst>
          </p:cNvPr>
          <p:cNvSpPr>
            <a:spLocks noGrp="1"/>
          </p:cNvSpPr>
          <p:nvPr>
            <p:ph type="title"/>
          </p:nvPr>
        </p:nvSpPr>
        <p:spPr>
          <a:xfrm>
            <a:off x="581192" y="702156"/>
            <a:ext cx="11029616" cy="807667"/>
          </a:xfrm>
        </p:spPr>
        <p:txBody>
          <a:bodyPr/>
          <a:lstStyle/>
          <a:p>
            <a:r>
              <a:rPr lang="en-US" dirty="0"/>
              <a:t>Note on Example No. 2 and Follow up </a:t>
            </a:r>
          </a:p>
        </p:txBody>
      </p:sp>
      <p:sp>
        <p:nvSpPr>
          <p:cNvPr id="3" name="Content Placeholder 2">
            <a:extLst>
              <a:ext uri="{FF2B5EF4-FFF2-40B4-BE49-F238E27FC236}">
                <a16:creationId xmlns:a16="http://schemas.microsoft.com/office/drawing/2014/main" id="{75611AFF-2E0E-762A-3264-91C13901AE55}"/>
              </a:ext>
            </a:extLst>
          </p:cNvPr>
          <p:cNvSpPr>
            <a:spLocks noGrp="1"/>
          </p:cNvSpPr>
          <p:nvPr>
            <p:ph idx="1"/>
          </p:nvPr>
        </p:nvSpPr>
        <p:spPr>
          <a:xfrm>
            <a:off x="581192" y="1711842"/>
            <a:ext cx="11029615" cy="4529470"/>
          </a:xfrm>
        </p:spPr>
        <p:txBody>
          <a:bodyPr>
            <a:normAutofit/>
          </a:bodyPr>
          <a:lstStyle/>
          <a:p>
            <a:pPr marL="324000" lvl="1" indent="0">
              <a:buNone/>
            </a:pPr>
            <a:r>
              <a:rPr lang="en-US" sz="2800" b="1" dirty="0"/>
              <a:t>If you said (b) – By allocating that income as non-business income – then how would those allocation rules apply? </a:t>
            </a:r>
          </a:p>
          <a:p>
            <a:pPr marL="781200" lvl="1" indent="-457200">
              <a:buFont typeface="+mj-lt"/>
              <a:buAutoNum type="alphaLcParenR"/>
            </a:pPr>
            <a:r>
              <a:rPr lang="en-US" sz="2800" b="1" dirty="0"/>
              <a:t>To the distributive share as a whole?</a:t>
            </a:r>
          </a:p>
          <a:p>
            <a:pPr marL="781200" lvl="1" indent="-457200">
              <a:buFont typeface="+mj-lt"/>
              <a:buAutoNum type="alphaLcParenR"/>
            </a:pPr>
            <a:r>
              <a:rPr lang="en-US" sz="2800" b="1" dirty="0"/>
              <a:t>Item by item </a:t>
            </a:r>
          </a:p>
          <a:p>
            <a:pPr marL="324000" lvl="1" indent="0">
              <a:buNone/>
            </a:pPr>
            <a:r>
              <a:rPr lang="en-US" sz="2800" b="1" dirty="0"/>
              <a:t>(Extra points to anyone that can find any reference to partnership distributive share income in UDITPA—let alone the rules for allocating nonbusiness income.) </a:t>
            </a:r>
          </a:p>
          <a:p>
            <a:pPr marL="324000" lvl="1" indent="0">
              <a:buNone/>
            </a:pPr>
            <a:r>
              <a:rPr lang="en-US" sz="2800" b="1" dirty="0"/>
              <a:t>And remember – distributive share is NOT a dividend.</a:t>
            </a:r>
          </a:p>
          <a:p>
            <a:pPr marL="666900" lvl="1" indent="-342900">
              <a:buFont typeface="+mj-lt"/>
              <a:buAutoNum type="alphaLcParenR"/>
            </a:pPr>
            <a:endParaRPr lang="en-US" sz="2400" b="1" dirty="0"/>
          </a:p>
        </p:txBody>
      </p:sp>
      <p:sp>
        <p:nvSpPr>
          <p:cNvPr id="4" name="Slide Number Placeholder 3">
            <a:extLst>
              <a:ext uri="{FF2B5EF4-FFF2-40B4-BE49-F238E27FC236}">
                <a16:creationId xmlns:a16="http://schemas.microsoft.com/office/drawing/2014/main" id="{0B2615C2-0BCC-94A0-BFE1-F5767036C710}"/>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311853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FC51C-5D32-C309-CBA4-6A9321CBE87A}"/>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3" name="Picture 2">
            <a:extLst>
              <a:ext uri="{FF2B5EF4-FFF2-40B4-BE49-F238E27FC236}">
                <a16:creationId xmlns:a16="http://schemas.microsoft.com/office/drawing/2014/main" id="{241C0CE2-86D8-3810-DD94-7DA9A107A762}"/>
              </a:ext>
            </a:extLst>
          </p:cNvPr>
          <p:cNvPicPr>
            <a:picLocks noChangeAspect="1"/>
          </p:cNvPicPr>
          <p:nvPr/>
        </p:nvPicPr>
        <p:blipFill>
          <a:blip r:embed="rId3"/>
          <a:stretch>
            <a:fillRect/>
          </a:stretch>
        </p:blipFill>
        <p:spPr>
          <a:xfrm>
            <a:off x="2179674" y="123569"/>
            <a:ext cx="9863631" cy="6632935"/>
          </a:xfrm>
          <a:prstGeom prst="rect">
            <a:avLst/>
          </a:prstGeom>
        </p:spPr>
      </p:pic>
      <p:sp>
        <p:nvSpPr>
          <p:cNvPr id="5" name="TextBox 4">
            <a:extLst>
              <a:ext uri="{FF2B5EF4-FFF2-40B4-BE49-F238E27FC236}">
                <a16:creationId xmlns:a16="http://schemas.microsoft.com/office/drawing/2014/main" id="{A65DEE7A-E6D3-810F-67A0-A7543BCB04B2}"/>
              </a:ext>
            </a:extLst>
          </p:cNvPr>
          <p:cNvSpPr txBox="1"/>
          <p:nvPr/>
        </p:nvSpPr>
        <p:spPr>
          <a:xfrm>
            <a:off x="148696" y="469557"/>
            <a:ext cx="2441754" cy="1200329"/>
          </a:xfrm>
          <a:prstGeom prst="rect">
            <a:avLst/>
          </a:prstGeom>
          <a:noFill/>
        </p:spPr>
        <p:txBody>
          <a:bodyPr wrap="square" rtlCol="0">
            <a:spAutoFit/>
          </a:bodyPr>
          <a:lstStyle/>
          <a:p>
            <a:r>
              <a:rPr lang="en-US" sz="3600" b="1" dirty="0"/>
              <a:t>Project Webpage:</a:t>
            </a:r>
          </a:p>
        </p:txBody>
      </p:sp>
    </p:spTree>
    <p:extLst>
      <p:ext uri="{BB962C8B-B14F-4D97-AF65-F5344CB8AC3E}">
        <p14:creationId xmlns:p14="http://schemas.microsoft.com/office/powerpoint/2010/main" val="415296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7CCA-788D-5FE4-A466-8976852DEE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23AD7-E1EC-0597-C9BA-F53335740938}"/>
              </a:ext>
            </a:extLst>
          </p:cNvPr>
          <p:cNvSpPr>
            <a:spLocks noGrp="1"/>
          </p:cNvSpPr>
          <p:nvPr>
            <p:ph type="title"/>
          </p:nvPr>
        </p:nvSpPr>
        <p:spPr>
          <a:xfrm>
            <a:off x="581192" y="702156"/>
            <a:ext cx="11029616" cy="807667"/>
          </a:xfrm>
        </p:spPr>
        <p:txBody>
          <a:bodyPr/>
          <a:lstStyle/>
          <a:p>
            <a:r>
              <a:rPr lang="en-US" dirty="0"/>
              <a:t>NOTE ON Example No. 2 and Follow up</a:t>
            </a:r>
          </a:p>
        </p:txBody>
      </p:sp>
      <p:sp>
        <p:nvSpPr>
          <p:cNvPr id="3" name="Content Placeholder 2">
            <a:extLst>
              <a:ext uri="{FF2B5EF4-FFF2-40B4-BE49-F238E27FC236}">
                <a16:creationId xmlns:a16="http://schemas.microsoft.com/office/drawing/2014/main" id="{531A015E-468E-693C-4F52-AB3E7762CC0D}"/>
              </a:ext>
            </a:extLst>
          </p:cNvPr>
          <p:cNvSpPr>
            <a:spLocks noGrp="1"/>
          </p:cNvSpPr>
          <p:nvPr>
            <p:ph idx="1"/>
          </p:nvPr>
        </p:nvSpPr>
        <p:spPr>
          <a:xfrm>
            <a:off x="581193" y="1509823"/>
            <a:ext cx="11029615" cy="4646021"/>
          </a:xfrm>
        </p:spPr>
        <p:txBody>
          <a:bodyPr>
            <a:normAutofit/>
          </a:bodyPr>
          <a:lstStyle/>
          <a:p>
            <a:pPr marL="324000" lvl="1" indent="0">
              <a:buNone/>
            </a:pPr>
            <a:r>
              <a:rPr lang="en-US" sz="2800" b="1" dirty="0"/>
              <a:t>Given the attribution principle on which pass-through taxation relies and to which states conform—we assume the item-by-item approach must be used. (And UDITPA’s allocation rules could then be applied to those items.)</a:t>
            </a:r>
          </a:p>
          <a:p>
            <a:pPr marL="324000" lvl="1" indent="0">
              <a:buNone/>
            </a:pPr>
            <a:r>
              <a:rPr lang="en-US" sz="2800" b="1" dirty="0"/>
              <a:t>So in example No. 2, the partner would look through to each partnership item of income or gain (loss) attributed to it by the partnership and then source them using the rules of allocation for that income/gain(loss), associating any partnership’s expenses that are part of the partner’s distributive share with those items of income/gain (loss). </a:t>
            </a:r>
          </a:p>
        </p:txBody>
      </p:sp>
      <p:sp>
        <p:nvSpPr>
          <p:cNvPr id="4" name="Slide Number Placeholder 3">
            <a:extLst>
              <a:ext uri="{FF2B5EF4-FFF2-40B4-BE49-F238E27FC236}">
                <a16:creationId xmlns:a16="http://schemas.microsoft.com/office/drawing/2014/main" id="{844A7F1C-6A56-0C59-CB0E-121EA8BEC1F5}"/>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2500196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2D699-65C5-ACA5-27EE-0CA782243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9DF99-261A-6A4E-47E0-242AE61B90DF}"/>
              </a:ext>
            </a:extLst>
          </p:cNvPr>
          <p:cNvSpPr>
            <a:spLocks noGrp="1"/>
          </p:cNvSpPr>
          <p:nvPr>
            <p:ph type="title"/>
          </p:nvPr>
        </p:nvSpPr>
        <p:spPr>
          <a:xfrm>
            <a:off x="581192" y="702156"/>
            <a:ext cx="11029616" cy="807667"/>
          </a:xfrm>
        </p:spPr>
        <p:txBody>
          <a:bodyPr/>
          <a:lstStyle/>
          <a:p>
            <a:r>
              <a:rPr lang="en-US" dirty="0"/>
              <a:t>NOTE ON Example No. 2 and Follow up</a:t>
            </a:r>
          </a:p>
        </p:txBody>
      </p:sp>
      <p:sp>
        <p:nvSpPr>
          <p:cNvPr id="3" name="Content Placeholder 2">
            <a:extLst>
              <a:ext uri="{FF2B5EF4-FFF2-40B4-BE49-F238E27FC236}">
                <a16:creationId xmlns:a16="http://schemas.microsoft.com/office/drawing/2014/main" id="{B314CAA7-A1C0-04F2-7503-8DC7330B5CF3}"/>
              </a:ext>
            </a:extLst>
          </p:cNvPr>
          <p:cNvSpPr>
            <a:spLocks noGrp="1"/>
          </p:cNvSpPr>
          <p:nvPr>
            <p:ph idx="1"/>
          </p:nvPr>
        </p:nvSpPr>
        <p:spPr>
          <a:xfrm>
            <a:off x="581193" y="1811192"/>
            <a:ext cx="11029615" cy="3770901"/>
          </a:xfrm>
        </p:spPr>
        <p:txBody>
          <a:bodyPr>
            <a:normAutofit/>
          </a:bodyPr>
          <a:lstStyle/>
          <a:p>
            <a:pPr marL="324000" lvl="1" indent="0">
              <a:buNone/>
            </a:pPr>
            <a:r>
              <a:rPr lang="en-US" sz="3200" b="1" dirty="0"/>
              <a:t>But is that even possible given that </a:t>
            </a:r>
            <a:r>
              <a:rPr lang="en-US" sz="3200" b="1" i="1" dirty="0"/>
              <a:t>– at the partnership level – all those items were properly treated as part of the partnership’s own unitary business</a:t>
            </a:r>
            <a:r>
              <a:rPr lang="en-US" sz="3200" b="1" dirty="0"/>
              <a:t>?</a:t>
            </a:r>
          </a:p>
          <a:p>
            <a:pPr marL="781200" lvl="1" indent="-457200">
              <a:buFont typeface="+mj-lt"/>
              <a:buAutoNum type="alphaLcParenR"/>
            </a:pPr>
            <a:r>
              <a:rPr lang="en-US" sz="3200" b="1" dirty="0"/>
              <a:t>Sure</a:t>
            </a:r>
          </a:p>
          <a:p>
            <a:pPr marL="781200" lvl="1" indent="-457200">
              <a:buFont typeface="+mj-lt"/>
              <a:buAutoNum type="alphaLcParenR"/>
            </a:pPr>
            <a:r>
              <a:rPr lang="en-US" sz="3200" b="1" dirty="0"/>
              <a:t>No way</a:t>
            </a:r>
          </a:p>
          <a:p>
            <a:pPr marL="666900" lvl="1" indent="-342900">
              <a:buFont typeface="+mj-lt"/>
              <a:buAutoNum type="alphaLcParenR"/>
            </a:pPr>
            <a:endParaRPr lang="en-US" sz="2400" b="1" dirty="0"/>
          </a:p>
        </p:txBody>
      </p:sp>
      <p:sp>
        <p:nvSpPr>
          <p:cNvPr id="4" name="Slide Number Placeholder 3">
            <a:extLst>
              <a:ext uri="{FF2B5EF4-FFF2-40B4-BE49-F238E27FC236}">
                <a16:creationId xmlns:a16="http://schemas.microsoft.com/office/drawing/2014/main" id="{8293B237-1A54-F63C-34EE-BF3CBE55F1F7}"/>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61213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DE176-0819-7FBE-D258-66E0C6E59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90C78-9D3F-39FE-9627-2EBCCD04D864}"/>
              </a:ext>
            </a:extLst>
          </p:cNvPr>
          <p:cNvSpPr>
            <a:spLocks noGrp="1"/>
          </p:cNvSpPr>
          <p:nvPr>
            <p:ph type="title"/>
          </p:nvPr>
        </p:nvSpPr>
        <p:spPr>
          <a:xfrm>
            <a:off x="581192" y="702156"/>
            <a:ext cx="11029616" cy="807667"/>
          </a:xfrm>
        </p:spPr>
        <p:txBody>
          <a:bodyPr/>
          <a:lstStyle/>
          <a:p>
            <a:r>
              <a:rPr lang="en-US" dirty="0"/>
              <a:t>Bottom line</a:t>
            </a:r>
          </a:p>
        </p:txBody>
      </p:sp>
      <p:sp>
        <p:nvSpPr>
          <p:cNvPr id="3" name="Content Placeholder 2">
            <a:extLst>
              <a:ext uri="{FF2B5EF4-FFF2-40B4-BE49-F238E27FC236}">
                <a16:creationId xmlns:a16="http://schemas.microsoft.com/office/drawing/2014/main" id="{72E124CA-E286-AB86-EEA5-93498CCF5D2F}"/>
              </a:ext>
            </a:extLst>
          </p:cNvPr>
          <p:cNvSpPr>
            <a:spLocks noGrp="1"/>
          </p:cNvSpPr>
          <p:nvPr>
            <p:ph idx="1"/>
          </p:nvPr>
        </p:nvSpPr>
        <p:spPr>
          <a:xfrm>
            <a:off x="581192" y="1711842"/>
            <a:ext cx="11029615" cy="4263508"/>
          </a:xfrm>
        </p:spPr>
        <p:txBody>
          <a:bodyPr>
            <a:normAutofit/>
          </a:bodyPr>
          <a:lstStyle/>
          <a:p>
            <a:pPr marL="324000" lvl="1" indent="0">
              <a:buNone/>
            </a:pPr>
            <a:r>
              <a:rPr lang="en-US" sz="3200" b="1" dirty="0"/>
              <a:t>The nature of the item as business (apportionable) or nonbusiness (non-apportionable) is determined at the partnership level (the entity that recognized the item) and sourced using the general state sourcing rules. That sourcing doesn’t change unless it is determined that blended apportionment should be used. </a:t>
            </a:r>
          </a:p>
          <a:p>
            <a:pPr marL="666900" lvl="1" indent="-342900">
              <a:buFont typeface="+mj-lt"/>
              <a:buAutoNum type="alphaLcParenR"/>
            </a:pPr>
            <a:endParaRPr lang="en-US" sz="2400" b="1" dirty="0"/>
          </a:p>
        </p:txBody>
      </p:sp>
      <p:sp>
        <p:nvSpPr>
          <p:cNvPr id="4" name="Slide Number Placeholder 3">
            <a:extLst>
              <a:ext uri="{FF2B5EF4-FFF2-40B4-BE49-F238E27FC236}">
                <a16:creationId xmlns:a16="http://schemas.microsoft.com/office/drawing/2014/main" id="{298B9D60-C808-756A-7682-6FE4F3229A7A}"/>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2080667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16214-0895-4767-E42A-C1523095DE2E}"/>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4D5D221E-1DD3-A110-E48C-70088D800AD4}"/>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7" name="TextBox 6">
            <a:extLst>
              <a:ext uri="{FF2B5EF4-FFF2-40B4-BE49-F238E27FC236}">
                <a16:creationId xmlns:a16="http://schemas.microsoft.com/office/drawing/2014/main" id="{D89C59C0-C905-6617-D9A9-356B26BC2944}"/>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Tree>
    <p:extLst>
      <p:ext uri="{BB962C8B-B14F-4D97-AF65-F5344CB8AC3E}">
        <p14:creationId xmlns:p14="http://schemas.microsoft.com/office/powerpoint/2010/main" val="3516864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69442-8801-5478-325E-2DA016EEC3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0A454B-B970-E294-445E-7777CABA276A}"/>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0E28CA53-D4B5-8E1F-36E2-6E266EF1377E}"/>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6" name="TextBox 5">
            <a:extLst>
              <a:ext uri="{FF2B5EF4-FFF2-40B4-BE49-F238E27FC236}">
                <a16:creationId xmlns:a16="http://schemas.microsoft.com/office/drawing/2014/main" id="{6EB58624-FBC2-1D47-A001-853B28985369}"/>
              </a:ext>
            </a:extLst>
          </p:cNvPr>
          <p:cNvSpPr txBox="1"/>
          <p:nvPr/>
        </p:nvSpPr>
        <p:spPr>
          <a:xfrm>
            <a:off x="6529860" y="1560690"/>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55C14BC1-0C95-BE9E-0F1E-8523389E4AE7}"/>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cxnSp>
        <p:nvCxnSpPr>
          <p:cNvPr id="5" name="Straight Arrow Connector 4">
            <a:extLst>
              <a:ext uri="{FF2B5EF4-FFF2-40B4-BE49-F238E27FC236}">
                <a16:creationId xmlns:a16="http://schemas.microsoft.com/office/drawing/2014/main" id="{E6037859-6944-5AB4-A6F1-7C42A5B12940}"/>
              </a:ext>
            </a:extLst>
          </p:cNvPr>
          <p:cNvCxnSpPr>
            <a:stCxn id="7" idx="3"/>
            <a:endCxn id="6" idx="1"/>
          </p:cNvCxnSpPr>
          <p:nvPr/>
        </p:nvCxnSpPr>
        <p:spPr>
          <a:xfrm flipV="1">
            <a:off x="5173511" y="1914633"/>
            <a:ext cx="1356349" cy="115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6CA609-E3A5-8C24-EB91-E3DEEDDB40DC}"/>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Tree>
    <p:extLst>
      <p:ext uri="{BB962C8B-B14F-4D97-AF65-F5344CB8AC3E}">
        <p14:creationId xmlns:p14="http://schemas.microsoft.com/office/powerpoint/2010/main" val="5637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37DFD-D222-594F-4E7C-B49F9AE7D4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C1DC76-BAE8-4983-6FA8-3CC56A2A3528}"/>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E278AA5F-1918-D1A1-2190-4B73C7F7A2A3}"/>
              </a:ext>
            </a:extLst>
          </p:cNvPr>
          <p:cNvSpPr>
            <a:spLocks noGrp="1"/>
          </p:cNvSpPr>
          <p:nvPr>
            <p:ph type="sldNum" sz="quarter" idx="12"/>
          </p:nvPr>
        </p:nvSpPr>
        <p:spPr/>
        <p:txBody>
          <a:bodyPr/>
          <a:lstStyle/>
          <a:p>
            <a:fld id="{3A98EE3D-8CD1-4C3F-BD1C-C98C9596463C}" type="slidenum">
              <a:rPr lang="en-US" smtClean="0"/>
              <a:t>35</a:t>
            </a:fld>
            <a:endParaRPr lang="en-US" dirty="0"/>
          </a:p>
        </p:txBody>
      </p:sp>
      <p:sp>
        <p:nvSpPr>
          <p:cNvPr id="6" name="TextBox 5">
            <a:extLst>
              <a:ext uri="{FF2B5EF4-FFF2-40B4-BE49-F238E27FC236}">
                <a16:creationId xmlns:a16="http://schemas.microsoft.com/office/drawing/2014/main" id="{C1AC3551-00BB-2EBC-DCC5-B2A6A1AD2267}"/>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C50A8ACE-FA48-B03E-FA6F-ABE5D46E6C6E}"/>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7636C499-BBF3-8353-73F3-398C3D043176}"/>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cxnSp>
        <p:nvCxnSpPr>
          <p:cNvPr id="4" name="Straight Arrow Connector 3">
            <a:extLst>
              <a:ext uri="{FF2B5EF4-FFF2-40B4-BE49-F238E27FC236}">
                <a16:creationId xmlns:a16="http://schemas.microsoft.com/office/drawing/2014/main" id="{08EDE217-96D4-5198-D00D-FB21D914EE73}"/>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B25BD11-90AD-4B12-DFE4-C908AE76D2B4}"/>
              </a:ext>
            </a:extLst>
          </p:cNvPr>
          <p:cNvCxnSpPr>
            <a:cxnSpLocks/>
            <a:stCxn id="7" idx="2"/>
            <a:endCxn id="8" idx="0"/>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571FFD-17AE-7E1A-69B0-817A899AEA3B}"/>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18" name="TextBox 17">
            <a:extLst>
              <a:ext uri="{FF2B5EF4-FFF2-40B4-BE49-F238E27FC236}">
                <a16:creationId xmlns:a16="http://schemas.microsoft.com/office/drawing/2014/main" id="{EEC3A1BB-0EC5-1506-50B2-AB25C7B1CDC4}"/>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Tree>
    <p:extLst>
      <p:ext uri="{BB962C8B-B14F-4D97-AF65-F5344CB8AC3E}">
        <p14:creationId xmlns:p14="http://schemas.microsoft.com/office/powerpoint/2010/main" val="2556398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F6D3F-36A7-D2F6-37C6-8780870178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968C84-51B9-654B-78DD-A2AA01F2DAE7}"/>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9F3F2FA6-683F-D9E6-478D-85BF6F64D0C1}"/>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6" name="TextBox 5">
            <a:extLst>
              <a:ext uri="{FF2B5EF4-FFF2-40B4-BE49-F238E27FC236}">
                <a16:creationId xmlns:a16="http://schemas.microsoft.com/office/drawing/2014/main" id="{AD42345E-FC65-728F-23DF-7876C9D61557}"/>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176BEB00-A546-042B-EB93-B76BB0AFB3BC}"/>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3085B975-BCB6-6727-A710-753FC9EC808C}"/>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sp>
        <p:nvSpPr>
          <p:cNvPr id="11" name="TextBox 10">
            <a:extLst>
              <a:ext uri="{FF2B5EF4-FFF2-40B4-BE49-F238E27FC236}">
                <a16:creationId xmlns:a16="http://schemas.microsoft.com/office/drawing/2014/main" id="{92EE131A-B81F-EDD1-4920-E3D2384E0CEC}"/>
              </a:ext>
            </a:extLst>
          </p:cNvPr>
          <p:cNvSpPr txBox="1"/>
          <p:nvPr/>
        </p:nvSpPr>
        <p:spPr>
          <a:xfrm>
            <a:off x="6529861" y="2801871"/>
            <a:ext cx="4361660" cy="707886"/>
          </a:xfrm>
          <a:prstGeom prst="rect">
            <a:avLst/>
          </a:prstGeom>
          <a:noFill/>
        </p:spPr>
        <p:txBody>
          <a:bodyPr wrap="square" rtlCol="0">
            <a:spAutoFit/>
          </a:bodyPr>
          <a:lstStyle/>
          <a:p>
            <a:r>
              <a:rPr lang="en-US" sz="2000" dirty="0"/>
              <a:t>Apportion the items using state rules applied at the partnership level.</a:t>
            </a:r>
          </a:p>
        </p:txBody>
      </p:sp>
      <p:cxnSp>
        <p:nvCxnSpPr>
          <p:cNvPr id="4" name="Straight Arrow Connector 3">
            <a:extLst>
              <a:ext uri="{FF2B5EF4-FFF2-40B4-BE49-F238E27FC236}">
                <a16:creationId xmlns:a16="http://schemas.microsoft.com/office/drawing/2014/main" id="{03C4E937-1F9C-B842-720E-8F5F0DB706C7}"/>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F2D3057-D6A4-087C-D3F8-6C7680EAFAA9}"/>
              </a:ext>
            </a:extLst>
          </p:cNvPr>
          <p:cNvCxnSpPr>
            <a:cxnSpLocks/>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40D6851-F6AE-4090-0E19-BDFA4C00C8B3}"/>
              </a:ext>
            </a:extLst>
          </p:cNvPr>
          <p:cNvCxnSpPr>
            <a:cxnSpLocks/>
            <a:stCxn id="8" idx="3"/>
            <a:endCxn id="11" idx="1"/>
          </p:cNvCxnSpPr>
          <p:nvPr/>
        </p:nvCxnSpPr>
        <p:spPr>
          <a:xfrm>
            <a:off x="5173511" y="3152042"/>
            <a:ext cx="1356350" cy="37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F439D55-B02A-4A1A-533B-E68A535929F9}"/>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21" name="TextBox 20">
            <a:extLst>
              <a:ext uri="{FF2B5EF4-FFF2-40B4-BE49-F238E27FC236}">
                <a16:creationId xmlns:a16="http://schemas.microsoft.com/office/drawing/2014/main" id="{C9A32079-95A6-00CE-22B5-F5D1C3E76278}"/>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22" name="TextBox 21">
            <a:extLst>
              <a:ext uri="{FF2B5EF4-FFF2-40B4-BE49-F238E27FC236}">
                <a16:creationId xmlns:a16="http://schemas.microsoft.com/office/drawing/2014/main" id="{1CB73F01-F361-AC84-95EE-CAB585984258}"/>
              </a:ext>
            </a:extLst>
          </p:cNvPr>
          <p:cNvSpPr txBox="1"/>
          <p:nvPr/>
        </p:nvSpPr>
        <p:spPr>
          <a:xfrm>
            <a:off x="5573485" y="2748653"/>
            <a:ext cx="598714" cy="369332"/>
          </a:xfrm>
          <a:prstGeom prst="rect">
            <a:avLst/>
          </a:prstGeom>
          <a:noFill/>
        </p:spPr>
        <p:txBody>
          <a:bodyPr wrap="square" rtlCol="0">
            <a:spAutoFit/>
          </a:bodyPr>
          <a:lstStyle/>
          <a:p>
            <a:r>
              <a:rPr lang="en-US" b="1" dirty="0">
                <a:solidFill>
                  <a:schemeClr val="accent1">
                    <a:lumMod val="75000"/>
                  </a:schemeClr>
                </a:solidFill>
              </a:rPr>
              <a:t>NO</a:t>
            </a:r>
          </a:p>
        </p:txBody>
      </p:sp>
    </p:spTree>
    <p:extLst>
      <p:ext uri="{BB962C8B-B14F-4D97-AF65-F5344CB8AC3E}">
        <p14:creationId xmlns:p14="http://schemas.microsoft.com/office/powerpoint/2010/main" val="3065353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AB48-E889-D83C-ADAD-2AE4D9AAE4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38A328-4B06-9854-B1F1-35020D5CA454}"/>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4BA150A3-BB77-EAD7-F630-0DE08D2E5251}"/>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6" name="TextBox 5">
            <a:extLst>
              <a:ext uri="{FF2B5EF4-FFF2-40B4-BE49-F238E27FC236}">
                <a16:creationId xmlns:a16="http://schemas.microsoft.com/office/drawing/2014/main" id="{812C36BA-E4B4-018B-5E2A-6616F2A2791C}"/>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78AF476D-6791-1E77-D64E-7205B0AD0922}"/>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E04296FA-26E4-BD8A-B8A7-6C56915E3317}"/>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sp>
        <p:nvSpPr>
          <p:cNvPr id="11" name="TextBox 10">
            <a:extLst>
              <a:ext uri="{FF2B5EF4-FFF2-40B4-BE49-F238E27FC236}">
                <a16:creationId xmlns:a16="http://schemas.microsoft.com/office/drawing/2014/main" id="{4C0BD9BF-5513-2D7A-F3DC-E11B42086F05}"/>
              </a:ext>
            </a:extLst>
          </p:cNvPr>
          <p:cNvSpPr txBox="1"/>
          <p:nvPr/>
        </p:nvSpPr>
        <p:spPr>
          <a:xfrm>
            <a:off x="6529861" y="2801871"/>
            <a:ext cx="4361660" cy="707886"/>
          </a:xfrm>
          <a:prstGeom prst="rect">
            <a:avLst/>
          </a:prstGeom>
          <a:noFill/>
        </p:spPr>
        <p:txBody>
          <a:bodyPr wrap="square" rtlCol="0">
            <a:spAutoFit/>
          </a:bodyPr>
          <a:lstStyle/>
          <a:p>
            <a:r>
              <a:rPr lang="en-US" sz="2000" dirty="0"/>
              <a:t>Apportion the items using state rules applied at the partnership level. </a:t>
            </a:r>
          </a:p>
        </p:txBody>
      </p:sp>
      <p:cxnSp>
        <p:nvCxnSpPr>
          <p:cNvPr id="4" name="Straight Arrow Connector 3">
            <a:extLst>
              <a:ext uri="{FF2B5EF4-FFF2-40B4-BE49-F238E27FC236}">
                <a16:creationId xmlns:a16="http://schemas.microsoft.com/office/drawing/2014/main" id="{ED0DD7A2-B4D0-C001-1F82-0593053886B7}"/>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E6DC4D8-9550-FD1F-F5BB-86CCB94A1F22}"/>
              </a:ext>
            </a:extLst>
          </p:cNvPr>
          <p:cNvCxnSpPr>
            <a:cxnSpLocks/>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A0D63F-5FFD-43A0-F0F8-154CED2615E0}"/>
              </a:ext>
            </a:extLst>
          </p:cNvPr>
          <p:cNvCxnSpPr>
            <a:cxnSpLocks/>
            <a:stCxn id="8" idx="3"/>
            <a:endCxn id="11" idx="1"/>
          </p:cNvCxnSpPr>
          <p:nvPr/>
        </p:nvCxnSpPr>
        <p:spPr>
          <a:xfrm>
            <a:off x="5173511" y="3152042"/>
            <a:ext cx="1356350" cy="37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3C56D6-8C2D-3730-D1E4-37812058940F}"/>
              </a:ext>
            </a:extLst>
          </p:cNvPr>
          <p:cNvSpPr txBox="1"/>
          <p:nvPr/>
        </p:nvSpPr>
        <p:spPr>
          <a:xfrm>
            <a:off x="1300481" y="4073615"/>
            <a:ext cx="3873030" cy="707886"/>
          </a:xfrm>
          <a:prstGeom prst="rect">
            <a:avLst/>
          </a:prstGeom>
          <a:noFill/>
        </p:spPr>
        <p:txBody>
          <a:bodyPr wrap="square" rtlCol="0">
            <a:spAutoFit/>
          </a:bodyPr>
          <a:lstStyle/>
          <a:p>
            <a:r>
              <a:rPr lang="en-US" sz="2000" dirty="0"/>
              <a:t>Does the state provide for blended apportionment in this case? </a:t>
            </a:r>
          </a:p>
        </p:txBody>
      </p:sp>
      <p:cxnSp>
        <p:nvCxnSpPr>
          <p:cNvPr id="12" name="Straight Arrow Connector 11">
            <a:extLst>
              <a:ext uri="{FF2B5EF4-FFF2-40B4-BE49-F238E27FC236}">
                <a16:creationId xmlns:a16="http://schemas.microsoft.com/office/drawing/2014/main" id="{4D49DA95-7B31-1F98-5DBD-B19B395B7DC2}"/>
              </a:ext>
            </a:extLst>
          </p:cNvPr>
          <p:cNvCxnSpPr>
            <a:cxnSpLocks/>
            <a:stCxn id="8" idx="2"/>
            <a:endCxn id="9" idx="0"/>
          </p:cNvCxnSpPr>
          <p:nvPr/>
        </p:nvCxnSpPr>
        <p:spPr>
          <a:xfrm>
            <a:off x="3236996" y="3659873"/>
            <a:ext cx="0" cy="41374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F7C7D30-6BAF-D765-788E-868B18CAD085}"/>
              </a:ext>
            </a:extLst>
          </p:cNvPr>
          <p:cNvSpPr txBox="1"/>
          <p:nvPr/>
        </p:nvSpPr>
        <p:spPr>
          <a:xfrm>
            <a:off x="5573485" y="2748653"/>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7" name="TextBox 16">
            <a:extLst>
              <a:ext uri="{FF2B5EF4-FFF2-40B4-BE49-F238E27FC236}">
                <a16:creationId xmlns:a16="http://schemas.microsoft.com/office/drawing/2014/main" id="{9579B52A-87D7-802C-141E-0F6BE93EF983}"/>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18" name="TextBox 17">
            <a:extLst>
              <a:ext uri="{FF2B5EF4-FFF2-40B4-BE49-F238E27FC236}">
                <a16:creationId xmlns:a16="http://schemas.microsoft.com/office/drawing/2014/main" id="{AB2DA67A-F4ED-5D85-196C-39DD0D177621}"/>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9" name="TextBox 18">
            <a:extLst>
              <a:ext uri="{FF2B5EF4-FFF2-40B4-BE49-F238E27FC236}">
                <a16:creationId xmlns:a16="http://schemas.microsoft.com/office/drawing/2014/main" id="{65884730-0AD9-6A65-FCB6-84CBF4F1A16C}"/>
              </a:ext>
            </a:extLst>
          </p:cNvPr>
          <p:cNvSpPr txBox="1"/>
          <p:nvPr/>
        </p:nvSpPr>
        <p:spPr>
          <a:xfrm>
            <a:off x="3363687" y="3673939"/>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Tree>
    <p:extLst>
      <p:ext uri="{BB962C8B-B14F-4D97-AF65-F5344CB8AC3E}">
        <p14:creationId xmlns:p14="http://schemas.microsoft.com/office/powerpoint/2010/main" val="2033726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BDBA-DE5F-6C13-CD4A-451900C75A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66AC41-AB8D-59A7-145F-ED624D2DAAB0}"/>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3CAE4C86-7B69-CD34-8AEF-6990F074D00B}"/>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6" name="TextBox 5">
            <a:extLst>
              <a:ext uri="{FF2B5EF4-FFF2-40B4-BE49-F238E27FC236}">
                <a16:creationId xmlns:a16="http://schemas.microsoft.com/office/drawing/2014/main" id="{1C02F0D1-DBFE-8088-7B6E-9E6BE5DF7C66}"/>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26D0D1A4-569F-049E-2674-B84FC12E5681}"/>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8C8065E2-B54B-F021-1F0F-26C6BEDD061E}"/>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sp>
        <p:nvSpPr>
          <p:cNvPr id="11" name="TextBox 10">
            <a:extLst>
              <a:ext uri="{FF2B5EF4-FFF2-40B4-BE49-F238E27FC236}">
                <a16:creationId xmlns:a16="http://schemas.microsoft.com/office/drawing/2014/main" id="{A6BF885F-5061-905F-8396-39C8572B2C09}"/>
              </a:ext>
            </a:extLst>
          </p:cNvPr>
          <p:cNvSpPr txBox="1"/>
          <p:nvPr/>
        </p:nvSpPr>
        <p:spPr>
          <a:xfrm>
            <a:off x="6529861" y="2801871"/>
            <a:ext cx="4361660" cy="707886"/>
          </a:xfrm>
          <a:prstGeom prst="rect">
            <a:avLst/>
          </a:prstGeom>
          <a:noFill/>
        </p:spPr>
        <p:txBody>
          <a:bodyPr wrap="square" rtlCol="0">
            <a:spAutoFit/>
          </a:bodyPr>
          <a:lstStyle/>
          <a:p>
            <a:r>
              <a:rPr lang="en-US" sz="2000" dirty="0"/>
              <a:t>Apportion the items using state rules applied at the partnership level. </a:t>
            </a:r>
          </a:p>
        </p:txBody>
      </p:sp>
      <p:cxnSp>
        <p:nvCxnSpPr>
          <p:cNvPr id="4" name="Straight Arrow Connector 3">
            <a:extLst>
              <a:ext uri="{FF2B5EF4-FFF2-40B4-BE49-F238E27FC236}">
                <a16:creationId xmlns:a16="http://schemas.microsoft.com/office/drawing/2014/main" id="{C4217FBD-C4D9-88A0-8CEE-D3FF5433E771}"/>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A4D6FD1-1A5C-7A61-65F4-8F121C3F9485}"/>
              </a:ext>
            </a:extLst>
          </p:cNvPr>
          <p:cNvCxnSpPr>
            <a:cxnSpLocks/>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1A6382A-5E76-8A1F-32D0-5E46C7A74140}"/>
              </a:ext>
            </a:extLst>
          </p:cNvPr>
          <p:cNvCxnSpPr>
            <a:cxnSpLocks/>
            <a:stCxn id="8" idx="3"/>
            <a:endCxn id="11" idx="1"/>
          </p:cNvCxnSpPr>
          <p:nvPr/>
        </p:nvCxnSpPr>
        <p:spPr>
          <a:xfrm>
            <a:off x="5173511" y="3152042"/>
            <a:ext cx="1356350" cy="37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8D89EE-927B-4C4C-2396-2CF12E91A280}"/>
              </a:ext>
            </a:extLst>
          </p:cNvPr>
          <p:cNvSpPr txBox="1"/>
          <p:nvPr/>
        </p:nvSpPr>
        <p:spPr>
          <a:xfrm>
            <a:off x="1300481" y="4073615"/>
            <a:ext cx="3873030" cy="707886"/>
          </a:xfrm>
          <a:prstGeom prst="rect">
            <a:avLst/>
          </a:prstGeom>
          <a:noFill/>
        </p:spPr>
        <p:txBody>
          <a:bodyPr wrap="square" rtlCol="0">
            <a:spAutoFit/>
          </a:bodyPr>
          <a:lstStyle/>
          <a:p>
            <a:r>
              <a:rPr lang="en-US" sz="2000" dirty="0"/>
              <a:t>Does the state provide for blended apportionment in this case? </a:t>
            </a:r>
          </a:p>
        </p:txBody>
      </p:sp>
      <p:cxnSp>
        <p:nvCxnSpPr>
          <p:cNvPr id="12" name="Straight Arrow Connector 11">
            <a:extLst>
              <a:ext uri="{FF2B5EF4-FFF2-40B4-BE49-F238E27FC236}">
                <a16:creationId xmlns:a16="http://schemas.microsoft.com/office/drawing/2014/main" id="{434A36D9-4F94-0FDB-C7C1-FB41A0C702A1}"/>
              </a:ext>
            </a:extLst>
          </p:cNvPr>
          <p:cNvCxnSpPr>
            <a:cxnSpLocks/>
            <a:stCxn id="8" idx="2"/>
            <a:endCxn id="9" idx="0"/>
          </p:cNvCxnSpPr>
          <p:nvPr/>
        </p:nvCxnSpPr>
        <p:spPr>
          <a:xfrm>
            <a:off x="3236996" y="3659873"/>
            <a:ext cx="0" cy="41374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952081-A00C-840D-3C24-4F1CDE3488C5}"/>
              </a:ext>
            </a:extLst>
          </p:cNvPr>
          <p:cNvSpPr txBox="1"/>
          <p:nvPr/>
        </p:nvSpPr>
        <p:spPr>
          <a:xfrm>
            <a:off x="5573485" y="2748653"/>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7" name="TextBox 16">
            <a:extLst>
              <a:ext uri="{FF2B5EF4-FFF2-40B4-BE49-F238E27FC236}">
                <a16:creationId xmlns:a16="http://schemas.microsoft.com/office/drawing/2014/main" id="{030C6A66-9DCF-9FAE-7FF5-A761C60F726E}"/>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18" name="TextBox 17">
            <a:extLst>
              <a:ext uri="{FF2B5EF4-FFF2-40B4-BE49-F238E27FC236}">
                <a16:creationId xmlns:a16="http://schemas.microsoft.com/office/drawing/2014/main" id="{BAB2C6EC-F9DE-7A1D-5CC0-BB350FDE89E4}"/>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9" name="TextBox 18">
            <a:extLst>
              <a:ext uri="{FF2B5EF4-FFF2-40B4-BE49-F238E27FC236}">
                <a16:creationId xmlns:a16="http://schemas.microsoft.com/office/drawing/2014/main" id="{460E8494-35E7-7C31-25FE-EC62DBD82DF3}"/>
              </a:ext>
            </a:extLst>
          </p:cNvPr>
          <p:cNvSpPr txBox="1"/>
          <p:nvPr/>
        </p:nvSpPr>
        <p:spPr>
          <a:xfrm>
            <a:off x="3363687" y="3673939"/>
            <a:ext cx="598714" cy="369332"/>
          </a:xfrm>
          <a:prstGeom prst="rect">
            <a:avLst/>
          </a:prstGeom>
          <a:noFill/>
        </p:spPr>
        <p:txBody>
          <a:bodyPr wrap="square" rtlCol="0">
            <a:spAutoFit/>
          </a:bodyPr>
          <a:lstStyle/>
          <a:p>
            <a:r>
              <a:rPr lang="en-US" b="1" dirty="0">
                <a:solidFill>
                  <a:schemeClr val="accent1">
                    <a:lumMod val="75000"/>
                  </a:schemeClr>
                </a:solidFill>
              </a:rPr>
              <a:t>YES</a:t>
            </a:r>
          </a:p>
        </p:txBody>
      </p:sp>
      <p:cxnSp>
        <p:nvCxnSpPr>
          <p:cNvPr id="14" name="Connector: Elbow 13">
            <a:extLst>
              <a:ext uri="{FF2B5EF4-FFF2-40B4-BE49-F238E27FC236}">
                <a16:creationId xmlns:a16="http://schemas.microsoft.com/office/drawing/2014/main" id="{EFCE8D19-4C69-75C5-9E20-C01B06E1C9AD}"/>
              </a:ext>
            </a:extLst>
          </p:cNvPr>
          <p:cNvCxnSpPr/>
          <p:nvPr/>
        </p:nvCxnSpPr>
        <p:spPr>
          <a:xfrm flipV="1">
            <a:off x="5173511" y="3509757"/>
            <a:ext cx="3537180" cy="917801"/>
          </a:xfrm>
          <a:prstGeom prst="bentConnector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5317B3C-AD57-8A0D-1895-48A7D97ACDA7}"/>
              </a:ext>
            </a:extLst>
          </p:cNvPr>
          <p:cNvSpPr txBox="1"/>
          <p:nvPr/>
        </p:nvSpPr>
        <p:spPr>
          <a:xfrm>
            <a:off x="6705599" y="39351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Tree>
    <p:extLst>
      <p:ext uri="{BB962C8B-B14F-4D97-AF65-F5344CB8AC3E}">
        <p14:creationId xmlns:p14="http://schemas.microsoft.com/office/powerpoint/2010/main" val="2382007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88D3-5DC6-F8D7-A588-5B864368A9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60048F-01C3-B01E-B416-EF8F7EE28005}"/>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0A4F410F-FB9D-476C-725F-19547F4AFE3F}"/>
              </a:ext>
            </a:extLst>
          </p:cNvPr>
          <p:cNvSpPr>
            <a:spLocks noGrp="1"/>
          </p:cNvSpPr>
          <p:nvPr>
            <p:ph type="sldNum" sz="quarter" idx="12"/>
          </p:nvPr>
        </p:nvSpPr>
        <p:spPr/>
        <p:txBody>
          <a:bodyPr/>
          <a:lstStyle/>
          <a:p>
            <a:fld id="{3A98EE3D-8CD1-4C3F-BD1C-C98C9596463C}" type="slidenum">
              <a:rPr lang="en-US" smtClean="0"/>
              <a:t>39</a:t>
            </a:fld>
            <a:endParaRPr lang="en-US" dirty="0"/>
          </a:p>
        </p:txBody>
      </p:sp>
      <p:sp>
        <p:nvSpPr>
          <p:cNvPr id="6" name="TextBox 5">
            <a:extLst>
              <a:ext uri="{FF2B5EF4-FFF2-40B4-BE49-F238E27FC236}">
                <a16:creationId xmlns:a16="http://schemas.microsoft.com/office/drawing/2014/main" id="{C67DD478-77EE-AD34-11FF-CFFC7A303668}"/>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209F10F7-D197-372B-CEBC-8FF599A21B5A}"/>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EE8CC0C6-ED5B-FB39-063D-9DAA2A48618C}"/>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sp>
        <p:nvSpPr>
          <p:cNvPr id="11" name="TextBox 10">
            <a:extLst>
              <a:ext uri="{FF2B5EF4-FFF2-40B4-BE49-F238E27FC236}">
                <a16:creationId xmlns:a16="http://schemas.microsoft.com/office/drawing/2014/main" id="{087F2DD8-4985-0863-B04C-0FD2F92E22AC}"/>
              </a:ext>
            </a:extLst>
          </p:cNvPr>
          <p:cNvSpPr txBox="1"/>
          <p:nvPr/>
        </p:nvSpPr>
        <p:spPr>
          <a:xfrm>
            <a:off x="6529861" y="2801871"/>
            <a:ext cx="4361660" cy="707886"/>
          </a:xfrm>
          <a:prstGeom prst="rect">
            <a:avLst/>
          </a:prstGeom>
          <a:noFill/>
        </p:spPr>
        <p:txBody>
          <a:bodyPr wrap="square" rtlCol="0">
            <a:spAutoFit/>
          </a:bodyPr>
          <a:lstStyle/>
          <a:p>
            <a:r>
              <a:rPr lang="en-US" sz="2000" dirty="0"/>
              <a:t>Apportion the items using state rules applied at the partnership level. </a:t>
            </a:r>
          </a:p>
        </p:txBody>
      </p:sp>
      <p:cxnSp>
        <p:nvCxnSpPr>
          <p:cNvPr id="4" name="Straight Arrow Connector 3">
            <a:extLst>
              <a:ext uri="{FF2B5EF4-FFF2-40B4-BE49-F238E27FC236}">
                <a16:creationId xmlns:a16="http://schemas.microsoft.com/office/drawing/2014/main" id="{D7B1137C-6A9B-91A9-ACE1-F74D98D3147A}"/>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359185D-E572-6A61-50EB-3BC486172CD2}"/>
              </a:ext>
            </a:extLst>
          </p:cNvPr>
          <p:cNvCxnSpPr>
            <a:cxnSpLocks/>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3EB905-CCA4-F707-12F5-BFA187E44F48}"/>
              </a:ext>
            </a:extLst>
          </p:cNvPr>
          <p:cNvCxnSpPr>
            <a:cxnSpLocks/>
            <a:stCxn id="8" idx="3"/>
            <a:endCxn id="11" idx="1"/>
          </p:cNvCxnSpPr>
          <p:nvPr/>
        </p:nvCxnSpPr>
        <p:spPr>
          <a:xfrm>
            <a:off x="5173511" y="3152042"/>
            <a:ext cx="1356350" cy="37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50A75E-7688-9774-4195-C5E157E060C0}"/>
              </a:ext>
            </a:extLst>
          </p:cNvPr>
          <p:cNvSpPr txBox="1"/>
          <p:nvPr/>
        </p:nvSpPr>
        <p:spPr>
          <a:xfrm>
            <a:off x="1300481" y="4073615"/>
            <a:ext cx="3873030" cy="707886"/>
          </a:xfrm>
          <a:prstGeom prst="rect">
            <a:avLst/>
          </a:prstGeom>
          <a:noFill/>
        </p:spPr>
        <p:txBody>
          <a:bodyPr wrap="square" rtlCol="0">
            <a:spAutoFit/>
          </a:bodyPr>
          <a:lstStyle/>
          <a:p>
            <a:r>
              <a:rPr lang="en-US" sz="2000" dirty="0"/>
              <a:t>Does the state provide for blended apportionment in this case? </a:t>
            </a:r>
          </a:p>
        </p:txBody>
      </p:sp>
      <p:cxnSp>
        <p:nvCxnSpPr>
          <p:cNvPr id="12" name="Straight Arrow Connector 11">
            <a:extLst>
              <a:ext uri="{FF2B5EF4-FFF2-40B4-BE49-F238E27FC236}">
                <a16:creationId xmlns:a16="http://schemas.microsoft.com/office/drawing/2014/main" id="{98D8BCEE-78D9-B7FC-69F3-5388310EFC34}"/>
              </a:ext>
            </a:extLst>
          </p:cNvPr>
          <p:cNvCxnSpPr>
            <a:cxnSpLocks/>
            <a:stCxn id="8" idx="2"/>
            <a:endCxn id="9" idx="0"/>
          </p:cNvCxnSpPr>
          <p:nvPr/>
        </p:nvCxnSpPr>
        <p:spPr>
          <a:xfrm>
            <a:off x="3236996" y="3659873"/>
            <a:ext cx="0" cy="41374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B105C5-BD9F-2C9A-E570-5749F6AA2246}"/>
              </a:ext>
            </a:extLst>
          </p:cNvPr>
          <p:cNvSpPr txBox="1"/>
          <p:nvPr/>
        </p:nvSpPr>
        <p:spPr>
          <a:xfrm>
            <a:off x="5573485" y="2748653"/>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7" name="TextBox 16">
            <a:extLst>
              <a:ext uri="{FF2B5EF4-FFF2-40B4-BE49-F238E27FC236}">
                <a16:creationId xmlns:a16="http://schemas.microsoft.com/office/drawing/2014/main" id="{EAA8ACDE-3623-BBCB-0A63-C2AA20EAED50}"/>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18" name="TextBox 17">
            <a:extLst>
              <a:ext uri="{FF2B5EF4-FFF2-40B4-BE49-F238E27FC236}">
                <a16:creationId xmlns:a16="http://schemas.microsoft.com/office/drawing/2014/main" id="{D15197D0-614C-DFB0-C6A2-6F579A2551AE}"/>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9" name="TextBox 18">
            <a:extLst>
              <a:ext uri="{FF2B5EF4-FFF2-40B4-BE49-F238E27FC236}">
                <a16:creationId xmlns:a16="http://schemas.microsoft.com/office/drawing/2014/main" id="{92095FBD-FDAF-3192-45AC-721C0E0937F2}"/>
              </a:ext>
            </a:extLst>
          </p:cNvPr>
          <p:cNvSpPr txBox="1"/>
          <p:nvPr/>
        </p:nvSpPr>
        <p:spPr>
          <a:xfrm>
            <a:off x="3363687" y="3673939"/>
            <a:ext cx="598714" cy="369332"/>
          </a:xfrm>
          <a:prstGeom prst="rect">
            <a:avLst/>
          </a:prstGeom>
          <a:noFill/>
        </p:spPr>
        <p:txBody>
          <a:bodyPr wrap="square" rtlCol="0">
            <a:spAutoFit/>
          </a:bodyPr>
          <a:lstStyle/>
          <a:p>
            <a:r>
              <a:rPr lang="en-US" b="1" dirty="0">
                <a:solidFill>
                  <a:schemeClr val="accent1">
                    <a:lumMod val="75000"/>
                  </a:schemeClr>
                </a:solidFill>
              </a:rPr>
              <a:t>YES</a:t>
            </a:r>
          </a:p>
        </p:txBody>
      </p:sp>
      <p:cxnSp>
        <p:nvCxnSpPr>
          <p:cNvPr id="14" name="Connector: Elbow 13">
            <a:extLst>
              <a:ext uri="{FF2B5EF4-FFF2-40B4-BE49-F238E27FC236}">
                <a16:creationId xmlns:a16="http://schemas.microsoft.com/office/drawing/2014/main" id="{D0A62A71-FB83-6917-67D5-C8173B700F2D}"/>
              </a:ext>
            </a:extLst>
          </p:cNvPr>
          <p:cNvCxnSpPr/>
          <p:nvPr/>
        </p:nvCxnSpPr>
        <p:spPr>
          <a:xfrm flipV="1">
            <a:off x="5173511" y="3509757"/>
            <a:ext cx="3537180" cy="917801"/>
          </a:xfrm>
          <a:prstGeom prst="bentConnector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28A9AC-4FD8-F55B-88FE-F264E5ACF193}"/>
              </a:ext>
            </a:extLst>
          </p:cNvPr>
          <p:cNvSpPr txBox="1"/>
          <p:nvPr/>
        </p:nvSpPr>
        <p:spPr>
          <a:xfrm>
            <a:off x="6705599" y="39351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20" name="TextBox 19">
            <a:extLst>
              <a:ext uri="{FF2B5EF4-FFF2-40B4-BE49-F238E27FC236}">
                <a16:creationId xmlns:a16="http://schemas.microsoft.com/office/drawing/2014/main" id="{DBD51E68-8A30-56AD-945D-CF85238B20DE}"/>
              </a:ext>
            </a:extLst>
          </p:cNvPr>
          <p:cNvSpPr txBox="1"/>
          <p:nvPr/>
        </p:nvSpPr>
        <p:spPr>
          <a:xfrm>
            <a:off x="3363685" y="4947567"/>
            <a:ext cx="598714" cy="369332"/>
          </a:xfrm>
          <a:prstGeom prst="rect">
            <a:avLst/>
          </a:prstGeom>
          <a:noFill/>
        </p:spPr>
        <p:txBody>
          <a:bodyPr wrap="square" rtlCol="0">
            <a:spAutoFit/>
          </a:bodyPr>
          <a:lstStyle/>
          <a:p>
            <a:r>
              <a:rPr lang="en-US" b="1" dirty="0">
                <a:solidFill>
                  <a:schemeClr val="accent1">
                    <a:lumMod val="75000"/>
                  </a:schemeClr>
                </a:solidFill>
              </a:rPr>
              <a:t>YES</a:t>
            </a:r>
          </a:p>
        </p:txBody>
      </p:sp>
      <p:cxnSp>
        <p:nvCxnSpPr>
          <p:cNvPr id="21" name="Straight Arrow Connector 20">
            <a:extLst>
              <a:ext uri="{FF2B5EF4-FFF2-40B4-BE49-F238E27FC236}">
                <a16:creationId xmlns:a16="http://schemas.microsoft.com/office/drawing/2014/main" id="{317E3527-FAD2-9238-089A-466FDD27ECA5}"/>
              </a:ext>
            </a:extLst>
          </p:cNvPr>
          <p:cNvCxnSpPr>
            <a:cxnSpLocks/>
            <a:stCxn id="9" idx="2"/>
          </p:cNvCxnSpPr>
          <p:nvPr/>
        </p:nvCxnSpPr>
        <p:spPr>
          <a:xfrm>
            <a:off x="3236996" y="4781501"/>
            <a:ext cx="0" cy="6605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DEDC209-2E8B-1124-11E2-B81A34E1B13A}"/>
              </a:ext>
            </a:extLst>
          </p:cNvPr>
          <p:cNvSpPr txBox="1"/>
          <p:nvPr/>
        </p:nvSpPr>
        <p:spPr>
          <a:xfrm>
            <a:off x="1300481" y="5442059"/>
            <a:ext cx="3873027" cy="400110"/>
          </a:xfrm>
          <a:prstGeom prst="rect">
            <a:avLst/>
          </a:prstGeom>
          <a:noFill/>
        </p:spPr>
        <p:txBody>
          <a:bodyPr wrap="square" rtlCol="0">
            <a:spAutoFit/>
          </a:bodyPr>
          <a:lstStyle/>
          <a:p>
            <a:r>
              <a:rPr lang="en-US" sz="2000" dirty="0"/>
              <a:t>Use blended apportionment.</a:t>
            </a:r>
          </a:p>
        </p:txBody>
      </p:sp>
    </p:spTree>
    <p:extLst>
      <p:ext uri="{BB962C8B-B14F-4D97-AF65-F5344CB8AC3E}">
        <p14:creationId xmlns:p14="http://schemas.microsoft.com/office/powerpoint/2010/main" val="73914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B7F768-92D3-392D-2204-CC56D8F4DD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70062-662D-5718-560A-19D63168096A}"/>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3" name="Picture 2">
            <a:extLst>
              <a:ext uri="{FF2B5EF4-FFF2-40B4-BE49-F238E27FC236}">
                <a16:creationId xmlns:a16="http://schemas.microsoft.com/office/drawing/2014/main" id="{5F2C03C6-BA15-8F3A-1BFC-BE12896FA33F}"/>
              </a:ext>
            </a:extLst>
          </p:cNvPr>
          <p:cNvPicPr>
            <a:picLocks noChangeAspect="1"/>
          </p:cNvPicPr>
          <p:nvPr/>
        </p:nvPicPr>
        <p:blipFill>
          <a:blip r:embed="rId3"/>
          <a:stretch>
            <a:fillRect/>
          </a:stretch>
        </p:blipFill>
        <p:spPr>
          <a:xfrm>
            <a:off x="2179674" y="123569"/>
            <a:ext cx="9863631" cy="6632935"/>
          </a:xfrm>
          <a:prstGeom prst="rect">
            <a:avLst/>
          </a:prstGeom>
        </p:spPr>
      </p:pic>
      <p:sp>
        <p:nvSpPr>
          <p:cNvPr id="6" name="TextBox 5">
            <a:extLst>
              <a:ext uri="{FF2B5EF4-FFF2-40B4-BE49-F238E27FC236}">
                <a16:creationId xmlns:a16="http://schemas.microsoft.com/office/drawing/2014/main" id="{E383152F-0B2D-5BD6-FDD1-0457665644C0}"/>
              </a:ext>
            </a:extLst>
          </p:cNvPr>
          <p:cNvSpPr txBox="1"/>
          <p:nvPr/>
        </p:nvSpPr>
        <p:spPr>
          <a:xfrm>
            <a:off x="148696" y="469557"/>
            <a:ext cx="2441754" cy="2862322"/>
          </a:xfrm>
          <a:prstGeom prst="rect">
            <a:avLst/>
          </a:prstGeom>
          <a:noFill/>
        </p:spPr>
        <p:txBody>
          <a:bodyPr wrap="square" rtlCol="0">
            <a:spAutoFit/>
          </a:bodyPr>
          <a:lstStyle/>
          <a:p>
            <a:r>
              <a:rPr lang="en-US" sz="3600" b="1" dirty="0"/>
              <a:t>Wait . . . what’s this?</a:t>
            </a:r>
          </a:p>
          <a:p>
            <a:endParaRPr lang="en-US" sz="3600" b="1" dirty="0"/>
          </a:p>
          <a:p>
            <a:r>
              <a:rPr lang="en-US" sz="3600" b="1" dirty="0"/>
              <a:t>April 2021?</a:t>
            </a:r>
          </a:p>
        </p:txBody>
      </p:sp>
      <p:cxnSp>
        <p:nvCxnSpPr>
          <p:cNvPr id="7" name="Straight Arrow Connector 6">
            <a:extLst>
              <a:ext uri="{FF2B5EF4-FFF2-40B4-BE49-F238E27FC236}">
                <a16:creationId xmlns:a16="http://schemas.microsoft.com/office/drawing/2014/main" id="{59B5A269-366B-9B34-09C1-A0DCC6B7E2C6}"/>
              </a:ext>
            </a:extLst>
          </p:cNvPr>
          <p:cNvCxnSpPr>
            <a:cxnSpLocks/>
          </p:cNvCxnSpPr>
          <p:nvPr/>
        </p:nvCxnSpPr>
        <p:spPr>
          <a:xfrm>
            <a:off x="2477386" y="3115340"/>
            <a:ext cx="1892595" cy="86123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159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C304-B755-2F4B-869D-FE877DD62BB4}"/>
              </a:ext>
            </a:extLst>
          </p:cNvPr>
          <p:cNvSpPr>
            <a:spLocks noGrp="1"/>
          </p:cNvSpPr>
          <p:nvPr>
            <p:ph type="title"/>
          </p:nvPr>
        </p:nvSpPr>
        <p:spPr>
          <a:xfrm>
            <a:off x="581192" y="702156"/>
            <a:ext cx="11029616" cy="913993"/>
          </a:xfrm>
        </p:spPr>
        <p:txBody>
          <a:bodyPr/>
          <a:lstStyle/>
          <a:p>
            <a:r>
              <a:rPr lang="en-US" dirty="0"/>
              <a:t>So - When </a:t>
            </a:r>
            <a:r>
              <a:rPr lang="en-US" i="1" dirty="0"/>
              <a:t>Might</a:t>
            </a:r>
            <a:r>
              <a:rPr lang="en-US" dirty="0"/>
              <a:t> blending be used?</a:t>
            </a:r>
          </a:p>
        </p:txBody>
      </p:sp>
      <p:sp>
        <p:nvSpPr>
          <p:cNvPr id="3" name="Content Placeholder 2">
            <a:extLst>
              <a:ext uri="{FF2B5EF4-FFF2-40B4-BE49-F238E27FC236}">
                <a16:creationId xmlns:a16="http://schemas.microsoft.com/office/drawing/2014/main" id="{CA4F5A9F-4F37-EABE-A88B-0FDA8F3B049D}"/>
              </a:ext>
            </a:extLst>
          </p:cNvPr>
          <p:cNvSpPr>
            <a:spLocks noGrp="1"/>
          </p:cNvSpPr>
          <p:nvPr>
            <p:ph idx="1"/>
          </p:nvPr>
        </p:nvSpPr>
        <p:spPr>
          <a:xfrm>
            <a:off x="581192" y="1743740"/>
            <a:ext cx="11029615" cy="4231610"/>
          </a:xfrm>
        </p:spPr>
        <p:txBody>
          <a:bodyPr>
            <a:normAutofit/>
          </a:bodyPr>
          <a:lstStyle/>
          <a:p>
            <a:pPr marL="0" indent="0">
              <a:buNone/>
            </a:pPr>
            <a:r>
              <a:rPr lang="en-US" sz="3200" b="1" dirty="0"/>
              <a:t>Assuming partnership is engaging in business and has apportionable income which is attributed to the corporate (or tiered) partner –</a:t>
            </a:r>
          </a:p>
          <a:p>
            <a:pPr marL="514350" indent="-514350">
              <a:buFont typeface="+mj-lt"/>
              <a:buAutoNum type="alphaLcParenR"/>
            </a:pPr>
            <a:r>
              <a:rPr lang="en-US" sz="3200" b="1" dirty="0"/>
              <a:t>When the partner and the partnership are unitary entities.</a:t>
            </a:r>
          </a:p>
          <a:p>
            <a:pPr marL="514350" indent="-514350">
              <a:buFont typeface="+mj-lt"/>
              <a:buAutoNum type="alphaLcParenR"/>
            </a:pPr>
            <a:r>
              <a:rPr lang="en-US" sz="3200" b="1" dirty="0"/>
              <a:t>When the partnership income attributed to the partner is part of a unitary business also conducted by the corporate partner.</a:t>
            </a:r>
          </a:p>
        </p:txBody>
      </p:sp>
      <p:sp>
        <p:nvSpPr>
          <p:cNvPr id="4" name="Slide Number Placeholder 3">
            <a:extLst>
              <a:ext uri="{FF2B5EF4-FFF2-40B4-BE49-F238E27FC236}">
                <a16:creationId xmlns:a16="http://schemas.microsoft.com/office/drawing/2014/main" id="{CAF17A2C-C34B-9014-6940-1EA0958F26E6}"/>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3271477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24FE-BCEA-4FCE-86B6-EF223163401E}"/>
              </a:ext>
            </a:extLst>
          </p:cNvPr>
          <p:cNvSpPr>
            <a:spLocks noGrp="1"/>
          </p:cNvSpPr>
          <p:nvPr>
            <p:ph type="title"/>
          </p:nvPr>
        </p:nvSpPr>
        <p:spPr>
          <a:xfrm>
            <a:off x="581192" y="702156"/>
            <a:ext cx="11029616" cy="850197"/>
          </a:xfrm>
        </p:spPr>
        <p:txBody>
          <a:bodyPr>
            <a:normAutofit fontScale="90000"/>
          </a:bodyPr>
          <a:lstStyle/>
          <a:p>
            <a:r>
              <a:rPr lang="en-US" i="1" dirty="0"/>
              <a:t>again – the U.S. Supreme Court has never said how the UBP applies in this context. </a:t>
            </a:r>
            <a:endParaRPr lang="en-US" dirty="0"/>
          </a:p>
        </p:txBody>
      </p:sp>
      <p:sp>
        <p:nvSpPr>
          <p:cNvPr id="3" name="Content Placeholder 2">
            <a:extLst>
              <a:ext uri="{FF2B5EF4-FFF2-40B4-BE49-F238E27FC236}">
                <a16:creationId xmlns:a16="http://schemas.microsoft.com/office/drawing/2014/main" id="{4698F75B-4C04-8373-8EEA-37405AE96646}"/>
              </a:ext>
            </a:extLst>
          </p:cNvPr>
          <p:cNvSpPr>
            <a:spLocks noGrp="1"/>
          </p:cNvSpPr>
          <p:nvPr>
            <p:ph idx="1"/>
          </p:nvPr>
        </p:nvSpPr>
        <p:spPr>
          <a:xfrm>
            <a:off x="581192" y="1890876"/>
            <a:ext cx="11029615" cy="4084474"/>
          </a:xfrm>
        </p:spPr>
        <p:txBody>
          <a:bodyPr>
            <a:normAutofit/>
          </a:bodyPr>
          <a:lstStyle/>
          <a:p>
            <a:pPr>
              <a:spcBef>
                <a:spcPts val="1800"/>
              </a:spcBef>
            </a:pPr>
            <a:r>
              <a:rPr lang="en-US" sz="2800" b="1" i="1" dirty="0"/>
              <a:t>MeadWestvaco </a:t>
            </a:r>
            <a:r>
              <a:rPr lang="en-US" sz="2800" b="1" dirty="0"/>
              <a:t>does not address the issue. It involved the sale of a business division by the corporation, not distributive share income. (And the Court declined to address the question of whether the factors of that business could be applied to source the gain.)</a:t>
            </a:r>
          </a:p>
          <a:p>
            <a:pPr>
              <a:spcBef>
                <a:spcPts val="1800"/>
              </a:spcBef>
            </a:pPr>
            <a:r>
              <a:rPr lang="en-US" sz="2800" b="1" i="1" dirty="0"/>
              <a:t>Allied-Signal </a:t>
            </a:r>
            <a:r>
              <a:rPr lang="en-US" sz="2800" b="1" dirty="0"/>
              <a:t>also does not address the question.  </a:t>
            </a:r>
            <a:endParaRPr lang="en-US" sz="2000" b="1" i="1" dirty="0"/>
          </a:p>
          <a:p>
            <a:pPr lvl="1"/>
            <a:endParaRPr lang="en-US" dirty="0"/>
          </a:p>
        </p:txBody>
      </p:sp>
      <p:sp>
        <p:nvSpPr>
          <p:cNvPr id="4" name="Slide Number Placeholder 3">
            <a:extLst>
              <a:ext uri="{FF2B5EF4-FFF2-40B4-BE49-F238E27FC236}">
                <a16:creationId xmlns:a16="http://schemas.microsoft.com/office/drawing/2014/main" id="{42345322-5DC7-1595-054F-985ED575000B}"/>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161356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F251E-E162-7CD3-935A-BFAC07C40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4BAA3-4A56-C657-060E-ACD6DB816A9F}"/>
              </a:ext>
            </a:extLst>
          </p:cNvPr>
          <p:cNvSpPr>
            <a:spLocks noGrp="1"/>
          </p:cNvSpPr>
          <p:nvPr>
            <p:ph type="title"/>
          </p:nvPr>
        </p:nvSpPr>
        <p:spPr>
          <a:xfrm>
            <a:off x="581192" y="702156"/>
            <a:ext cx="11029616" cy="850197"/>
          </a:xfrm>
        </p:spPr>
        <p:txBody>
          <a:bodyPr>
            <a:normAutofit/>
          </a:bodyPr>
          <a:lstStyle/>
          <a:p>
            <a:r>
              <a:rPr lang="en-US" dirty="0"/>
              <a:t>Answer </a:t>
            </a:r>
            <a:r>
              <a:rPr lang="en-US" cap="none" dirty="0"/>
              <a:t>a</a:t>
            </a:r>
            <a:r>
              <a:rPr lang="en-US" dirty="0"/>
              <a:t>) – </a:t>
            </a:r>
            <a:r>
              <a:rPr lang="en-US" b="1" dirty="0"/>
              <a:t>Problems with the entity unity tests:</a:t>
            </a:r>
            <a:endParaRPr lang="en-US" dirty="0"/>
          </a:p>
        </p:txBody>
      </p:sp>
      <p:sp>
        <p:nvSpPr>
          <p:cNvPr id="3" name="Content Placeholder 2">
            <a:extLst>
              <a:ext uri="{FF2B5EF4-FFF2-40B4-BE49-F238E27FC236}">
                <a16:creationId xmlns:a16="http://schemas.microsoft.com/office/drawing/2014/main" id="{34584140-653F-DFE7-2AC6-893B3A0858EB}"/>
              </a:ext>
            </a:extLst>
          </p:cNvPr>
          <p:cNvSpPr>
            <a:spLocks noGrp="1"/>
          </p:cNvSpPr>
          <p:nvPr>
            <p:ph idx="1"/>
          </p:nvPr>
        </p:nvSpPr>
        <p:spPr>
          <a:xfrm>
            <a:off x="581192" y="1890875"/>
            <a:ext cx="11029615" cy="4446129"/>
          </a:xfrm>
        </p:spPr>
        <p:txBody>
          <a:bodyPr>
            <a:normAutofit fontScale="92500"/>
          </a:bodyPr>
          <a:lstStyle/>
          <a:p>
            <a:r>
              <a:rPr lang="en-US" sz="2400" b="1" dirty="0"/>
              <a:t>We treat the corporate partner as engaging in the business of the partnerships.</a:t>
            </a:r>
          </a:p>
          <a:p>
            <a:pPr lvl="1"/>
            <a:r>
              <a:rPr lang="en-US" sz="2100" b="1" dirty="0"/>
              <a:t>The corporation’s entire business need not all be unitary or unitary with the partnership’s business. </a:t>
            </a:r>
          </a:p>
          <a:p>
            <a:pPr lvl="1"/>
            <a:r>
              <a:rPr lang="en-US" sz="2100" b="1" dirty="0"/>
              <a:t>The corporate partner may have separate unitary businesses in which it is engaged – including the business of the partnership.</a:t>
            </a:r>
          </a:p>
          <a:p>
            <a:r>
              <a:rPr lang="en-US" sz="2400" b="1" dirty="0"/>
              <a:t>Application of traditional entity unity tests to partnerships can be difficult given that</a:t>
            </a:r>
          </a:p>
          <a:p>
            <a:pPr lvl="1"/>
            <a:r>
              <a:rPr lang="en-US" sz="2400" b="1" dirty="0"/>
              <a:t>Partnership control is not dependent on ownership of capital or income share</a:t>
            </a:r>
          </a:p>
          <a:p>
            <a:pPr lvl="1"/>
            <a:r>
              <a:rPr lang="en-US" sz="2400" b="1" dirty="0"/>
              <a:t>Partnership agreements may assign control of different decisions to different partners</a:t>
            </a:r>
          </a:p>
          <a:p>
            <a:pPr lvl="1"/>
            <a:r>
              <a:rPr lang="en-US" sz="2400" b="1" dirty="0"/>
              <a:t>Special purpose entities may have very discrete or limited activities. </a:t>
            </a:r>
          </a:p>
          <a:p>
            <a:pPr marL="0" indent="0">
              <a:buNone/>
            </a:pPr>
            <a:r>
              <a:rPr lang="en-US" sz="2700" b="1" dirty="0"/>
              <a:t>Basically, entity unity is ill-suited to this question.</a:t>
            </a:r>
          </a:p>
        </p:txBody>
      </p:sp>
      <p:sp>
        <p:nvSpPr>
          <p:cNvPr id="4" name="Slide Number Placeholder 3">
            <a:extLst>
              <a:ext uri="{FF2B5EF4-FFF2-40B4-BE49-F238E27FC236}">
                <a16:creationId xmlns:a16="http://schemas.microsoft.com/office/drawing/2014/main" id="{670D0820-00B3-3638-639E-B07430CD5AF1}"/>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159492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7027-1AC3-C07E-C8C9-F99C85790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94334-FEF1-673F-F8C8-AE17ABC1C9D6}"/>
              </a:ext>
            </a:extLst>
          </p:cNvPr>
          <p:cNvSpPr>
            <a:spLocks noGrp="1"/>
          </p:cNvSpPr>
          <p:nvPr>
            <p:ph type="title"/>
          </p:nvPr>
        </p:nvSpPr>
        <p:spPr>
          <a:xfrm>
            <a:off x="581192" y="702156"/>
            <a:ext cx="11029616" cy="850197"/>
          </a:xfrm>
        </p:spPr>
        <p:txBody>
          <a:bodyPr/>
          <a:lstStyle/>
          <a:p>
            <a:r>
              <a:rPr lang="en-US" dirty="0"/>
              <a:t>Answer </a:t>
            </a:r>
            <a:r>
              <a:rPr lang="en-US" cap="none" dirty="0"/>
              <a:t>b</a:t>
            </a:r>
            <a:r>
              <a:rPr lang="en-US" dirty="0"/>
              <a:t>) – Problems with this “operational” approach</a:t>
            </a:r>
          </a:p>
        </p:txBody>
      </p:sp>
      <p:sp>
        <p:nvSpPr>
          <p:cNvPr id="3" name="Content Placeholder 2">
            <a:extLst>
              <a:ext uri="{FF2B5EF4-FFF2-40B4-BE49-F238E27FC236}">
                <a16:creationId xmlns:a16="http://schemas.microsoft.com/office/drawing/2014/main" id="{8BD36F37-D852-B1E4-D254-E46272F2B0A5}"/>
              </a:ext>
            </a:extLst>
          </p:cNvPr>
          <p:cNvSpPr>
            <a:spLocks noGrp="1"/>
          </p:cNvSpPr>
          <p:nvPr>
            <p:ph idx="1"/>
          </p:nvPr>
        </p:nvSpPr>
        <p:spPr>
          <a:xfrm>
            <a:off x="581192" y="1890876"/>
            <a:ext cx="11029615" cy="4084474"/>
          </a:xfrm>
        </p:spPr>
        <p:txBody>
          <a:bodyPr>
            <a:normAutofit/>
          </a:bodyPr>
          <a:lstStyle/>
          <a:p>
            <a:r>
              <a:rPr lang="en-US" sz="2400" b="1" dirty="0"/>
              <a:t>This may mean identifying a separate activity of the corporate partner with which the partnership income and factors can be “blended.”</a:t>
            </a:r>
          </a:p>
          <a:p>
            <a:pPr marL="0" indent="0">
              <a:buNone/>
            </a:pPr>
            <a:r>
              <a:rPr lang="en-US" sz="2400" b="1" dirty="0"/>
              <a:t>But remember – the alternative is simply separate apportionment at the partnership level.</a:t>
            </a:r>
          </a:p>
          <a:p>
            <a:pPr marL="324000" lvl="1" indent="0">
              <a:buNone/>
            </a:pPr>
            <a:endParaRPr lang="en-US" dirty="0"/>
          </a:p>
        </p:txBody>
      </p:sp>
      <p:sp>
        <p:nvSpPr>
          <p:cNvPr id="4" name="Slide Number Placeholder 3">
            <a:extLst>
              <a:ext uri="{FF2B5EF4-FFF2-40B4-BE49-F238E27FC236}">
                <a16:creationId xmlns:a16="http://schemas.microsoft.com/office/drawing/2014/main" id="{A1E4D4FF-46E1-9BF6-F765-7DC34F539C03}"/>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817783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04A2-96CC-FA30-A992-FDACD6251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711AD-6694-D2CB-61F3-F8D6448BEB5B}"/>
              </a:ext>
            </a:extLst>
          </p:cNvPr>
          <p:cNvSpPr>
            <a:spLocks noGrp="1"/>
          </p:cNvSpPr>
          <p:nvPr>
            <p:ph type="title"/>
          </p:nvPr>
        </p:nvSpPr>
        <p:spPr>
          <a:xfrm>
            <a:off x="581192" y="702156"/>
            <a:ext cx="11029616" cy="850197"/>
          </a:xfrm>
        </p:spPr>
        <p:txBody>
          <a:bodyPr>
            <a:normAutofit fontScale="90000"/>
          </a:bodyPr>
          <a:lstStyle/>
          <a:p>
            <a:r>
              <a:rPr lang="en-US" dirty="0"/>
              <a:t>What about Tiered partners or partnerships owned by common partners?</a:t>
            </a:r>
          </a:p>
        </p:txBody>
      </p:sp>
      <p:sp>
        <p:nvSpPr>
          <p:cNvPr id="3" name="Content Placeholder 2">
            <a:extLst>
              <a:ext uri="{FF2B5EF4-FFF2-40B4-BE49-F238E27FC236}">
                <a16:creationId xmlns:a16="http://schemas.microsoft.com/office/drawing/2014/main" id="{D4385992-DC01-9863-8BA0-2410BC4633A0}"/>
              </a:ext>
            </a:extLst>
          </p:cNvPr>
          <p:cNvSpPr>
            <a:spLocks noGrp="1"/>
          </p:cNvSpPr>
          <p:nvPr>
            <p:ph idx="1"/>
          </p:nvPr>
        </p:nvSpPr>
        <p:spPr>
          <a:xfrm>
            <a:off x="581192" y="1890876"/>
            <a:ext cx="11029615" cy="3202119"/>
          </a:xfrm>
        </p:spPr>
        <p:txBody>
          <a:bodyPr>
            <a:normAutofit/>
          </a:bodyPr>
          <a:lstStyle/>
          <a:p>
            <a:pPr marL="0" indent="0">
              <a:buNone/>
            </a:pPr>
            <a:r>
              <a:rPr lang="en-US" sz="2800" b="1" dirty="0"/>
              <a:t>Presumably the same unitary test would be applied – so that blending would happen to the extent that the items of partnership income are part of the same unitary business. </a:t>
            </a:r>
          </a:p>
          <a:p>
            <a:pPr marL="0" indent="0">
              <a:buNone/>
            </a:pPr>
            <a:r>
              <a:rPr lang="en-US" sz="2800" b="1" dirty="0"/>
              <a:t>But the devil is in the details. </a:t>
            </a:r>
            <a:endParaRPr lang="en-US" sz="2400" b="1" dirty="0"/>
          </a:p>
        </p:txBody>
      </p:sp>
      <p:sp>
        <p:nvSpPr>
          <p:cNvPr id="4" name="Slide Number Placeholder 3">
            <a:extLst>
              <a:ext uri="{FF2B5EF4-FFF2-40B4-BE49-F238E27FC236}">
                <a16:creationId xmlns:a16="http://schemas.microsoft.com/office/drawing/2014/main" id="{0E765B51-9DC5-3625-EF0B-7431CB37EB3F}"/>
              </a:ext>
            </a:extLst>
          </p:cNvPr>
          <p:cNvSpPr>
            <a:spLocks noGrp="1"/>
          </p:cNvSpPr>
          <p:nvPr>
            <p:ph type="sldNum" sz="quarter" idx="12"/>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3877329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3A76-0B00-0FA9-2824-A59D346C5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5CE63-AF9A-F3DC-444C-08B7DD1B9611}"/>
              </a:ext>
            </a:extLst>
          </p:cNvPr>
          <p:cNvSpPr>
            <a:spLocks noGrp="1"/>
          </p:cNvSpPr>
          <p:nvPr>
            <p:ph type="title"/>
          </p:nvPr>
        </p:nvSpPr>
        <p:spPr>
          <a:xfrm>
            <a:off x="581192" y="702156"/>
            <a:ext cx="11029616" cy="850197"/>
          </a:xfrm>
        </p:spPr>
        <p:txBody>
          <a:bodyPr>
            <a:normAutofit/>
          </a:bodyPr>
          <a:lstStyle/>
          <a:p>
            <a:r>
              <a:rPr lang="en-US" dirty="0"/>
              <a:t>Speaking of those details – there are still How questions</a:t>
            </a:r>
          </a:p>
        </p:txBody>
      </p:sp>
      <p:sp>
        <p:nvSpPr>
          <p:cNvPr id="3" name="Content Placeholder 2">
            <a:extLst>
              <a:ext uri="{FF2B5EF4-FFF2-40B4-BE49-F238E27FC236}">
                <a16:creationId xmlns:a16="http://schemas.microsoft.com/office/drawing/2014/main" id="{9AF2D106-424D-76DA-B322-71AC4BB1BC52}"/>
              </a:ext>
            </a:extLst>
          </p:cNvPr>
          <p:cNvSpPr>
            <a:spLocks noGrp="1"/>
          </p:cNvSpPr>
          <p:nvPr>
            <p:ph idx="1"/>
          </p:nvPr>
        </p:nvSpPr>
        <p:spPr>
          <a:xfrm>
            <a:off x="581192" y="1890876"/>
            <a:ext cx="11029615" cy="4084474"/>
          </a:xfrm>
        </p:spPr>
        <p:txBody>
          <a:bodyPr>
            <a:normAutofit/>
          </a:bodyPr>
          <a:lstStyle/>
          <a:p>
            <a:r>
              <a:rPr lang="en-US" sz="2800" b="1" dirty="0"/>
              <a:t>Blending will require more information to be provided by the partnership to the partners.</a:t>
            </a:r>
          </a:p>
          <a:p>
            <a:r>
              <a:rPr lang="en-US" sz="2800" b="1" dirty="0"/>
              <a:t>Blending where there are multiple tiers or related partnerships may increase complexity of that method significantly.</a:t>
            </a:r>
          </a:p>
          <a:p>
            <a:r>
              <a:rPr lang="en-US" sz="2400" b="1" dirty="0"/>
              <a:t>BUT – states don’t HAVE to blend just because there is a unitary business in which multiple businesses may be engaged. So rules that limit the application are also permissible. </a:t>
            </a:r>
          </a:p>
        </p:txBody>
      </p:sp>
      <p:sp>
        <p:nvSpPr>
          <p:cNvPr id="4" name="Slide Number Placeholder 3">
            <a:extLst>
              <a:ext uri="{FF2B5EF4-FFF2-40B4-BE49-F238E27FC236}">
                <a16:creationId xmlns:a16="http://schemas.microsoft.com/office/drawing/2014/main" id="{81B45244-9048-BC86-C2C0-B817C74A1A26}"/>
              </a:ext>
            </a:extLst>
          </p:cNvPr>
          <p:cNvSpPr>
            <a:spLocks noGrp="1"/>
          </p:cNvSpPr>
          <p:nvPr>
            <p:ph type="sldNum" sz="quarter" idx="12"/>
          </p:nvPr>
        </p:nvSpPr>
        <p:spPr/>
        <p:txBody>
          <a:bodyPr/>
          <a:lstStyle/>
          <a:p>
            <a:fld id="{3A98EE3D-8CD1-4C3F-BD1C-C98C9596463C}" type="slidenum">
              <a:rPr lang="en-US" smtClean="0"/>
              <a:t>45</a:t>
            </a:fld>
            <a:endParaRPr lang="en-US" dirty="0"/>
          </a:p>
        </p:txBody>
      </p:sp>
    </p:spTree>
    <p:extLst>
      <p:ext uri="{BB962C8B-B14F-4D97-AF65-F5344CB8AC3E}">
        <p14:creationId xmlns:p14="http://schemas.microsoft.com/office/powerpoint/2010/main" val="2891515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9B26-43B6-6E2A-D74D-1342105B655E}"/>
              </a:ext>
            </a:extLst>
          </p:cNvPr>
          <p:cNvSpPr>
            <a:spLocks noGrp="1"/>
          </p:cNvSpPr>
          <p:nvPr>
            <p:ph type="title"/>
          </p:nvPr>
        </p:nvSpPr>
        <p:spPr>
          <a:xfrm>
            <a:off x="581192" y="702156"/>
            <a:ext cx="11029616" cy="740156"/>
          </a:xfrm>
        </p:spPr>
        <p:txBody>
          <a:bodyPr/>
          <a:lstStyle/>
          <a:p>
            <a:r>
              <a:rPr lang="en-US" dirty="0"/>
              <a:t>STATUS</a:t>
            </a:r>
          </a:p>
        </p:txBody>
      </p:sp>
      <p:sp>
        <p:nvSpPr>
          <p:cNvPr id="3" name="Content Placeholder 2">
            <a:extLst>
              <a:ext uri="{FF2B5EF4-FFF2-40B4-BE49-F238E27FC236}">
                <a16:creationId xmlns:a16="http://schemas.microsoft.com/office/drawing/2014/main" id="{5883C1A8-570E-4FAE-856C-E9C879504B8C}"/>
              </a:ext>
            </a:extLst>
          </p:cNvPr>
          <p:cNvSpPr>
            <a:spLocks noGrp="1"/>
          </p:cNvSpPr>
          <p:nvPr>
            <p:ph idx="1"/>
          </p:nvPr>
        </p:nvSpPr>
        <p:spPr>
          <a:xfrm>
            <a:off x="581192" y="1890876"/>
            <a:ext cx="11029615" cy="4084474"/>
          </a:xfrm>
        </p:spPr>
        <p:txBody>
          <a:bodyPr>
            <a:normAutofit/>
          </a:bodyPr>
          <a:lstStyle/>
          <a:p>
            <a:r>
              <a:rPr lang="en-US" sz="2400" b="1" dirty="0"/>
              <a:t>Continuing to work on the draft white paper.</a:t>
            </a:r>
          </a:p>
          <a:p>
            <a:r>
              <a:rPr lang="en-US" sz="2400" b="1" dirty="0"/>
              <a:t>Working on a more advanced Excel workbook that can be used to see how the blending approach – using absolute value of distributive share items of partnership income to determine the share of partnership factors – will work.</a:t>
            </a:r>
          </a:p>
          <a:p>
            <a:r>
              <a:rPr lang="en-US" sz="2400" b="1" dirty="0"/>
              <a:t>Answering the when question.</a:t>
            </a:r>
          </a:p>
          <a:p>
            <a:r>
              <a:rPr lang="en-US" sz="2400" b="1" dirty="0"/>
              <a:t>Working on anti-abuse rules that states may need. </a:t>
            </a:r>
          </a:p>
        </p:txBody>
      </p:sp>
      <p:sp>
        <p:nvSpPr>
          <p:cNvPr id="4" name="Slide Number Placeholder 3">
            <a:extLst>
              <a:ext uri="{FF2B5EF4-FFF2-40B4-BE49-F238E27FC236}">
                <a16:creationId xmlns:a16="http://schemas.microsoft.com/office/drawing/2014/main" id="{C9F70C5B-CE37-D3DF-551E-4526C625175D}"/>
              </a:ext>
            </a:extLst>
          </p:cNvPr>
          <p:cNvSpPr>
            <a:spLocks noGrp="1"/>
          </p:cNvSpPr>
          <p:nvPr>
            <p:ph type="sldNum" sz="quarter" idx="12"/>
          </p:nvPr>
        </p:nvSpPr>
        <p:spPr/>
        <p:txBody>
          <a:bodyPr/>
          <a:lstStyle/>
          <a:p>
            <a:fld id="{3A98EE3D-8CD1-4C3F-BD1C-C98C9596463C}" type="slidenum">
              <a:rPr lang="en-US" smtClean="0"/>
              <a:t>46</a:t>
            </a:fld>
            <a:endParaRPr lang="en-US" dirty="0"/>
          </a:p>
        </p:txBody>
      </p:sp>
    </p:spTree>
    <p:extLst>
      <p:ext uri="{BB962C8B-B14F-4D97-AF65-F5344CB8AC3E}">
        <p14:creationId xmlns:p14="http://schemas.microsoft.com/office/powerpoint/2010/main" val="481458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F60B19-B518-58A8-C659-BD971F75505E}"/>
              </a:ext>
            </a:extLst>
          </p:cNvPr>
          <p:cNvSpPr>
            <a:spLocks noGrp="1"/>
          </p:cNvSpPr>
          <p:nvPr>
            <p:ph type="sldNum" sz="quarter" idx="12"/>
          </p:nvPr>
        </p:nvSpPr>
        <p:spPr/>
        <p:txBody>
          <a:bodyPr/>
          <a:lstStyle/>
          <a:p>
            <a:fld id="{3A98EE3D-8CD1-4C3F-BD1C-C98C9596463C}" type="slidenum">
              <a:rPr lang="en-US" smtClean="0"/>
              <a:t>47</a:t>
            </a:fld>
            <a:endParaRPr lang="en-US" dirty="0"/>
          </a:p>
        </p:txBody>
      </p:sp>
      <p:pic>
        <p:nvPicPr>
          <p:cNvPr id="6" name="Picture 5">
            <a:extLst>
              <a:ext uri="{FF2B5EF4-FFF2-40B4-BE49-F238E27FC236}">
                <a16:creationId xmlns:a16="http://schemas.microsoft.com/office/drawing/2014/main" id="{ECC8637E-3953-1C4E-4846-3F127A32EBC5}"/>
              </a:ext>
            </a:extLst>
          </p:cNvPr>
          <p:cNvPicPr>
            <a:picLocks noChangeAspect="1"/>
          </p:cNvPicPr>
          <p:nvPr/>
        </p:nvPicPr>
        <p:blipFill>
          <a:blip r:embed="rId2"/>
          <a:stretch>
            <a:fillRect/>
          </a:stretch>
        </p:blipFill>
        <p:spPr>
          <a:xfrm>
            <a:off x="156117" y="673581"/>
            <a:ext cx="11879766" cy="4909625"/>
          </a:xfrm>
          <a:prstGeom prst="rect">
            <a:avLst/>
          </a:prstGeom>
        </p:spPr>
      </p:pic>
    </p:spTree>
    <p:extLst>
      <p:ext uri="{BB962C8B-B14F-4D97-AF65-F5344CB8AC3E}">
        <p14:creationId xmlns:p14="http://schemas.microsoft.com/office/powerpoint/2010/main" val="2038329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9568-E949-A026-7A36-67B5BCAA518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24A0FA-5E15-E38E-69AB-36713235212E}"/>
              </a:ext>
            </a:extLst>
          </p:cNvPr>
          <p:cNvSpPr>
            <a:spLocks noGrp="1"/>
          </p:cNvSpPr>
          <p:nvPr>
            <p:ph type="sldNum" sz="quarter" idx="12"/>
          </p:nvPr>
        </p:nvSpPr>
        <p:spPr/>
        <p:txBody>
          <a:bodyPr/>
          <a:lstStyle/>
          <a:p>
            <a:fld id="{3A98EE3D-8CD1-4C3F-BD1C-C98C9596463C}" type="slidenum">
              <a:rPr lang="en-US" smtClean="0"/>
              <a:t>48</a:t>
            </a:fld>
            <a:endParaRPr lang="en-US" dirty="0"/>
          </a:p>
        </p:txBody>
      </p:sp>
      <p:pic>
        <p:nvPicPr>
          <p:cNvPr id="3" name="Picture 2">
            <a:extLst>
              <a:ext uri="{FF2B5EF4-FFF2-40B4-BE49-F238E27FC236}">
                <a16:creationId xmlns:a16="http://schemas.microsoft.com/office/drawing/2014/main" id="{A65A0F5A-6EA2-25F6-07F1-629282A4790F}"/>
              </a:ext>
            </a:extLst>
          </p:cNvPr>
          <p:cNvPicPr>
            <a:picLocks noChangeAspect="1"/>
          </p:cNvPicPr>
          <p:nvPr/>
        </p:nvPicPr>
        <p:blipFill>
          <a:blip r:embed="rId2"/>
          <a:stretch>
            <a:fillRect/>
          </a:stretch>
        </p:blipFill>
        <p:spPr>
          <a:xfrm>
            <a:off x="670472" y="720612"/>
            <a:ext cx="9887828" cy="6068427"/>
          </a:xfrm>
          <a:prstGeom prst="rect">
            <a:avLst/>
          </a:prstGeom>
        </p:spPr>
      </p:pic>
    </p:spTree>
    <p:extLst>
      <p:ext uri="{BB962C8B-B14F-4D97-AF65-F5344CB8AC3E}">
        <p14:creationId xmlns:p14="http://schemas.microsoft.com/office/powerpoint/2010/main" val="3572384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5444DC-FE66-8062-7496-26E06E6DF4D3}"/>
              </a:ext>
            </a:extLst>
          </p:cNvPr>
          <p:cNvSpPr>
            <a:spLocks noGrp="1"/>
          </p:cNvSpPr>
          <p:nvPr>
            <p:ph type="sldNum" sz="quarter" idx="12"/>
          </p:nvPr>
        </p:nvSpPr>
        <p:spPr/>
        <p:txBody>
          <a:bodyPr/>
          <a:lstStyle/>
          <a:p>
            <a:fld id="{3A98EE3D-8CD1-4C3F-BD1C-C98C9596463C}" type="slidenum">
              <a:rPr lang="en-US" smtClean="0"/>
              <a:t>49</a:t>
            </a:fld>
            <a:endParaRPr lang="en-US" dirty="0"/>
          </a:p>
        </p:txBody>
      </p:sp>
      <p:pic>
        <p:nvPicPr>
          <p:cNvPr id="4" name="Picture 3">
            <a:extLst>
              <a:ext uri="{FF2B5EF4-FFF2-40B4-BE49-F238E27FC236}">
                <a16:creationId xmlns:a16="http://schemas.microsoft.com/office/drawing/2014/main" id="{B6270AF0-22A8-00FD-4DA0-8374ADB3CFD9}"/>
              </a:ext>
            </a:extLst>
          </p:cNvPr>
          <p:cNvPicPr>
            <a:picLocks noChangeAspect="1"/>
          </p:cNvPicPr>
          <p:nvPr/>
        </p:nvPicPr>
        <p:blipFill>
          <a:blip r:embed="rId2"/>
          <a:stretch>
            <a:fillRect/>
          </a:stretch>
        </p:blipFill>
        <p:spPr>
          <a:xfrm>
            <a:off x="78059" y="298353"/>
            <a:ext cx="12192000" cy="6261293"/>
          </a:xfrm>
          <a:prstGeom prst="rect">
            <a:avLst/>
          </a:prstGeom>
        </p:spPr>
      </p:pic>
    </p:spTree>
    <p:extLst>
      <p:ext uri="{BB962C8B-B14F-4D97-AF65-F5344CB8AC3E}">
        <p14:creationId xmlns:p14="http://schemas.microsoft.com/office/powerpoint/2010/main" val="101240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A890-6E0B-A089-0931-D496F412E782}"/>
              </a:ext>
            </a:extLst>
          </p:cNvPr>
          <p:cNvSpPr>
            <a:spLocks noGrp="1"/>
          </p:cNvSpPr>
          <p:nvPr>
            <p:ph type="title"/>
          </p:nvPr>
        </p:nvSpPr>
        <p:spPr>
          <a:xfrm>
            <a:off x="581192" y="702156"/>
            <a:ext cx="11029616" cy="706514"/>
          </a:xfrm>
        </p:spPr>
        <p:txBody>
          <a:bodyPr/>
          <a:lstStyle/>
          <a:p>
            <a:r>
              <a:rPr lang="en-US" dirty="0"/>
              <a:t>Actually it’s worse than that . . . In </a:t>
            </a:r>
            <a:r>
              <a:rPr lang="en-US" dirty="0">
                <a:highlight>
                  <a:srgbClr val="FFFF00"/>
                </a:highlight>
              </a:rPr>
              <a:t>1991 . . . </a:t>
            </a:r>
            <a:r>
              <a:rPr lang="en-US" dirty="0"/>
              <a:t> </a:t>
            </a:r>
          </a:p>
        </p:txBody>
      </p:sp>
      <p:sp>
        <p:nvSpPr>
          <p:cNvPr id="3" name="Content Placeholder 2">
            <a:extLst>
              <a:ext uri="{FF2B5EF4-FFF2-40B4-BE49-F238E27FC236}">
                <a16:creationId xmlns:a16="http://schemas.microsoft.com/office/drawing/2014/main" id="{18967DC9-A4C3-9196-4B57-FD5B703B5F00}"/>
              </a:ext>
            </a:extLst>
          </p:cNvPr>
          <p:cNvSpPr>
            <a:spLocks noGrp="1"/>
          </p:cNvSpPr>
          <p:nvPr>
            <p:ph idx="1"/>
          </p:nvPr>
        </p:nvSpPr>
        <p:spPr>
          <a:xfrm>
            <a:off x="581192" y="1692875"/>
            <a:ext cx="11029615" cy="4917989"/>
          </a:xfrm>
        </p:spPr>
        <p:txBody>
          <a:bodyPr>
            <a:normAutofit/>
          </a:bodyPr>
          <a:lstStyle/>
          <a:p>
            <a:pPr marL="0" indent="0">
              <a:buNone/>
            </a:pPr>
            <a:r>
              <a:rPr lang="en-US" sz="2800" b="1" dirty="0"/>
              <a:t>The MTC began looking at partnership issues.</a:t>
            </a:r>
          </a:p>
          <a:p>
            <a:pPr marL="0" indent="0">
              <a:buNone/>
            </a:pPr>
            <a:r>
              <a:rPr lang="en-US" sz="2800" b="1" dirty="0"/>
              <a:t>It issued a draft composite return/withholding model statute in </a:t>
            </a:r>
            <a:r>
              <a:rPr lang="en-US" sz="2800" b="1" dirty="0">
                <a:highlight>
                  <a:srgbClr val="FFFF00"/>
                </a:highlight>
              </a:rPr>
              <a:t>1992</a:t>
            </a:r>
            <a:r>
              <a:rPr lang="en-US" sz="2800" b="1" dirty="0"/>
              <a:t>.</a:t>
            </a:r>
          </a:p>
          <a:p>
            <a:pPr marL="151200" indent="0">
              <a:buNone/>
            </a:pPr>
            <a:r>
              <a:rPr lang="en-US" sz="2700" b="1" dirty="0"/>
              <a:t>Here’s what that working draft noted: </a:t>
            </a:r>
          </a:p>
          <a:p>
            <a:pPr marL="475200" lvl="1" indent="0">
              <a:spcAft>
                <a:spcPts val="1200"/>
              </a:spcAft>
              <a:buNone/>
            </a:pPr>
            <a:r>
              <a:rPr lang="en-US" sz="2400" b="1" dirty="0"/>
              <a:t>“Although not all states appear to provide firm guidance, </a:t>
            </a:r>
            <a:r>
              <a:rPr lang="en-US" sz="2400" b="1" dirty="0">
                <a:highlight>
                  <a:srgbClr val="FFFF00"/>
                </a:highlight>
              </a:rPr>
              <a:t>partnership items </a:t>
            </a:r>
            <a:br>
              <a:rPr lang="en-US" sz="2400" b="1" dirty="0">
                <a:highlight>
                  <a:srgbClr val="FFFF00"/>
                </a:highlight>
              </a:rPr>
            </a:br>
            <a:r>
              <a:rPr lang="en-US" sz="2400" b="1" dirty="0">
                <a:highlight>
                  <a:srgbClr val="FFFF00"/>
                </a:highlight>
              </a:rPr>
              <a:t>of income, gain, deduction, and loss are, as a general rule, attributed to a </a:t>
            </a:r>
            <a:br>
              <a:rPr lang="en-US" sz="2400" b="1" dirty="0">
                <a:highlight>
                  <a:srgbClr val="FFFF00"/>
                </a:highlight>
              </a:rPr>
            </a:br>
            <a:r>
              <a:rPr lang="en-US" sz="2400" b="1" dirty="0">
                <a:highlight>
                  <a:srgbClr val="FFFF00"/>
                </a:highlight>
              </a:rPr>
              <a:t>taxing state by application of the state's apportionment and allocation rules</a:t>
            </a:r>
            <a:r>
              <a:rPr lang="en-US" sz="2400" b="1" dirty="0"/>
              <a:t>.” </a:t>
            </a:r>
          </a:p>
          <a:p>
            <a:pPr marL="151200" indent="0">
              <a:spcBef>
                <a:spcPts val="600"/>
              </a:spcBef>
              <a:buNone/>
            </a:pPr>
            <a:r>
              <a:rPr lang="en-US" sz="2700" b="1" dirty="0"/>
              <a:t>So when was the composite/withholding model adopted? </a:t>
            </a:r>
          </a:p>
          <a:p>
            <a:pPr marL="475200" lvl="1" indent="0">
              <a:buNone/>
            </a:pPr>
            <a:endParaRPr lang="en-US" sz="2100" b="1" dirty="0"/>
          </a:p>
        </p:txBody>
      </p:sp>
      <p:sp>
        <p:nvSpPr>
          <p:cNvPr id="4" name="Slide Number Placeholder 3">
            <a:extLst>
              <a:ext uri="{FF2B5EF4-FFF2-40B4-BE49-F238E27FC236}">
                <a16:creationId xmlns:a16="http://schemas.microsoft.com/office/drawing/2014/main" id="{EA2035B5-FE59-9DB7-15B9-1CA8DBF6E6AF}"/>
              </a:ext>
            </a:extLst>
          </p:cNvPr>
          <p:cNvSpPr>
            <a:spLocks noGrp="1"/>
          </p:cNvSpPr>
          <p:nvPr>
            <p:ph type="sldNum" sz="quarter" idx="12"/>
          </p:nvPr>
        </p:nvSpPr>
        <p:spPr/>
        <p:txBody>
          <a:bodyPr/>
          <a:lstStyle/>
          <a:p>
            <a:fld id="{3A98EE3D-8CD1-4C3F-BD1C-C98C9596463C}" type="slidenum">
              <a:rPr lang="en-US" smtClean="0"/>
              <a:t>5</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C3E3502-4612-E428-7F84-EF3BD7E9A8FA}"/>
                  </a:ext>
                </a:extLst>
              </p14:cNvPr>
              <p14:cNvContentPartPr/>
              <p14:nvPr/>
            </p14:nvContentPartPr>
            <p14:xfrm>
              <a:off x="8302248" y="3926869"/>
              <a:ext cx="2643120" cy="450000"/>
            </p14:xfrm>
          </p:contentPart>
        </mc:Choice>
        <mc:Fallback xmlns="">
          <p:pic>
            <p:nvPicPr>
              <p:cNvPr id="5" name="Ink 4">
                <a:extLst>
                  <a:ext uri="{FF2B5EF4-FFF2-40B4-BE49-F238E27FC236}">
                    <a16:creationId xmlns:a16="http://schemas.microsoft.com/office/drawing/2014/main" id="{4C3E3502-4612-E428-7F84-EF3BD7E9A8FA}"/>
                  </a:ext>
                </a:extLst>
              </p:cNvPr>
              <p:cNvPicPr/>
              <p:nvPr/>
            </p:nvPicPr>
            <p:blipFill>
              <a:blip r:embed="rId3"/>
              <a:stretch>
                <a:fillRect/>
              </a:stretch>
            </p:blipFill>
            <p:spPr>
              <a:xfrm>
                <a:off x="8293608" y="3918229"/>
                <a:ext cx="2660760" cy="467640"/>
              </a:xfrm>
              <a:prstGeom prst="rect">
                <a:avLst/>
              </a:prstGeom>
            </p:spPr>
          </p:pic>
        </mc:Fallback>
      </mc:AlternateContent>
    </p:spTree>
    <p:extLst>
      <p:ext uri="{BB962C8B-B14F-4D97-AF65-F5344CB8AC3E}">
        <p14:creationId xmlns:p14="http://schemas.microsoft.com/office/powerpoint/2010/main" val="3233175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342E10-DA58-D9C5-18AF-57AFFC583F33}"/>
              </a:ext>
            </a:extLst>
          </p:cNvPr>
          <p:cNvSpPr>
            <a:spLocks noGrp="1"/>
          </p:cNvSpPr>
          <p:nvPr>
            <p:ph type="sldNum" sz="quarter" idx="12"/>
          </p:nvPr>
        </p:nvSpPr>
        <p:spPr/>
        <p:txBody>
          <a:bodyPr/>
          <a:lstStyle/>
          <a:p>
            <a:fld id="{3A98EE3D-8CD1-4C3F-BD1C-C98C9596463C}" type="slidenum">
              <a:rPr lang="en-US" smtClean="0"/>
              <a:t>50</a:t>
            </a:fld>
            <a:endParaRPr lang="en-US" dirty="0"/>
          </a:p>
        </p:txBody>
      </p:sp>
      <p:pic>
        <p:nvPicPr>
          <p:cNvPr id="4" name="Picture 3">
            <a:extLst>
              <a:ext uri="{FF2B5EF4-FFF2-40B4-BE49-F238E27FC236}">
                <a16:creationId xmlns:a16="http://schemas.microsoft.com/office/drawing/2014/main" id="{A5591EF2-A93E-7B6C-7AC7-50F495232F4A}"/>
              </a:ext>
            </a:extLst>
          </p:cNvPr>
          <p:cNvPicPr>
            <a:picLocks noChangeAspect="1"/>
          </p:cNvPicPr>
          <p:nvPr/>
        </p:nvPicPr>
        <p:blipFill>
          <a:blip r:embed="rId2"/>
          <a:stretch>
            <a:fillRect/>
          </a:stretch>
        </p:blipFill>
        <p:spPr>
          <a:xfrm>
            <a:off x="290595" y="633588"/>
            <a:ext cx="11610810" cy="5790326"/>
          </a:xfrm>
          <a:prstGeom prst="rect">
            <a:avLst/>
          </a:prstGeom>
        </p:spPr>
      </p:pic>
    </p:spTree>
    <p:extLst>
      <p:ext uri="{BB962C8B-B14F-4D97-AF65-F5344CB8AC3E}">
        <p14:creationId xmlns:p14="http://schemas.microsoft.com/office/powerpoint/2010/main" val="341640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D1F619-A8DA-AD95-C3AC-250B3FD0D4B1}"/>
              </a:ext>
            </a:extLst>
          </p:cNvPr>
          <p:cNvSpPr>
            <a:spLocks noGrp="1"/>
          </p:cNvSpPr>
          <p:nvPr>
            <p:ph type="sldNum" sz="quarter" idx="12"/>
          </p:nvPr>
        </p:nvSpPr>
        <p:spPr/>
        <p:txBody>
          <a:bodyPr/>
          <a:lstStyle/>
          <a:p>
            <a:fld id="{3A98EE3D-8CD1-4C3F-BD1C-C98C9596463C}" type="slidenum">
              <a:rPr lang="en-US" smtClean="0"/>
              <a:t>51</a:t>
            </a:fld>
            <a:endParaRPr lang="en-US" dirty="0"/>
          </a:p>
        </p:txBody>
      </p:sp>
      <p:pic>
        <p:nvPicPr>
          <p:cNvPr id="4" name="Picture 3">
            <a:extLst>
              <a:ext uri="{FF2B5EF4-FFF2-40B4-BE49-F238E27FC236}">
                <a16:creationId xmlns:a16="http://schemas.microsoft.com/office/drawing/2014/main" id="{53D25B54-C83E-A82A-EF57-382DFAD2C587}"/>
              </a:ext>
            </a:extLst>
          </p:cNvPr>
          <p:cNvPicPr>
            <a:picLocks noChangeAspect="1"/>
          </p:cNvPicPr>
          <p:nvPr/>
        </p:nvPicPr>
        <p:blipFill>
          <a:blip r:embed="rId2"/>
          <a:stretch>
            <a:fillRect/>
          </a:stretch>
        </p:blipFill>
        <p:spPr>
          <a:xfrm>
            <a:off x="239751" y="620159"/>
            <a:ext cx="11712498" cy="5950502"/>
          </a:xfrm>
          <a:prstGeom prst="rect">
            <a:avLst/>
          </a:prstGeom>
        </p:spPr>
      </p:pic>
    </p:spTree>
    <p:extLst>
      <p:ext uri="{BB962C8B-B14F-4D97-AF65-F5344CB8AC3E}">
        <p14:creationId xmlns:p14="http://schemas.microsoft.com/office/powerpoint/2010/main" val="945973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EB2F-43AF-0E82-27C9-D46DEF393797}"/>
              </a:ext>
            </a:extLst>
          </p:cNvPr>
          <p:cNvSpPr>
            <a:spLocks noGrp="1"/>
          </p:cNvSpPr>
          <p:nvPr>
            <p:ph type="title"/>
          </p:nvPr>
        </p:nvSpPr>
        <p:spPr>
          <a:xfrm>
            <a:off x="581193" y="2393951"/>
            <a:ext cx="11029615" cy="1639570"/>
          </a:xfrm>
        </p:spPr>
        <p:txBody>
          <a:bodyPr/>
          <a:lstStyle/>
          <a:p>
            <a:r>
              <a:rPr lang="en-US" dirty="0"/>
              <a:t>QUESTIONS?</a:t>
            </a:r>
          </a:p>
        </p:txBody>
      </p:sp>
      <p:sp>
        <p:nvSpPr>
          <p:cNvPr id="4" name="Slide Number Placeholder 3">
            <a:extLst>
              <a:ext uri="{FF2B5EF4-FFF2-40B4-BE49-F238E27FC236}">
                <a16:creationId xmlns:a16="http://schemas.microsoft.com/office/drawing/2014/main" id="{1394F76E-CC8D-6BC1-1F46-0D7CEEC4498C}"/>
              </a:ext>
            </a:extLst>
          </p:cNvPr>
          <p:cNvSpPr>
            <a:spLocks noGrp="1"/>
          </p:cNvSpPr>
          <p:nvPr>
            <p:ph type="sldNum" sz="quarter" idx="12"/>
          </p:nvPr>
        </p:nvSpPr>
        <p:spPr/>
        <p:txBody>
          <a:bodyPr/>
          <a:lstStyle/>
          <a:p>
            <a:fld id="{3A98EE3D-8CD1-4C3F-BD1C-C98C9596463C}" type="slidenum">
              <a:rPr lang="en-US" smtClean="0"/>
              <a:t>52</a:t>
            </a:fld>
            <a:endParaRPr lang="en-US" dirty="0"/>
          </a:p>
        </p:txBody>
      </p:sp>
    </p:spTree>
    <p:extLst>
      <p:ext uri="{BB962C8B-B14F-4D97-AF65-F5344CB8AC3E}">
        <p14:creationId xmlns:p14="http://schemas.microsoft.com/office/powerpoint/2010/main" val="189152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F9147-E12E-CD27-4103-7B4D862D8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4246F-EF0D-C157-93B5-53A6301A6D3C}"/>
              </a:ext>
            </a:extLst>
          </p:cNvPr>
          <p:cNvSpPr>
            <a:spLocks noGrp="1"/>
          </p:cNvSpPr>
          <p:nvPr>
            <p:ph type="title"/>
          </p:nvPr>
        </p:nvSpPr>
        <p:spPr>
          <a:xfrm>
            <a:off x="581192" y="702156"/>
            <a:ext cx="11029616" cy="706514"/>
          </a:xfrm>
        </p:spPr>
        <p:txBody>
          <a:bodyPr/>
          <a:lstStyle/>
          <a:p>
            <a:r>
              <a:rPr lang="en-US" dirty="0"/>
              <a:t>First – Remember what else happened in 1992.</a:t>
            </a:r>
          </a:p>
        </p:txBody>
      </p:sp>
      <p:sp>
        <p:nvSpPr>
          <p:cNvPr id="3" name="Content Placeholder 2">
            <a:extLst>
              <a:ext uri="{FF2B5EF4-FFF2-40B4-BE49-F238E27FC236}">
                <a16:creationId xmlns:a16="http://schemas.microsoft.com/office/drawing/2014/main" id="{DDA76B8B-E21E-ECAA-32D9-E8E6DD871DBD}"/>
              </a:ext>
            </a:extLst>
          </p:cNvPr>
          <p:cNvSpPr>
            <a:spLocks noGrp="1"/>
          </p:cNvSpPr>
          <p:nvPr>
            <p:ph idx="1"/>
          </p:nvPr>
        </p:nvSpPr>
        <p:spPr>
          <a:xfrm>
            <a:off x="581193" y="1692876"/>
            <a:ext cx="10663456" cy="4462968"/>
          </a:xfrm>
        </p:spPr>
        <p:txBody>
          <a:bodyPr>
            <a:normAutofit fontScale="92500" lnSpcReduction="10000"/>
          </a:bodyPr>
          <a:lstStyle/>
          <a:p>
            <a:r>
              <a:rPr lang="en-US" sz="2600" b="1" i="1" dirty="0"/>
              <a:t>Quill </a:t>
            </a:r>
            <a:r>
              <a:rPr lang="en-US" sz="2600" b="1" dirty="0"/>
              <a:t>happened.</a:t>
            </a:r>
            <a:r>
              <a:rPr lang="en-US" sz="2600" b="1" i="1" dirty="0"/>
              <a:t> </a:t>
            </a:r>
          </a:p>
          <a:p>
            <a:r>
              <a:rPr lang="en-US" sz="2600" b="1" dirty="0"/>
              <a:t>In light of that, and for other reasons, some argued that even if the partnership was doing business in a state, the state lacked the constitutional authority to tax the income attributed to nonresident partners.  </a:t>
            </a:r>
          </a:p>
          <a:p>
            <a:r>
              <a:rPr lang="en-US" sz="2600" b="1" dirty="0"/>
              <a:t>The MTC also began working on its factor-presence nexus standard (which was also opposed). Adopted in 2002, here’s part of what that model said:</a:t>
            </a:r>
          </a:p>
          <a:p>
            <a:pPr marL="594000" lvl="2" indent="0">
              <a:buNone/>
            </a:pPr>
            <a:r>
              <a:rPr lang="en-US" sz="2400" b="1" dirty="0"/>
              <a:t>Pass-through entities, including, but not limited to, partnerships, limited </a:t>
            </a:r>
            <a:br>
              <a:rPr lang="en-US" sz="2400" b="1" dirty="0"/>
            </a:br>
            <a:r>
              <a:rPr lang="en-US" sz="2400" b="1" dirty="0"/>
              <a:t>liability companies, S corporations, and trusts, shall determine threshold </a:t>
            </a:r>
            <a:br>
              <a:rPr lang="en-US" sz="2400" b="1" dirty="0"/>
            </a:br>
            <a:r>
              <a:rPr lang="en-US" sz="2400" b="1" dirty="0"/>
              <a:t>amounts </a:t>
            </a:r>
            <a:r>
              <a:rPr lang="en-US" sz="2400" b="1" dirty="0">
                <a:highlight>
                  <a:srgbClr val="FFFF00"/>
                </a:highlight>
              </a:rPr>
              <a:t>at the entity level</a:t>
            </a:r>
            <a:r>
              <a:rPr lang="en-US" sz="2400" b="1" dirty="0"/>
              <a:t>.</a:t>
            </a:r>
          </a:p>
          <a:p>
            <a:r>
              <a:rPr lang="en-US" sz="2800" b="1" dirty="0"/>
              <a:t>So did the Commission ever approve the composite/withholding model?</a:t>
            </a:r>
            <a:endParaRPr lang="en-US" sz="2400" b="1" dirty="0"/>
          </a:p>
        </p:txBody>
      </p:sp>
      <p:sp>
        <p:nvSpPr>
          <p:cNvPr id="4" name="Slide Number Placeholder 3">
            <a:extLst>
              <a:ext uri="{FF2B5EF4-FFF2-40B4-BE49-F238E27FC236}">
                <a16:creationId xmlns:a16="http://schemas.microsoft.com/office/drawing/2014/main" id="{CE7F9B20-525A-1F9E-1F2A-5407C76A1814}"/>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84496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69A01-4257-C839-BB6D-C61C1D317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CBBF7-6B7F-ADA3-9456-4C159AEB5433}"/>
              </a:ext>
            </a:extLst>
          </p:cNvPr>
          <p:cNvSpPr>
            <a:spLocks noGrp="1"/>
          </p:cNvSpPr>
          <p:nvPr>
            <p:ph type="title"/>
          </p:nvPr>
        </p:nvSpPr>
        <p:spPr>
          <a:xfrm>
            <a:off x="581192" y="702156"/>
            <a:ext cx="11029616" cy="706514"/>
          </a:xfrm>
        </p:spPr>
        <p:txBody>
          <a:bodyPr/>
          <a:lstStyle/>
          <a:p>
            <a:r>
              <a:rPr lang="en-US" dirty="0"/>
              <a:t>Yes. . . In 2003 . . . </a:t>
            </a:r>
          </a:p>
        </p:txBody>
      </p:sp>
      <p:sp>
        <p:nvSpPr>
          <p:cNvPr id="3" name="Content Placeholder 2">
            <a:extLst>
              <a:ext uri="{FF2B5EF4-FFF2-40B4-BE49-F238E27FC236}">
                <a16:creationId xmlns:a16="http://schemas.microsoft.com/office/drawing/2014/main" id="{CBAF312D-C14A-097C-6495-8E579171C185}"/>
              </a:ext>
            </a:extLst>
          </p:cNvPr>
          <p:cNvSpPr>
            <a:spLocks noGrp="1"/>
          </p:cNvSpPr>
          <p:nvPr>
            <p:ph idx="1"/>
          </p:nvPr>
        </p:nvSpPr>
        <p:spPr>
          <a:xfrm>
            <a:off x="581193" y="1692876"/>
            <a:ext cx="10663456" cy="4186716"/>
          </a:xfrm>
        </p:spPr>
        <p:txBody>
          <a:bodyPr>
            <a:normAutofit/>
          </a:bodyPr>
          <a:lstStyle/>
          <a:p>
            <a:r>
              <a:rPr lang="en-US" sz="2800" b="1" dirty="0"/>
              <a:t>By that time, about half the states with tax on partnership income had already adopted something similar.</a:t>
            </a:r>
          </a:p>
          <a:p>
            <a:r>
              <a:rPr lang="en-US" sz="2800" b="1" dirty="0"/>
              <a:t>After approving the composite/withholding model, the MTC then formed a work group to study pass-through taxation generally. </a:t>
            </a:r>
          </a:p>
          <a:p>
            <a:r>
              <a:rPr lang="en-US" sz="2800" b="1" dirty="0"/>
              <a:t>The work group surveyed the states to see what issues they thought were most important.  </a:t>
            </a:r>
          </a:p>
          <a:p>
            <a:r>
              <a:rPr lang="en-US" sz="2800" b="1" dirty="0"/>
              <a:t>They got responses from 25 states.</a:t>
            </a:r>
            <a:endParaRPr lang="en-US" sz="2400" b="1" dirty="0"/>
          </a:p>
        </p:txBody>
      </p:sp>
      <p:sp>
        <p:nvSpPr>
          <p:cNvPr id="4" name="Slide Number Placeholder 3">
            <a:extLst>
              <a:ext uri="{FF2B5EF4-FFF2-40B4-BE49-F238E27FC236}">
                <a16:creationId xmlns:a16="http://schemas.microsoft.com/office/drawing/2014/main" id="{FB0FCCC7-EA5B-B702-B50E-4CBA7A747B3E}"/>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349114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0BC8-CAF7-6F33-702B-ABE1585161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8A8B1-D0FA-18D0-635D-067EC93E8CA7}"/>
              </a:ext>
            </a:extLst>
          </p:cNvPr>
          <p:cNvSpPr>
            <a:spLocks noGrp="1"/>
          </p:cNvSpPr>
          <p:nvPr>
            <p:ph idx="1"/>
          </p:nvPr>
        </p:nvSpPr>
        <p:spPr>
          <a:xfrm>
            <a:off x="384049" y="778476"/>
            <a:ext cx="2925565" cy="5329716"/>
          </a:xfrm>
        </p:spPr>
        <p:txBody>
          <a:bodyPr>
            <a:normAutofit/>
          </a:bodyPr>
          <a:lstStyle/>
          <a:p>
            <a:pPr marL="0" indent="0">
              <a:buNone/>
            </a:pPr>
            <a:r>
              <a:rPr lang="en-US" sz="2800" b="1" dirty="0"/>
              <a:t>Here are the issues those states scored </a:t>
            </a:r>
            <a:br>
              <a:rPr lang="en-US" sz="2800" b="1" dirty="0"/>
            </a:br>
            <a:r>
              <a:rPr lang="en-US" sz="2800" b="1" dirty="0"/>
              <a:t>for importance—most important getting the highest score.</a:t>
            </a:r>
            <a:endParaRPr lang="en-US" sz="2400" b="1" dirty="0"/>
          </a:p>
        </p:txBody>
      </p:sp>
      <p:sp>
        <p:nvSpPr>
          <p:cNvPr id="4" name="Slide Number Placeholder 3">
            <a:extLst>
              <a:ext uri="{FF2B5EF4-FFF2-40B4-BE49-F238E27FC236}">
                <a16:creationId xmlns:a16="http://schemas.microsoft.com/office/drawing/2014/main" id="{289EBDFF-8824-D45C-D39E-7FF6923A777C}"/>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10" name="Picture 9">
            <a:extLst>
              <a:ext uri="{FF2B5EF4-FFF2-40B4-BE49-F238E27FC236}">
                <a16:creationId xmlns:a16="http://schemas.microsoft.com/office/drawing/2014/main" id="{4D0E0F11-C684-796E-500C-144D019BEE10}"/>
              </a:ext>
            </a:extLst>
          </p:cNvPr>
          <p:cNvPicPr>
            <a:picLocks noChangeAspect="1"/>
          </p:cNvPicPr>
          <p:nvPr/>
        </p:nvPicPr>
        <p:blipFill>
          <a:blip r:embed="rId2"/>
          <a:stretch>
            <a:fillRect/>
          </a:stretch>
        </p:blipFill>
        <p:spPr>
          <a:xfrm>
            <a:off x="3309614" y="493776"/>
            <a:ext cx="8602300" cy="5995141"/>
          </a:xfrm>
          <a:prstGeom prst="rect">
            <a:avLst/>
          </a:prstGeom>
        </p:spPr>
      </p:pic>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00BFAC4C-0F23-B1BB-3271-1B1E30551C93}"/>
                  </a:ext>
                </a:extLst>
              </p14:cNvPr>
              <p14:cNvContentPartPr/>
              <p14:nvPr/>
            </p14:nvContentPartPr>
            <p14:xfrm>
              <a:off x="4123728" y="3565296"/>
              <a:ext cx="7361640" cy="174960"/>
            </p14:xfrm>
          </p:contentPart>
        </mc:Choice>
        <mc:Fallback xmlns="">
          <p:pic>
            <p:nvPicPr>
              <p:cNvPr id="24" name="Ink 23">
                <a:extLst>
                  <a:ext uri="{FF2B5EF4-FFF2-40B4-BE49-F238E27FC236}">
                    <a16:creationId xmlns:a16="http://schemas.microsoft.com/office/drawing/2014/main" id="{00BFAC4C-0F23-B1BB-3271-1B1E30551C93}"/>
                  </a:ext>
                </a:extLst>
              </p:cNvPr>
              <p:cNvPicPr/>
              <p:nvPr/>
            </p:nvPicPr>
            <p:blipFill>
              <a:blip r:embed="rId4"/>
              <a:stretch>
                <a:fillRect/>
              </a:stretch>
            </p:blipFill>
            <p:spPr>
              <a:xfrm>
                <a:off x="4088088" y="3493656"/>
                <a:ext cx="74332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85A71883-6A91-FB76-DA8A-53B0D4F83ADA}"/>
                  </a:ext>
                </a:extLst>
              </p14:cNvPr>
              <p14:cNvContentPartPr/>
              <p14:nvPr/>
            </p14:nvContentPartPr>
            <p14:xfrm>
              <a:off x="4160088" y="4004856"/>
              <a:ext cx="4791960" cy="54720"/>
            </p14:xfrm>
          </p:contentPart>
        </mc:Choice>
        <mc:Fallback xmlns="">
          <p:pic>
            <p:nvPicPr>
              <p:cNvPr id="26" name="Ink 25">
                <a:extLst>
                  <a:ext uri="{FF2B5EF4-FFF2-40B4-BE49-F238E27FC236}">
                    <a16:creationId xmlns:a16="http://schemas.microsoft.com/office/drawing/2014/main" id="{85A71883-6A91-FB76-DA8A-53B0D4F83ADA}"/>
                  </a:ext>
                </a:extLst>
              </p:cNvPr>
              <p:cNvPicPr/>
              <p:nvPr/>
            </p:nvPicPr>
            <p:blipFill>
              <a:blip r:embed="rId6"/>
              <a:stretch>
                <a:fillRect/>
              </a:stretch>
            </p:blipFill>
            <p:spPr>
              <a:xfrm>
                <a:off x="4124088" y="3933216"/>
                <a:ext cx="4863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a:extLst>
                  <a:ext uri="{FF2B5EF4-FFF2-40B4-BE49-F238E27FC236}">
                    <a16:creationId xmlns:a16="http://schemas.microsoft.com/office/drawing/2014/main" id="{CB2A31DE-BCD9-1C19-2B3B-34FA7AB4982B}"/>
                  </a:ext>
                </a:extLst>
              </p14:cNvPr>
              <p14:cNvContentPartPr/>
              <p14:nvPr/>
            </p14:nvContentPartPr>
            <p14:xfrm>
              <a:off x="4105728" y="4370256"/>
              <a:ext cx="7219440" cy="93240"/>
            </p14:xfrm>
          </p:contentPart>
        </mc:Choice>
        <mc:Fallback xmlns="">
          <p:pic>
            <p:nvPicPr>
              <p:cNvPr id="27" name="Ink 26">
                <a:extLst>
                  <a:ext uri="{FF2B5EF4-FFF2-40B4-BE49-F238E27FC236}">
                    <a16:creationId xmlns:a16="http://schemas.microsoft.com/office/drawing/2014/main" id="{CB2A31DE-BCD9-1C19-2B3B-34FA7AB4982B}"/>
                  </a:ext>
                </a:extLst>
              </p:cNvPr>
              <p:cNvPicPr/>
              <p:nvPr/>
            </p:nvPicPr>
            <p:blipFill>
              <a:blip r:embed="rId8"/>
              <a:stretch>
                <a:fillRect/>
              </a:stretch>
            </p:blipFill>
            <p:spPr>
              <a:xfrm>
                <a:off x="4069728" y="4298256"/>
                <a:ext cx="7291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DCFCB6C7-4073-E4F1-C0BE-9665F43FB6E3}"/>
                  </a:ext>
                </a:extLst>
              </p14:cNvPr>
              <p14:cNvContentPartPr/>
              <p14:nvPr/>
            </p14:nvContentPartPr>
            <p14:xfrm>
              <a:off x="4133088" y="4727016"/>
              <a:ext cx="6181560" cy="9720"/>
            </p14:xfrm>
          </p:contentPart>
        </mc:Choice>
        <mc:Fallback xmlns="">
          <p:pic>
            <p:nvPicPr>
              <p:cNvPr id="29" name="Ink 28">
                <a:extLst>
                  <a:ext uri="{FF2B5EF4-FFF2-40B4-BE49-F238E27FC236}">
                    <a16:creationId xmlns:a16="http://schemas.microsoft.com/office/drawing/2014/main" id="{DCFCB6C7-4073-E4F1-C0BE-9665F43FB6E3}"/>
                  </a:ext>
                </a:extLst>
              </p:cNvPr>
              <p:cNvPicPr/>
              <p:nvPr/>
            </p:nvPicPr>
            <p:blipFill>
              <a:blip r:embed="rId10"/>
              <a:stretch>
                <a:fillRect/>
              </a:stretch>
            </p:blipFill>
            <p:spPr>
              <a:xfrm>
                <a:off x="4097088" y="4655376"/>
                <a:ext cx="62532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52C94BC8-3E96-A394-5507-1F34E1535CFB}"/>
                  </a:ext>
                </a:extLst>
              </p14:cNvPr>
              <p14:cNvContentPartPr/>
              <p14:nvPr/>
            </p14:nvContentPartPr>
            <p14:xfrm>
              <a:off x="4169448" y="5092416"/>
              <a:ext cx="7135200" cy="92880"/>
            </p14:xfrm>
          </p:contentPart>
        </mc:Choice>
        <mc:Fallback xmlns="">
          <p:pic>
            <p:nvPicPr>
              <p:cNvPr id="30" name="Ink 29">
                <a:extLst>
                  <a:ext uri="{FF2B5EF4-FFF2-40B4-BE49-F238E27FC236}">
                    <a16:creationId xmlns:a16="http://schemas.microsoft.com/office/drawing/2014/main" id="{52C94BC8-3E96-A394-5507-1F34E1535CFB}"/>
                  </a:ext>
                </a:extLst>
              </p:cNvPr>
              <p:cNvPicPr/>
              <p:nvPr/>
            </p:nvPicPr>
            <p:blipFill>
              <a:blip r:embed="rId12"/>
              <a:stretch>
                <a:fillRect/>
              </a:stretch>
            </p:blipFill>
            <p:spPr>
              <a:xfrm>
                <a:off x="4133448" y="5020776"/>
                <a:ext cx="72068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Ink 30">
                <a:extLst>
                  <a:ext uri="{FF2B5EF4-FFF2-40B4-BE49-F238E27FC236}">
                    <a16:creationId xmlns:a16="http://schemas.microsoft.com/office/drawing/2014/main" id="{6F508A6A-52BA-160A-232C-E31BD30BD036}"/>
                  </a:ext>
                </a:extLst>
              </p14:cNvPr>
              <p14:cNvContentPartPr/>
              <p14:nvPr/>
            </p14:nvContentPartPr>
            <p14:xfrm>
              <a:off x="4059648" y="5321376"/>
              <a:ext cx="4133880" cy="92160"/>
            </p14:xfrm>
          </p:contentPart>
        </mc:Choice>
        <mc:Fallback xmlns="">
          <p:pic>
            <p:nvPicPr>
              <p:cNvPr id="31" name="Ink 30">
                <a:extLst>
                  <a:ext uri="{FF2B5EF4-FFF2-40B4-BE49-F238E27FC236}">
                    <a16:creationId xmlns:a16="http://schemas.microsoft.com/office/drawing/2014/main" id="{6F508A6A-52BA-160A-232C-E31BD30BD036}"/>
                  </a:ext>
                </a:extLst>
              </p:cNvPr>
              <p:cNvPicPr/>
              <p:nvPr/>
            </p:nvPicPr>
            <p:blipFill>
              <a:blip r:embed="rId14"/>
              <a:stretch>
                <a:fillRect/>
              </a:stretch>
            </p:blipFill>
            <p:spPr>
              <a:xfrm>
                <a:off x="4023648" y="5249376"/>
                <a:ext cx="4205520" cy="235800"/>
              </a:xfrm>
              <a:prstGeom prst="rect">
                <a:avLst/>
              </a:prstGeom>
            </p:spPr>
          </p:pic>
        </mc:Fallback>
      </mc:AlternateContent>
    </p:spTree>
    <p:extLst>
      <p:ext uri="{BB962C8B-B14F-4D97-AF65-F5344CB8AC3E}">
        <p14:creationId xmlns:p14="http://schemas.microsoft.com/office/powerpoint/2010/main" val="252283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A4E1-DB52-6471-AE39-19FB4F0A4EDC}"/>
              </a:ext>
            </a:extLst>
          </p:cNvPr>
          <p:cNvSpPr>
            <a:spLocks noGrp="1"/>
          </p:cNvSpPr>
          <p:nvPr>
            <p:ph type="title"/>
          </p:nvPr>
        </p:nvSpPr>
        <p:spPr>
          <a:xfrm>
            <a:off x="581192" y="702156"/>
            <a:ext cx="11029616" cy="477420"/>
          </a:xfrm>
        </p:spPr>
        <p:txBody>
          <a:bodyPr>
            <a:normAutofit fontScale="90000"/>
          </a:bodyPr>
          <a:lstStyle/>
          <a:p>
            <a:r>
              <a:rPr lang="en-US" dirty="0"/>
              <a:t>Other efforts after 2004</a:t>
            </a:r>
          </a:p>
        </p:txBody>
      </p:sp>
      <p:sp>
        <p:nvSpPr>
          <p:cNvPr id="3" name="Content Placeholder 2">
            <a:extLst>
              <a:ext uri="{FF2B5EF4-FFF2-40B4-BE49-F238E27FC236}">
                <a16:creationId xmlns:a16="http://schemas.microsoft.com/office/drawing/2014/main" id="{BC50CEE4-9CDF-A09C-FCAF-AB35BCFE4388}"/>
              </a:ext>
            </a:extLst>
          </p:cNvPr>
          <p:cNvSpPr>
            <a:spLocks noGrp="1"/>
          </p:cNvSpPr>
          <p:nvPr>
            <p:ph idx="1"/>
          </p:nvPr>
        </p:nvSpPr>
        <p:spPr>
          <a:xfrm>
            <a:off x="581192" y="1316736"/>
            <a:ext cx="11029615" cy="4839108"/>
          </a:xfrm>
        </p:spPr>
        <p:txBody>
          <a:bodyPr>
            <a:normAutofit/>
          </a:bodyPr>
          <a:lstStyle/>
          <a:p>
            <a:pPr marL="0" indent="0">
              <a:buNone/>
            </a:pPr>
            <a:r>
              <a:rPr lang="en-US" sz="2800" b="1" dirty="0"/>
              <a:t>The MTC approved its first model combined filing statute (</a:t>
            </a:r>
            <a:r>
              <a:rPr lang="en-US" sz="2800" b="1" i="1" dirty="0"/>
              <a:t>Joyce</a:t>
            </a:r>
            <a:r>
              <a:rPr lang="en-US" sz="2800" b="1" dirty="0"/>
              <a:t>) in </a:t>
            </a:r>
            <a:r>
              <a:rPr lang="en-US" sz="2800" b="1" dirty="0">
                <a:highlight>
                  <a:srgbClr val="FFFF00"/>
                </a:highlight>
              </a:rPr>
              <a:t>2006</a:t>
            </a:r>
            <a:r>
              <a:rPr lang="en-US" sz="2800" b="1" dirty="0"/>
              <a:t>. That model provides (in Sec.1.F):</a:t>
            </a:r>
          </a:p>
          <a:p>
            <a:pPr marL="594000" lvl="2" indent="0">
              <a:buNone/>
            </a:pPr>
            <a:r>
              <a:rPr lang="en-US" sz="2400" b="1" dirty="0"/>
              <a:t> “</a:t>
            </a:r>
            <a:r>
              <a:rPr lang="en-US" sz="2400" b="1" dirty="0">
                <a:highlight>
                  <a:srgbClr val="FFFF00"/>
                </a:highlight>
              </a:rPr>
              <a:t>Unitary business</a:t>
            </a:r>
            <a:r>
              <a:rPr lang="en-US" sz="2400" b="1" dirty="0"/>
              <a:t>” means [a </a:t>
            </a:r>
            <a:r>
              <a:rPr lang="en-US" sz="2400" b="1" dirty="0">
                <a:highlight>
                  <a:srgbClr val="FFFF00"/>
                </a:highlight>
              </a:rPr>
              <a:t>single economic enterprise </a:t>
            </a:r>
            <a:r>
              <a:rPr lang="en-US" sz="2400" b="1" dirty="0"/>
              <a:t>that is </a:t>
            </a:r>
            <a:r>
              <a:rPr lang="en-US" sz="2400" b="1" dirty="0">
                <a:highlight>
                  <a:srgbClr val="FFFF00"/>
                </a:highlight>
              </a:rPr>
              <a:t>made up either of separate parts of a single business entity or of a commonly controlled group </a:t>
            </a:r>
            <a:r>
              <a:rPr lang="en-US" sz="2400" b="1" dirty="0"/>
              <a:t>of business entities that are </a:t>
            </a:r>
            <a:r>
              <a:rPr lang="en-US" sz="2400" b="1" dirty="0">
                <a:highlight>
                  <a:srgbClr val="FFFF00"/>
                </a:highlight>
              </a:rPr>
              <a:t>sufficiently interdependent, integrated and interrelated through their activities so as to provide a synergy and mutual benefit that produces a sharing or exchange of value</a:t>
            </a:r>
            <a:r>
              <a:rPr lang="en-US" sz="2400" b="1" dirty="0"/>
              <a:t> among them and a significant flow of value to the separate parts.] Drafter’s note:  This portion of the definition is drafted to follow MTC Reg. IV(b), defining a “unitary business.”  . . .  </a:t>
            </a:r>
            <a:endParaRPr lang="en-US" dirty="0"/>
          </a:p>
        </p:txBody>
      </p:sp>
      <p:sp>
        <p:nvSpPr>
          <p:cNvPr id="4" name="Slide Number Placeholder 3">
            <a:extLst>
              <a:ext uri="{FF2B5EF4-FFF2-40B4-BE49-F238E27FC236}">
                <a16:creationId xmlns:a16="http://schemas.microsoft.com/office/drawing/2014/main" id="{CCBB4806-C2E6-6524-497C-B2E22DED9094}"/>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273369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1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0</TotalTime>
  <Words>3194</Words>
  <Application>Microsoft Office PowerPoint</Application>
  <PresentationFormat>Widescreen</PresentationFormat>
  <Paragraphs>261</Paragraphs>
  <Slides>52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Franklin Gothic Book</vt:lpstr>
      <vt:lpstr>Franklin Gothic Demi</vt:lpstr>
      <vt:lpstr>Gill Sans MT</vt:lpstr>
      <vt:lpstr>Wingdings 2</vt:lpstr>
      <vt:lpstr>DividendVTI</vt:lpstr>
      <vt:lpstr>1_DividendVTI</vt:lpstr>
      <vt:lpstr>      State Taxation of Partnerships –  Status Report</vt:lpstr>
      <vt:lpstr>NOTE:  This presentation sets out information from the work group’s discussions, white paper draft, and multistate research, which are on the project webpage here: partnership project webpage. This information is presented to the Uniformity Committee for consideration and discussion. All input is welcomed.  *Our multistate research should not be relied on as tax advice. For specific questions, please contact your state department of revenue and/or tax advisor. </vt:lpstr>
      <vt:lpstr>PowerPoint Presentation</vt:lpstr>
      <vt:lpstr>PowerPoint Presentation</vt:lpstr>
      <vt:lpstr>Actually it’s worse than that . . . In 1991 . . .  </vt:lpstr>
      <vt:lpstr>First – Remember what else happened in 1992.</vt:lpstr>
      <vt:lpstr>Yes. . . In 2003 . . . </vt:lpstr>
      <vt:lpstr>PowerPoint Presentation</vt:lpstr>
      <vt:lpstr>Other efforts after 2004</vt:lpstr>
      <vt:lpstr>PowerPoint Presentation</vt:lpstr>
      <vt:lpstr>PowerPoint Presentation</vt:lpstr>
      <vt:lpstr>PowerPoint Presentation</vt:lpstr>
      <vt:lpstr>So to sum up – By 2004 The MTC’s position was:</vt:lpstr>
      <vt:lpstr>So – We’re done then, right?</vt:lpstr>
      <vt:lpstr>What if the Partnership Doesn’t Engage in Business?</vt:lpstr>
      <vt:lpstr>What Does it mean that the Corporate Partner is engaging in the Partnership’s business?</vt:lpstr>
      <vt:lpstr>What Does it mean that the distributive share income of the partnership is part of a Unitary business of the corporate Partner? (That is—when can blended apportionment be used?)</vt:lpstr>
      <vt:lpstr>But it’s complicated. WhY?</vt:lpstr>
      <vt:lpstr>That brings us to Today</vt:lpstr>
      <vt:lpstr>PowerPoint Presentation</vt:lpstr>
      <vt:lpstr>PowerPoint Presentation</vt:lpstr>
      <vt:lpstr>PowerPoint Presentation</vt:lpstr>
      <vt:lpstr>PowerPoint Presentation</vt:lpstr>
      <vt:lpstr>EXCEPTIONS (There are always exceptions . . .)</vt:lpstr>
      <vt:lpstr>Example No. 1</vt:lpstr>
      <vt:lpstr>Example No. 1</vt:lpstr>
      <vt:lpstr>Example No. 2</vt:lpstr>
      <vt:lpstr>Example No. 2</vt:lpstr>
      <vt:lpstr>Note on Example No. 2 and Follow up </vt:lpstr>
      <vt:lpstr>NOTE ON Example No. 2 and Follow up</vt:lpstr>
      <vt:lpstr>NOTE ON Example No. 2 and Follow up</vt:lpstr>
      <vt:lpstr>Bottom line</vt:lpstr>
      <vt:lpstr>Steps in Sourcing Partnership Income - Corporate or Tiered Partners</vt:lpstr>
      <vt:lpstr>Steps in Sourcing Partnership Income - Corporate or Tiered Partners</vt:lpstr>
      <vt:lpstr>Steps in Sourcing Partnership Income - Corporate or Tiered Partners</vt:lpstr>
      <vt:lpstr>Steps in Sourcing Partnership Income - Corporate or Tiered Partners</vt:lpstr>
      <vt:lpstr>Steps in Sourcing Partnership Income - Corporate or Tiered Partners</vt:lpstr>
      <vt:lpstr>Steps in Sourcing Partnership Income - Corporate or Tiered Partners</vt:lpstr>
      <vt:lpstr>Steps in Sourcing Partnership Income - Corporate or Tiered Partners</vt:lpstr>
      <vt:lpstr>So - When Might blending be used?</vt:lpstr>
      <vt:lpstr>again – the U.S. Supreme Court has never said how the UBP applies in this context. </vt:lpstr>
      <vt:lpstr>Answer a) – Problems with the entity unity tests:</vt:lpstr>
      <vt:lpstr>Answer b) – Problems with this “operational” approach</vt:lpstr>
      <vt:lpstr>What about Tiered partners or partnerships owned by common partners?</vt:lpstr>
      <vt:lpstr>Speaking of those details – there are still How questions</vt:lpstr>
      <vt:lpstr>STATUS</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2025-04-18T17:41:32Z</dcterms:created>
  <dcterms:modified xsi:type="dcterms:W3CDTF">2025-07-17T21:36:19Z</dcterms:modified>
</cp:coreProperties>
</file>