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bookmarkIdSeed="2">
  <p:sldMasterIdLst>
    <p:sldMasterId id="2147483712" r:id="rId1"/>
    <p:sldMasterId id="2147483763" r:id="rId2"/>
    <p:sldMasterId id="2147483775" r:id="rId3"/>
  </p:sldMasterIdLst>
  <p:notesMasterIdLst>
    <p:notesMasterId r:id="rId58"/>
  </p:notesMasterIdLst>
  <p:sldIdLst>
    <p:sldId id="281" r:id="rId4"/>
    <p:sldId id="702" r:id="rId5"/>
    <p:sldId id="724" r:id="rId6"/>
    <p:sldId id="725" r:id="rId7"/>
    <p:sldId id="730" r:id="rId8"/>
    <p:sldId id="727" r:id="rId9"/>
    <p:sldId id="728" r:id="rId10"/>
    <p:sldId id="746" r:id="rId11"/>
    <p:sldId id="809" r:id="rId12"/>
    <p:sldId id="810" r:id="rId13"/>
    <p:sldId id="811" r:id="rId14"/>
    <p:sldId id="812" r:id="rId15"/>
    <p:sldId id="753" r:id="rId16"/>
    <p:sldId id="723" r:id="rId17"/>
    <p:sldId id="808" r:id="rId18"/>
    <p:sldId id="814" r:id="rId19"/>
    <p:sldId id="295" r:id="rId20"/>
    <p:sldId id="775" r:id="rId21"/>
    <p:sldId id="777" r:id="rId22"/>
    <p:sldId id="776" r:id="rId23"/>
    <p:sldId id="289" r:id="rId24"/>
    <p:sldId id="751" r:id="rId25"/>
    <p:sldId id="804" r:id="rId26"/>
    <p:sldId id="752" r:id="rId27"/>
    <p:sldId id="778" r:id="rId28"/>
    <p:sldId id="290" r:id="rId29"/>
    <p:sldId id="783" r:id="rId30"/>
    <p:sldId id="781" r:id="rId31"/>
    <p:sldId id="805" r:id="rId32"/>
    <p:sldId id="782" r:id="rId33"/>
    <p:sldId id="785" r:id="rId34"/>
    <p:sldId id="754" r:id="rId35"/>
    <p:sldId id="755" r:id="rId36"/>
    <p:sldId id="756" r:id="rId37"/>
    <p:sldId id="788" r:id="rId38"/>
    <p:sldId id="789" r:id="rId39"/>
    <p:sldId id="787" r:id="rId40"/>
    <p:sldId id="757" r:id="rId41"/>
    <p:sldId id="815" r:id="rId42"/>
    <p:sldId id="816" r:id="rId43"/>
    <p:sldId id="786" r:id="rId44"/>
    <p:sldId id="806" r:id="rId45"/>
    <p:sldId id="764" r:id="rId46"/>
    <p:sldId id="807" r:id="rId47"/>
    <p:sldId id="765" r:id="rId48"/>
    <p:sldId id="817" r:id="rId49"/>
    <p:sldId id="818" r:id="rId50"/>
    <p:sldId id="697" r:id="rId51"/>
    <p:sldId id="707" r:id="rId52"/>
    <p:sldId id="819" r:id="rId53"/>
    <p:sldId id="813" r:id="rId54"/>
    <p:sldId id="748" r:id="rId55"/>
    <p:sldId id="749" r:id="rId56"/>
    <p:sldId id="708" r:id="rId57"/>
  </p:sldIdLst>
  <p:sldSz cx="12192000" cy="6858000"/>
  <p:notesSz cx="6858000" cy="9144000"/>
  <p:custDataLst>
    <p:tags r:id="rId5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4" name="Author" initials="A" lastIdx="0"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A1D2C"/>
    <a:srgbClr val="56A85A"/>
    <a:srgbClr val="C2CDE0"/>
    <a:srgbClr val="3B505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528A51B-3DFF-4E56-887A-2E2EB01691DD}" v="33" dt="2025-06-18T13:12:39.38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8871" autoAdjust="0"/>
    <p:restoredTop sz="79697" autoAdjust="0"/>
  </p:normalViewPr>
  <p:slideViewPr>
    <p:cSldViewPr snapToGrid="0">
      <p:cViewPr varScale="1">
        <p:scale>
          <a:sx n="52" d="100"/>
          <a:sy n="52" d="100"/>
        </p:scale>
        <p:origin x="244" y="52"/>
      </p:cViewPr>
      <p:guideLst/>
    </p:cSldViewPr>
  </p:slideViewPr>
  <p:notesTextViewPr>
    <p:cViewPr>
      <p:scale>
        <a:sx n="1" d="1"/>
        <a:sy n="1" d="1"/>
      </p:scale>
      <p:origin x="0" y="0"/>
    </p:cViewPr>
  </p:notesTextViewPr>
  <p:notesViewPr>
    <p:cSldViewPr snapToGrid="0">
      <p:cViewPr varScale="1">
        <p:scale>
          <a:sx n="75" d="100"/>
          <a:sy n="75" d="100"/>
        </p:scale>
        <p:origin x="2866" y="58"/>
      </p:cViewPr>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3.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slide" Target="slides/slide44.xml"/><Relationship Id="rId50" Type="http://schemas.openxmlformats.org/officeDocument/2006/relationships/slide" Target="slides/slide47.xml"/><Relationship Id="rId55" Type="http://schemas.openxmlformats.org/officeDocument/2006/relationships/slide" Target="slides/slide52.xml"/><Relationship Id="rId63" Type="http://schemas.openxmlformats.org/officeDocument/2006/relationships/theme" Target="theme/theme1.xml"/><Relationship Id="rId7" Type="http://schemas.openxmlformats.org/officeDocument/2006/relationships/slide" Target="slides/slide4.xml"/><Relationship Id="rId2" Type="http://schemas.openxmlformats.org/officeDocument/2006/relationships/slideMaster" Target="slideMasters/slideMaster2.xml"/><Relationship Id="rId16" Type="http://schemas.openxmlformats.org/officeDocument/2006/relationships/slide" Target="slides/slide13.xml"/><Relationship Id="rId29" Type="http://schemas.openxmlformats.org/officeDocument/2006/relationships/slide" Target="slides/slide26.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3" Type="http://schemas.openxmlformats.org/officeDocument/2006/relationships/slide" Target="slides/slide50.xml"/><Relationship Id="rId58" Type="http://schemas.openxmlformats.org/officeDocument/2006/relationships/notesMaster" Target="notesMasters/notesMaster1.xml"/><Relationship Id="rId66" Type="http://schemas.microsoft.com/office/2015/10/relationships/revisionInfo" Target="revisionInfo.xml"/><Relationship Id="rId5" Type="http://schemas.openxmlformats.org/officeDocument/2006/relationships/slide" Target="slides/slide2.xml"/><Relationship Id="rId61" Type="http://schemas.openxmlformats.org/officeDocument/2006/relationships/presProps" Target="presProps.xml"/><Relationship Id="rId19" Type="http://schemas.openxmlformats.org/officeDocument/2006/relationships/slide" Target="slides/slide1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56" Type="http://schemas.openxmlformats.org/officeDocument/2006/relationships/slide" Target="slides/slide53.xml"/><Relationship Id="rId64" Type="http://schemas.openxmlformats.org/officeDocument/2006/relationships/tableStyles" Target="tableStyles.xml"/><Relationship Id="rId8" Type="http://schemas.openxmlformats.org/officeDocument/2006/relationships/slide" Target="slides/slide5.xml"/><Relationship Id="rId51" Type="http://schemas.openxmlformats.org/officeDocument/2006/relationships/slide" Target="slides/slide48.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59" Type="http://schemas.openxmlformats.org/officeDocument/2006/relationships/tags" Target="tags/tag1.xml"/><Relationship Id="rId20" Type="http://schemas.openxmlformats.org/officeDocument/2006/relationships/slide" Target="slides/slide17.xml"/><Relationship Id="rId41" Type="http://schemas.openxmlformats.org/officeDocument/2006/relationships/slide" Target="slides/slide38.xml"/><Relationship Id="rId54" Type="http://schemas.openxmlformats.org/officeDocument/2006/relationships/slide" Target="slides/slide51.xml"/><Relationship Id="rId62"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57" Type="http://schemas.openxmlformats.org/officeDocument/2006/relationships/slide" Target="slides/slide54.xml"/><Relationship Id="rId10" Type="http://schemas.openxmlformats.org/officeDocument/2006/relationships/slide" Target="slides/slide7.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slide" Target="slides/slide49.xml"/><Relationship Id="rId60" Type="http://schemas.openxmlformats.org/officeDocument/2006/relationships/commentAuthors" Target="commentAuthors.xml"/><Relationship Id="rId65" Type="http://schemas.microsoft.com/office/2016/11/relationships/changesInfo" Target="changesInfos/changesInfo1.xml"/><Relationship Id="rId4" Type="http://schemas.openxmlformats.org/officeDocument/2006/relationships/slide" Target="slides/slide1.xml"/><Relationship Id="rId9" Type="http://schemas.openxmlformats.org/officeDocument/2006/relationships/slide" Target="slides/slide6.xml"/><Relationship Id="rId13" Type="http://schemas.openxmlformats.org/officeDocument/2006/relationships/slide" Target="slides/slide10.xml"/><Relationship Id="rId18" Type="http://schemas.openxmlformats.org/officeDocument/2006/relationships/slide" Target="slides/slide15.xml"/><Relationship Id="rId39" Type="http://schemas.openxmlformats.org/officeDocument/2006/relationships/slide" Target="slides/slide36.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elen Hecht" userId="5ff6dfe4-d92f-45a1-a5aa-593c044744ed" providerId="ADAL" clId="{3528A51B-3DFF-4E56-887A-2E2EB01691DD}"/>
    <pc:docChg chg="custSel mod modSld sldOrd">
      <pc:chgData name="Helen Hecht" userId="5ff6dfe4-d92f-45a1-a5aa-593c044744ed" providerId="ADAL" clId="{3528A51B-3DFF-4E56-887A-2E2EB01691DD}" dt="2025-06-18T17:30:54.138" v="51"/>
      <pc:docMkLst>
        <pc:docMk/>
      </pc:docMkLst>
      <pc:sldChg chg="modSp mod">
        <pc:chgData name="Helen Hecht" userId="5ff6dfe4-d92f-45a1-a5aa-593c044744ed" providerId="ADAL" clId="{3528A51B-3DFF-4E56-887A-2E2EB01691DD}" dt="2025-06-18T13:03:11.603" v="29" actId="20577"/>
        <pc:sldMkLst>
          <pc:docMk/>
          <pc:sldMk cId="1873979384" sldId="757"/>
        </pc:sldMkLst>
        <pc:spChg chg="mod">
          <ac:chgData name="Helen Hecht" userId="5ff6dfe4-d92f-45a1-a5aa-593c044744ed" providerId="ADAL" clId="{3528A51B-3DFF-4E56-887A-2E2EB01691DD}" dt="2025-06-18T13:03:11.603" v="29" actId="20577"/>
          <ac:spMkLst>
            <pc:docMk/>
            <pc:sldMk cId="1873979384" sldId="757"/>
            <ac:spMk id="3" creationId="{C75433DD-AEF2-3451-988B-72B151141F0D}"/>
          </ac:spMkLst>
        </pc:spChg>
      </pc:sldChg>
      <pc:sldChg chg="modSp mod">
        <pc:chgData name="Helen Hecht" userId="5ff6dfe4-d92f-45a1-a5aa-593c044744ed" providerId="ADAL" clId="{3528A51B-3DFF-4E56-887A-2E2EB01691DD}" dt="2025-06-18T13:12:03.199" v="46" actId="313"/>
        <pc:sldMkLst>
          <pc:docMk/>
          <pc:sldMk cId="1016309082" sldId="765"/>
        </pc:sldMkLst>
        <pc:spChg chg="mod">
          <ac:chgData name="Helen Hecht" userId="5ff6dfe4-d92f-45a1-a5aa-593c044744ed" providerId="ADAL" clId="{3528A51B-3DFF-4E56-887A-2E2EB01691DD}" dt="2025-06-18T13:12:03.199" v="46" actId="313"/>
          <ac:spMkLst>
            <pc:docMk/>
            <pc:sldMk cId="1016309082" sldId="765"/>
            <ac:spMk id="3" creationId="{39C55552-3102-0644-F0F1-9B07BCAB625B}"/>
          </ac:spMkLst>
        </pc:spChg>
      </pc:sldChg>
      <pc:sldChg chg="modSp mod">
        <pc:chgData name="Helen Hecht" userId="5ff6dfe4-d92f-45a1-a5aa-593c044744ed" providerId="ADAL" clId="{3528A51B-3DFF-4E56-887A-2E2EB01691DD}" dt="2025-06-18T13:01:59.072" v="1" actId="20577"/>
        <pc:sldMkLst>
          <pc:docMk/>
          <pc:sldMk cId="3469758366" sldId="775"/>
        </pc:sldMkLst>
        <pc:spChg chg="mod">
          <ac:chgData name="Helen Hecht" userId="5ff6dfe4-d92f-45a1-a5aa-593c044744ed" providerId="ADAL" clId="{3528A51B-3DFF-4E56-887A-2E2EB01691DD}" dt="2025-06-18T13:01:59.072" v="1" actId="20577"/>
          <ac:spMkLst>
            <pc:docMk/>
            <pc:sldMk cId="3469758366" sldId="775"/>
            <ac:spMk id="3" creationId="{029A257E-3A96-4662-C402-7D39776C3E81}"/>
          </ac:spMkLst>
        </pc:spChg>
      </pc:sldChg>
      <pc:sldChg chg="ord">
        <pc:chgData name="Helen Hecht" userId="5ff6dfe4-d92f-45a1-a5aa-593c044744ed" providerId="ADAL" clId="{3528A51B-3DFF-4E56-887A-2E2EB01691DD}" dt="2025-06-18T17:30:54.138" v="51"/>
        <pc:sldMkLst>
          <pc:docMk/>
          <pc:sldMk cId="3659821876" sldId="776"/>
        </pc:sldMkLst>
      </pc:sldChg>
      <pc:sldChg chg="modSp mod">
        <pc:chgData name="Helen Hecht" userId="5ff6dfe4-d92f-45a1-a5aa-593c044744ed" providerId="ADAL" clId="{3528A51B-3DFF-4E56-887A-2E2EB01691DD}" dt="2025-06-18T13:09:55.175" v="44" actId="13926"/>
        <pc:sldMkLst>
          <pc:docMk/>
          <pc:sldMk cId="3485483157" sldId="786"/>
        </pc:sldMkLst>
        <pc:spChg chg="mod">
          <ac:chgData name="Helen Hecht" userId="5ff6dfe4-d92f-45a1-a5aa-593c044744ed" providerId="ADAL" clId="{3528A51B-3DFF-4E56-887A-2E2EB01691DD}" dt="2025-06-18T13:09:55.175" v="44" actId="13926"/>
          <ac:spMkLst>
            <pc:docMk/>
            <pc:sldMk cId="3485483157" sldId="786"/>
            <ac:spMk id="2" creationId="{47D6DB45-91AA-9EF5-EDF1-06789E039042}"/>
          </ac:spMkLst>
        </pc:spChg>
        <pc:spChg chg="mod">
          <ac:chgData name="Helen Hecht" userId="5ff6dfe4-d92f-45a1-a5aa-593c044744ed" providerId="ADAL" clId="{3528A51B-3DFF-4E56-887A-2E2EB01691DD}" dt="2025-06-18T13:09:04.708" v="41" actId="13926"/>
          <ac:spMkLst>
            <pc:docMk/>
            <pc:sldMk cId="3485483157" sldId="786"/>
            <ac:spMk id="3" creationId="{EDDB7FDE-3FDC-BFAA-FAFF-E642BA4904DA}"/>
          </ac:spMkLst>
        </pc:spChg>
        <pc:spChg chg="mod">
          <ac:chgData name="Helen Hecht" userId="5ff6dfe4-d92f-45a1-a5aa-593c044744ed" providerId="ADAL" clId="{3528A51B-3DFF-4E56-887A-2E2EB01691DD}" dt="2025-06-18T13:09:28.983" v="43" actId="13926"/>
          <ac:spMkLst>
            <pc:docMk/>
            <pc:sldMk cId="3485483157" sldId="786"/>
            <ac:spMk id="7" creationId="{E3308E8D-EDF1-721F-2FD2-9C85B4FF0EAF}"/>
          </ac:spMkLst>
        </pc:spChg>
      </pc:sldChg>
      <pc:sldChg chg="modSp mod">
        <pc:chgData name="Helen Hecht" userId="5ff6dfe4-d92f-45a1-a5aa-593c044744ed" providerId="ADAL" clId="{3528A51B-3DFF-4E56-887A-2E2EB01691DD}" dt="2025-06-18T13:02:19.511" v="7" actId="20577"/>
        <pc:sldMkLst>
          <pc:docMk/>
          <pc:sldMk cId="3573019211" sldId="787"/>
        </pc:sldMkLst>
        <pc:spChg chg="mod">
          <ac:chgData name="Helen Hecht" userId="5ff6dfe4-d92f-45a1-a5aa-593c044744ed" providerId="ADAL" clId="{3528A51B-3DFF-4E56-887A-2E2EB01691DD}" dt="2025-06-18T13:02:19.511" v="7" actId="20577"/>
          <ac:spMkLst>
            <pc:docMk/>
            <pc:sldMk cId="3573019211" sldId="787"/>
            <ac:spMk id="3" creationId="{EA2D7F06-36C2-1F2D-6F4F-8F391F9E3AE1}"/>
          </ac:spMkLst>
        </pc:spChg>
      </pc:sldChg>
      <pc:sldChg chg="modSp mod">
        <pc:chgData name="Helen Hecht" userId="5ff6dfe4-d92f-45a1-a5aa-593c044744ed" providerId="ADAL" clId="{3528A51B-3DFF-4E56-887A-2E2EB01691DD}" dt="2025-06-18T13:02:37.094" v="18" actId="20577"/>
        <pc:sldMkLst>
          <pc:docMk/>
          <pc:sldMk cId="1239032653" sldId="788"/>
        </pc:sldMkLst>
        <pc:spChg chg="mod">
          <ac:chgData name="Helen Hecht" userId="5ff6dfe4-d92f-45a1-a5aa-593c044744ed" providerId="ADAL" clId="{3528A51B-3DFF-4E56-887A-2E2EB01691DD}" dt="2025-06-18T13:02:37.094" v="18" actId="20577"/>
          <ac:spMkLst>
            <pc:docMk/>
            <pc:sldMk cId="1239032653" sldId="788"/>
            <ac:spMk id="3" creationId="{BDC824F8-1596-F809-8FD4-B834A3140D9D}"/>
          </ac:spMkLst>
        </pc:spChg>
      </pc:sldChg>
      <pc:sldChg chg="modSp mod">
        <pc:chgData name="Helen Hecht" userId="5ff6dfe4-d92f-45a1-a5aa-593c044744ed" providerId="ADAL" clId="{3528A51B-3DFF-4E56-887A-2E2EB01691DD}" dt="2025-06-18T13:02:14.886" v="4" actId="20577"/>
        <pc:sldMkLst>
          <pc:docMk/>
          <pc:sldMk cId="2872676244" sldId="789"/>
        </pc:sldMkLst>
        <pc:spChg chg="mod">
          <ac:chgData name="Helen Hecht" userId="5ff6dfe4-d92f-45a1-a5aa-593c044744ed" providerId="ADAL" clId="{3528A51B-3DFF-4E56-887A-2E2EB01691DD}" dt="2025-06-18T13:02:14.886" v="4" actId="20577"/>
          <ac:spMkLst>
            <pc:docMk/>
            <pc:sldMk cId="2872676244" sldId="789"/>
            <ac:spMk id="3" creationId="{01700756-2ABE-BCEF-9673-618144F6AF80}"/>
          </ac:spMkLst>
        </pc:spChg>
      </pc:sldChg>
      <pc:sldChg chg="modSp mod">
        <pc:chgData name="Helen Hecht" userId="5ff6dfe4-d92f-45a1-a5aa-593c044744ed" providerId="ADAL" clId="{3528A51B-3DFF-4E56-887A-2E2EB01691DD}" dt="2025-06-18T13:15:24.698" v="49" actId="948"/>
        <pc:sldMkLst>
          <pc:docMk/>
          <pc:sldMk cId="2737627413" sldId="814"/>
        </pc:sldMkLst>
        <pc:spChg chg="mod">
          <ac:chgData name="Helen Hecht" userId="5ff6dfe4-d92f-45a1-a5aa-593c044744ed" providerId="ADAL" clId="{3528A51B-3DFF-4E56-887A-2E2EB01691DD}" dt="2025-06-18T13:15:24.698" v="49" actId="948"/>
          <ac:spMkLst>
            <pc:docMk/>
            <pc:sldMk cId="2737627413" sldId="814"/>
            <ac:spMk id="3" creationId="{D3312BFE-58CF-FB72-9AFB-B323443FD009}"/>
          </ac:spMkLst>
        </pc:spChg>
      </pc:sldChg>
      <pc:sldChg chg="modSp mod">
        <pc:chgData name="Helen Hecht" userId="5ff6dfe4-d92f-45a1-a5aa-593c044744ed" providerId="ADAL" clId="{3528A51B-3DFF-4E56-887A-2E2EB01691DD}" dt="2025-06-18T13:03:21.487" v="40" actId="20577"/>
        <pc:sldMkLst>
          <pc:docMk/>
          <pc:sldMk cId="1055679708" sldId="815"/>
        </pc:sldMkLst>
        <pc:spChg chg="mod">
          <ac:chgData name="Helen Hecht" userId="5ff6dfe4-d92f-45a1-a5aa-593c044744ed" providerId="ADAL" clId="{3528A51B-3DFF-4E56-887A-2E2EB01691DD}" dt="2025-06-18T13:03:21.487" v="40" actId="20577"/>
          <ac:spMkLst>
            <pc:docMk/>
            <pc:sldMk cId="1055679708" sldId="815"/>
            <ac:spMk id="3" creationId="{34C6E38F-E804-F75C-2BD5-B577615D7E9A}"/>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94E5E4B-BFC0-4249-98AE-23C0601A85C6}" type="doc">
      <dgm:prSet loTypeId="urn:microsoft.com/office/officeart/2005/8/layout/hProcess9" loCatId="process" qsTypeId="urn:microsoft.com/office/officeart/2005/8/quickstyle/simple1" qsCatId="simple" csTypeId="urn:microsoft.com/office/officeart/2005/8/colors/accent1_2" csCatId="accent1" phldr="1"/>
      <dgm:spPr/>
    </dgm:pt>
    <dgm:pt modelId="{7AE2FB00-4C62-4CAF-B9C0-97DFD8BEA70B}">
      <dgm:prSet phldrT="[Text]"/>
      <dgm:spPr>
        <a:solidFill>
          <a:schemeClr val="accent2">
            <a:lumMod val="75000"/>
          </a:schemeClr>
        </a:solidFill>
      </dgm:spPr>
      <dgm:t>
        <a:bodyPr/>
        <a:lstStyle/>
        <a:p>
          <a:r>
            <a:rPr lang="en-US" dirty="0"/>
            <a:t>Tax Treatment (Rules)</a:t>
          </a:r>
        </a:p>
      </dgm:t>
    </dgm:pt>
    <dgm:pt modelId="{60AF8BFD-B529-4BDD-9B14-65CD644E3037}" type="parTrans" cxnId="{6AD952BE-C7D5-4959-94D1-C6E7E2599F1A}">
      <dgm:prSet/>
      <dgm:spPr/>
      <dgm:t>
        <a:bodyPr/>
        <a:lstStyle/>
        <a:p>
          <a:endParaRPr lang="en-US"/>
        </a:p>
      </dgm:t>
    </dgm:pt>
    <dgm:pt modelId="{A6F7B04C-6A41-44D8-B31F-F69711439D7F}" type="sibTrans" cxnId="{6AD952BE-C7D5-4959-94D1-C6E7E2599F1A}">
      <dgm:prSet/>
      <dgm:spPr/>
      <dgm:t>
        <a:bodyPr/>
        <a:lstStyle/>
        <a:p>
          <a:endParaRPr lang="en-US"/>
        </a:p>
      </dgm:t>
    </dgm:pt>
    <dgm:pt modelId="{CDD5511F-2BEC-4168-BAF1-510554E62BAE}">
      <dgm:prSet phldrT="[Text]"/>
      <dgm:spPr>
        <a:solidFill>
          <a:schemeClr val="accent1">
            <a:lumMod val="75000"/>
          </a:schemeClr>
        </a:solidFill>
      </dgm:spPr>
      <dgm:t>
        <a:bodyPr/>
        <a:lstStyle/>
        <a:p>
          <a:r>
            <a:rPr lang="en-US" dirty="0"/>
            <a:t>Character of Items</a:t>
          </a:r>
        </a:p>
      </dgm:t>
    </dgm:pt>
    <dgm:pt modelId="{8A5932A9-C019-4B27-837B-6F7549D735C5}" type="parTrans" cxnId="{DA4C695F-F232-4B11-AD57-15E619CC9390}">
      <dgm:prSet/>
      <dgm:spPr/>
      <dgm:t>
        <a:bodyPr/>
        <a:lstStyle/>
        <a:p>
          <a:endParaRPr lang="en-US"/>
        </a:p>
      </dgm:t>
    </dgm:pt>
    <dgm:pt modelId="{27815192-8B66-4E9B-BF12-0AF0B3CBDB57}" type="sibTrans" cxnId="{DA4C695F-F232-4B11-AD57-15E619CC9390}">
      <dgm:prSet/>
      <dgm:spPr/>
      <dgm:t>
        <a:bodyPr/>
        <a:lstStyle/>
        <a:p>
          <a:endParaRPr lang="en-US"/>
        </a:p>
      </dgm:t>
    </dgm:pt>
    <dgm:pt modelId="{813DCF8A-298C-43CA-A5D1-CA19F01FA2E4}">
      <dgm:prSet phldrT="[Text]"/>
      <dgm:spPr>
        <a:solidFill>
          <a:schemeClr val="accent1">
            <a:lumMod val="50000"/>
          </a:schemeClr>
        </a:solidFill>
      </dgm:spPr>
      <dgm:t>
        <a:bodyPr/>
        <a:lstStyle/>
        <a:p>
          <a:r>
            <a:rPr lang="en-US" dirty="0"/>
            <a:t>Partner Attributes</a:t>
          </a:r>
        </a:p>
      </dgm:t>
    </dgm:pt>
    <dgm:pt modelId="{C1CF2D16-39CB-4738-8DA5-5B6C0094EA88}" type="parTrans" cxnId="{34CC683B-BDA2-4EC1-B1B4-FD198AF986F1}">
      <dgm:prSet/>
      <dgm:spPr/>
      <dgm:t>
        <a:bodyPr/>
        <a:lstStyle/>
        <a:p>
          <a:endParaRPr lang="en-US"/>
        </a:p>
      </dgm:t>
    </dgm:pt>
    <dgm:pt modelId="{ABB69DA7-E575-4126-9A2E-EF258A77C61B}" type="sibTrans" cxnId="{34CC683B-BDA2-4EC1-B1B4-FD198AF986F1}">
      <dgm:prSet/>
      <dgm:spPr/>
      <dgm:t>
        <a:bodyPr/>
        <a:lstStyle/>
        <a:p>
          <a:endParaRPr lang="en-US"/>
        </a:p>
      </dgm:t>
    </dgm:pt>
    <dgm:pt modelId="{1E9FA28B-DC54-4775-BD3A-6BB27E41C692}" type="pres">
      <dgm:prSet presAssocID="{D94E5E4B-BFC0-4249-98AE-23C0601A85C6}" presName="CompostProcess" presStyleCnt="0">
        <dgm:presLayoutVars>
          <dgm:dir/>
          <dgm:resizeHandles val="exact"/>
        </dgm:presLayoutVars>
      </dgm:prSet>
      <dgm:spPr/>
    </dgm:pt>
    <dgm:pt modelId="{28828A10-806F-441A-A23D-C9BA5CF9CF9E}" type="pres">
      <dgm:prSet presAssocID="{D94E5E4B-BFC0-4249-98AE-23C0601A85C6}" presName="arrow" presStyleLbl="bgShp" presStyleIdx="0" presStyleCnt="1"/>
      <dgm:spPr/>
    </dgm:pt>
    <dgm:pt modelId="{69F38628-D7C8-45FE-B846-3285F3B67E4F}" type="pres">
      <dgm:prSet presAssocID="{D94E5E4B-BFC0-4249-98AE-23C0601A85C6}" presName="linearProcess" presStyleCnt="0"/>
      <dgm:spPr/>
    </dgm:pt>
    <dgm:pt modelId="{3ED62C60-4379-4B31-9068-678DF1B6587D}" type="pres">
      <dgm:prSet presAssocID="{7AE2FB00-4C62-4CAF-B9C0-97DFD8BEA70B}" presName="textNode" presStyleLbl="node1" presStyleIdx="0" presStyleCnt="3" custLinFactX="196032" custLinFactNeighborX="200000" custLinFactNeighborY="0">
        <dgm:presLayoutVars>
          <dgm:bulletEnabled val="1"/>
        </dgm:presLayoutVars>
      </dgm:prSet>
      <dgm:spPr/>
    </dgm:pt>
    <dgm:pt modelId="{7649859D-BE17-4E94-B7BD-23D3305F899D}" type="pres">
      <dgm:prSet presAssocID="{A6F7B04C-6A41-44D8-B31F-F69711439D7F}" presName="sibTrans" presStyleCnt="0"/>
      <dgm:spPr/>
    </dgm:pt>
    <dgm:pt modelId="{A818346B-C65F-4551-8084-CD39D4F5F7D1}" type="pres">
      <dgm:prSet presAssocID="{CDD5511F-2BEC-4168-BAF1-510554E62BAE}" presName="textNode" presStyleLbl="node1" presStyleIdx="1" presStyleCnt="3">
        <dgm:presLayoutVars>
          <dgm:bulletEnabled val="1"/>
        </dgm:presLayoutVars>
      </dgm:prSet>
      <dgm:spPr/>
    </dgm:pt>
    <dgm:pt modelId="{6DE9F47F-3C7D-455C-9491-963126E835C9}" type="pres">
      <dgm:prSet presAssocID="{27815192-8B66-4E9B-BF12-0AF0B3CBDB57}" presName="sibTrans" presStyleCnt="0"/>
      <dgm:spPr/>
    </dgm:pt>
    <dgm:pt modelId="{98E44D4C-4DA6-411E-BC70-91597DC2934B}" type="pres">
      <dgm:prSet presAssocID="{813DCF8A-298C-43CA-A5D1-CA19F01FA2E4}" presName="textNode" presStyleLbl="node1" presStyleIdx="2" presStyleCnt="3" custLinFactX="-196031" custLinFactNeighborX="-200000" custLinFactNeighborY="0">
        <dgm:presLayoutVars>
          <dgm:bulletEnabled val="1"/>
        </dgm:presLayoutVars>
      </dgm:prSet>
      <dgm:spPr/>
    </dgm:pt>
  </dgm:ptLst>
  <dgm:cxnLst>
    <dgm:cxn modelId="{34CC683B-BDA2-4EC1-B1B4-FD198AF986F1}" srcId="{D94E5E4B-BFC0-4249-98AE-23C0601A85C6}" destId="{813DCF8A-298C-43CA-A5D1-CA19F01FA2E4}" srcOrd="2" destOrd="0" parTransId="{C1CF2D16-39CB-4738-8DA5-5B6C0094EA88}" sibTransId="{ABB69DA7-E575-4126-9A2E-EF258A77C61B}"/>
    <dgm:cxn modelId="{DA4C695F-F232-4B11-AD57-15E619CC9390}" srcId="{D94E5E4B-BFC0-4249-98AE-23C0601A85C6}" destId="{CDD5511F-2BEC-4168-BAF1-510554E62BAE}" srcOrd="1" destOrd="0" parTransId="{8A5932A9-C019-4B27-837B-6F7549D735C5}" sibTransId="{27815192-8B66-4E9B-BF12-0AF0B3CBDB57}"/>
    <dgm:cxn modelId="{72C86B65-8B7C-48BA-9797-DD652EA5E6DE}" type="presOf" srcId="{813DCF8A-298C-43CA-A5D1-CA19F01FA2E4}" destId="{98E44D4C-4DA6-411E-BC70-91597DC2934B}" srcOrd="0" destOrd="0" presId="urn:microsoft.com/office/officeart/2005/8/layout/hProcess9"/>
    <dgm:cxn modelId="{78402867-0FF0-4971-A708-0AA5D5550307}" type="presOf" srcId="{D94E5E4B-BFC0-4249-98AE-23C0601A85C6}" destId="{1E9FA28B-DC54-4775-BD3A-6BB27E41C692}" srcOrd="0" destOrd="0" presId="urn:microsoft.com/office/officeart/2005/8/layout/hProcess9"/>
    <dgm:cxn modelId="{6AD952BE-C7D5-4959-94D1-C6E7E2599F1A}" srcId="{D94E5E4B-BFC0-4249-98AE-23C0601A85C6}" destId="{7AE2FB00-4C62-4CAF-B9C0-97DFD8BEA70B}" srcOrd="0" destOrd="0" parTransId="{60AF8BFD-B529-4BDD-9B14-65CD644E3037}" sibTransId="{A6F7B04C-6A41-44D8-B31F-F69711439D7F}"/>
    <dgm:cxn modelId="{CFAE77FC-12A4-4804-A1A8-4ED138D1C108}" type="presOf" srcId="{CDD5511F-2BEC-4168-BAF1-510554E62BAE}" destId="{A818346B-C65F-4551-8084-CD39D4F5F7D1}" srcOrd="0" destOrd="0" presId="urn:microsoft.com/office/officeart/2005/8/layout/hProcess9"/>
    <dgm:cxn modelId="{71E210FE-5BE4-441E-B4E3-4458C59E7183}" type="presOf" srcId="{7AE2FB00-4C62-4CAF-B9C0-97DFD8BEA70B}" destId="{3ED62C60-4379-4B31-9068-678DF1B6587D}" srcOrd="0" destOrd="0" presId="urn:microsoft.com/office/officeart/2005/8/layout/hProcess9"/>
    <dgm:cxn modelId="{8F2B3A83-6C03-4884-B748-742D5F9B7157}" type="presParOf" srcId="{1E9FA28B-DC54-4775-BD3A-6BB27E41C692}" destId="{28828A10-806F-441A-A23D-C9BA5CF9CF9E}" srcOrd="0" destOrd="0" presId="urn:microsoft.com/office/officeart/2005/8/layout/hProcess9"/>
    <dgm:cxn modelId="{9892DB4A-16F3-44F1-B9F6-C553B16FA159}" type="presParOf" srcId="{1E9FA28B-DC54-4775-BD3A-6BB27E41C692}" destId="{69F38628-D7C8-45FE-B846-3285F3B67E4F}" srcOrd="1" destOrd="0" presId="urn:microsoft.com/office/officeart/2005/8/layout/hProcess9"/>
    <dgm:cxn modelId="{29B5DF0D-93D5-4CAD-8F08-230CA7C54477}" type="presParOf" srcId="{69F38628-D7C8-45FE-B846-3285F3B67E4F}" destId="{3ED62C60-4379-4B31-9068-678DF1B6587D}" srcOrd="0" destOrd="0" presId="urn:microsoft.com/office/officeart/2005/8/layout/hProcess9"/>
    <dgm:cxn modelId="{17B2C051-3957-4E2F-AC60-75A1380E4BF1}" type="presParOf" srcId="{69F38628-D7C8-45FE-B846-3285F3B67E4F}" destId="{7649859D-BE17-4E94-B7BD-23D3305F899D}" srcOrd="1" destOrd="0" presId="urn:microsoft.com/office/officeart/2005/8/layout/hProcess9"/>
    <dgm:cxn modelId="{645EB2AB-24E7-4B43-A0DB-243781428234}" type="presParOf" srcId="{69F38628-D7C8-45FE-B846-3285F3B67E4F}" destId="{A818346B-C65F-4551-8084-CD39D4F5F7D1}" srcOrd="2" destOrd="0" presId="urn:microsoft.com/office/officeart/2005/8/layout/hProcess9"/>
    <dgm:cxn modelId="{4DEDB787-805E-4B5C-B44E-8CFE52F07EB6}" type="presParOf" srcId="{69F38628-D7C8-45FE-B846-3285F3B67E4F}" destId="{6DE9F47F-3C7D-455C-9491-963126E835C9}" srcOrd="3" destOrd="0" presId="urn:microsoft.com/office/officeart/2005/8/layout/hProcess9"/>
    <dgm:cxn modelId="{64CD9958-FB69-42FD-BB28-EF8262CC457A}" type="presParOf" srcId="{69F38628-D7C8-45FE-B846-3285F3B67E4F}" destId="{98E44D4C-4DA6-411E-BC70-91597DC2934B}"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8828A10-806F-441A-A23D-C9BA5CF9CF9E}">
      <dsp:nvSpPr>
        <dsp:cNvPr id="0" name=""/>
        <dsp:cNvSpPr/>
      </dsp:nvSpPr>
      <dsp:spPr>
        <a:xfrm>
          <a:off x="474980" y="0"/>
          <a:ext cx="5383106" cy="3843867"/>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ED62C60-4379-4B31-9068-678DF1B6587D}">
      <dsp:nvSpPr>
        <dsp:cNvPr id="0" name=""/>
        <dsp:cNvSpPr/>
      </dsp:nvSpPr>
      <dsp:spPr>
        <a:xfrm>
          <a:off x="4206922" y="1153160"/>
          <a:ext cx="2038455" cy="1537546"/>
        </a:xfrm>
        <a:prstGeom prst="roundRect">
          <a:avLst/>
        </a:prstGeom>
        <a:solidFill>
          <a:schemeClr val="accent2">
            <a:lumMod val="7500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US" sz="2900" kern="1200" dirty="0"/>
            <a:t>Tax Treatment (Rules)</a:t>
          </a:r>
        </a:p>
      </dsp:txBody>
      <dsp:txXfrm>
        <a:off x="4281979" y="1228217"/>
        <a:ext cx="1888341" cy="1387432"/>
      </dsp:txXfrm>
    </dsp:sp>
    <dsp:sp modelId="{A818346B-C65F-4551-8084-CD39D4F5F7D1}">
      <dsp:nvSpPr>
        <dsp:cNvPr id="0" name=""/>
        <dsp:cNvSpPr/>
      </dsp:nvSpPr>
      <dsp:spPr>
        <a:xfrm>
          <a:off x="2147305" y="1153160"/>
          <a:ext cx="2038455" cy="1537546"/>
        </a:xfrm>
        <a:prstGeom prst="roundRect">
          <a:avLst/>
        </a:prstGeom>
        <a:solidFill>
          <a:schemeClr val="accent1">
            <a:lumMod val="7500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US" sz="2900" kern="1200" dirty="0"/>
            <a:t>Character of Items</a:t>
          </a:r>
        </a:p>
      </dsp:txBody>
      <dsp:txXfrm>
        <a:off x="2222362" y="1228217"/>
        <a:ext cx="1888341" cy="1387432"/>
      </dsp:txXfrm>
    </dsp:sp>
    <dsp:sp modelId="{98E44D4C-4DA6-411E-BC70-91597DC2934B}">
      <dsp:nvSpPr>
        <dsp:cNvPr id="0" name=""/>
        <dsp:cNvSpPr/>
      </dsp:nvSpPr>
      <dsp:spPr>
        <a:xfrm>
          <a:off x="87709" y="1153160"/>
          <a:ext cx="2038455" cy="1537546"/>
        </a:xfrm>
        <a:prstGeom prst="roundRect">
          <a:avLst/>
        </a:prstGeom>
        <a:solidFill>
          <a:schemeClr val="accent1">
            <a:lumMod val="5000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US" sz="2900" kern="1200" dirty="0"/>
            <a:t>Partner Attributes</a:t>
          </a:r>
        </a:p>
      </dsp:txBody>
      <dsp:txXfrm>
        <a:off x="162766" y="1228217"/>
        <a:ext cx="1888341" cy="1387432"/>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363415" y="187959"/>
            <a:ext cx="5181279" cy="2914469"/>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363415" y="3102428"/>
            <a:ext cx="6027225" cy="5604691"/>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370683775"/>
      </p:ext>
    </p:extLst>
  </p:cSld>
  <p:clrMap bg1="lt1" tx1="dk1" bg2="lt2" tx2="dk2" accent1="accent1" accent2="accent2" accent3="accent3" accent4="accent4" accent5="accent5" accent6="accent6" hlink="hlink" folHlink="folHlink"/>
  <p:notesStyle>
    <a:lvl1pPr marL="285750" indent="-285750" algn="l" defTabSz="914400" rtl="0" eaLnBrk="1" latinLnBrk="0" hangingPunct="1">
      <a:spcAft>
        <a:spcPts val="1200"/>
      </a:spcAft>
      <a:buFont typeface="Arial" panose="020B0604020202020204" pitchFamily="34" charset="0"/>
      <a:buChar char="•"/>
      <a:defRPr sz="1400" kern="1200">
        <a:solidFill>
          <a:schemeClr val="tx1"/>
        </a:solidFill>
        <a:latin typeface="+mn-lt"/>
        <a:ea typeface="+mn-ea"/>
        <a:cs typeface="+mn-cs"/>
      </a:defRPr>
    </a:lvl1pPr>
    <a:lvl2pPr marL="742950" indent="-285750" algn="l" defTabSz="914400" rtl="0" eaLnBrk="1" latinLnBrk="0" hangingPunct="1">
      <a:spcAft>
        <a:spcPts val="1200"/>
      </a:spcAft>
      <a:buFont typeface="Arial" panose="020B0604020202020204" pitchFamily="34" charset="0"/>
      <a:buChar char="•"/>
      <a:defRPr sz="1400" kern="1200">
        <a:solidFill>
          <a:schemeClr val="tx1"/>
        </a:solidFill>
        <a:latin typeface="+mn-lt"/>
        <a:ea typeface="+mn-ea"/>
        <a:cs typeface="+mn-cs"/>
      </a:defRPr>
    </a:lvl2pPr>
    <a:lvl3pPr marL="1200150" indent="-285750" algn="l" defTabSz="914400" rtl="0" eaLnBrk="1" latinLnBrk="0" hangingPunct="1">
      <a:spcAft>
        <a:spcPts val="1200"/>
      </a:spcAft>
      <a:buFont typeface="Arial" panose="020B0604020202020204" pitchFamily="34" charset="0"/>
      <a:buChar char="•"/>
      <a:defRPr sz="1400" kern="1200">
        <a:solidFill>
          <a:schemeClr val="tx1"/>
        </a:solidFill>
        <a:latin typeface="+mn-lt"/>
        <a:ea typeface="+mn-ea"/>
        <a:cs typeface="+mn-cs"/>
      </a:defRPr>
    </a:lvl3pPr>
    <a:lvl4pPr marL="1657350" indent="-285750" algn="l" defTabSz="914400" rtl="0" eaLnBrk="1" latinLnBrk="0" hangingPunct="1">
      <a:spcAft>
        <a:spcPts val="1200"/>
      </a:spcAft>
      <a:buFont typeface="Arial" panose="020B0604020202020204" pitchFamily="34" charset="0"/>
      <a:buChar char="•"/>
      <a:defRPr sz="1400" kern="1200">
        <a:solidFill>
          <a:schemeClr val="tx1"/>
        </a:solidFill>
        <a:latin typeface="+mn-lt"/>
        <a:ea typeface="+mn-ea"/>
        <a:cs typeface="+mn-cs"/>
      </a:defRPr>
    </a:lvl4pPr>
    <a:lvl5pPr marL="2114550" indent="-285750" algn="l" defTabSz="914400" rtl="0" eaLnBrk="1" latinLnBrk="0" hangingPunct="1">
      <a:spcAft>
        <a:spcPts val="1200"/>
      </a:spcAft>
      <a:buFont typeface="Arial" panose="020B0604020202020204" pitchFamily="34" charset="0"/>
      <a:buChar char="•"/>
      <a:defRPr sz="14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58750" y="34925"/>
            <a:ext cx="5297488" cy="2979738"/>
          </a:xfrm>
        </p:spPr>
      </p:sp>
      <p:sp>
        <p:nvSpPr>
          <p:cNvPr id="3" name="Notes Placeholder 2"/>
          <p:cNvSpPr>
            <a:spLocks noGrp="1"/>
          </p:cNvSpPr>
          <p:nvPr>
            <p:ph type="body" idx="1"/>
          </p:nvPr>
        </p:nvSpPr>
        <p:spPr/>
        <p:txBody>
          <a:bodyPr/>
          <a:lstStyle/>
          <a:p>
            <a:pPr marL="285750" indent="-2857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a:xfrm>
            <a:off x="3884613" y="8685213"/>
            <a:ext cx="2971800" cy="458787"/>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7494C42-5034-4A46-9B78-EE3919A245F5}" type="slidenum">
              <a:rPr kumimoji="0" lang="en-US" sz="18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a:t>
            </a:fld>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7319652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A23CD5-DC6C-73DE-2619-3B6CB309BE7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F120433-5E29-4EA4-A188-7E23AB4FE9F8}"/>
              </a:ext>
            </a:extLst>
          </p:cNvPr>
          <p:cNvSpPr>
            <a:spLocks noGrp="1" noRot="1" noChangeAspect="1"/>
          </p:cNvSpPr>
          <p:nvPr>
            <p:ph type="sldImg"/>
          </p:nvPr>
        </p:nvSpPr>
        <p:spPr>
          <a:xfrm>
            <a:off x="363538" y="187325"/>
            <a:ext cx="5181600" cy="2914650"/>
          </a:xfrm>
        </p:spPr>
      </p:sp>
      <p:sp>
        <p:nvSpPr>
          <p:cNvPr id="3" name="Notes Placeholder 2">
            <a:extLst>
              <a:ext uri="{FF2B5EF4-FFF2-40B4-BE49-F238E27FC236}">
                <a16:creationId xmlns:a16="http://schemas.microsoft.com/office/drawing/2014/main" id="{A16D055B-405F-B88E-D530-289AB6D92558}"/>
              </a:ext>
            </a:extLst>
          </p:cNvPr>
          <p:cNvSpPr>
            <a:spLocks noGrp="1"/>
          </p:cNvSpPr>
          <p:nvPr>
            <p:ph type="body" idx="1"/>
          </p:nvPr>
        </p:nvSpPr>
        <p:spPr/>
        <p:txBody>
          <a:bodyPr/>
          <a:lstStyle/>
          <a:p>
            <a:pPr lvl="1"/>
            <a:endParaRPr lang="en-US"/>
          </a:p>
        </p:txBody>
      </p:sp>
    </p:spTree>
    <p:extLst>
      <p:ext uri="{BB962C8B-B14F-4D97-AF65-F5344CB8AC3E}">
        <p14:creationId xmlns:p14="http://schemas.microsoft.com/office/powerpoint/2010/main" val="333358268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648706-DF24-BB7B-FD59-FF84CDEA5D2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F1EEAC1-9DCF-AFFB-4FFA-C4B351357151}"/>
              </a:ext>
            </a:extLst>
          </p:cNvPr>
          <p:cNvSpPr>
            <a:spLocks noGrp="1" noRot="1" noChangeAspect="1"/>
          </p:cNvSpPr>
          <p:nvPr>
            <p:ph type="sldImg"/>
          </p:nvPr>
        </p:nvSpPr>
        <p:spPr>
          <a:xfrm>
            <a:off x="363538" y="187325"/>
            <a:ext cx="5181600" cy="2914650"/>
          </a:xfrm>
        </p:spPr>
      </p:sp>
      <p:sp>
        <p:nvSpPr>
          <p:cNvPr id="3" name="Notes Placeholder 2">
            <a:extLst>
              <a:ext uri="{FF2B5EF4-FFF2-40B4-BE49-F238E27FC236}">
                <a16:creationId xmlns:a16="http://schemas.microsoft.com/office/drawing/2014/main" id="{9ED81CCE-B753-717D-3CC4-C38851A93897}"/>
              </a:ext>
            </a:extLst>
          </p:cNvPr>
          <p:cNvSpPr>
            <a:spLocks noGrp="1"/>
          </p:cNvSpPr>
          <p:nvPr>
            <p:ph type="body" idx="1"/>
          </p:nvPr>
        </p:nvSpPr>
        <p:spPr/>
        <p:txBody>
          <a:bodyPr/>
          <a:lstStyle/>
          <a:p>
            <a:pPr lvl="1"/>
            <a:endParaRPr lang="en-US"/>
          </a:p>
        </p:txBody>
      </p:sp>
    </p:spTree>
    <p:extLst>
      <p:ext uri="{BB962C8B-B14F-4D97-AF65-F5344CB8AC3E}">
        <p14:creationId xmlns:p14="http://schemas.microsoft.com/office/powerpoint/2010/main" val="59213558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709392-F35E-B88B-C9F8-7873C9A6786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0C593F9-2273-09B6-1321-9C207D70B903}"/>
              </a:ext>
            </a:extLst>
          </p:cNvPr>
          <p:cNvSpPr>
            <a:spLocks noGrp="1" noRot="1" noChangeAspect="1"/>
          </p:cNvSpPr>
          <p:nvPr>
            <p:ph type="sldImg"/>
          </p:nvPr>
        </p:nvSpPr>
        <p:spPr>
          <a:xfrm>
            <a:off x="363538" y="187325"/>
            <a:ext cx="5181600" cy="2914650"/>
          </a:xfrm>
        </p:spPr>
      </p:sp>
      <p:sp>
        <p:nvSpPr>
          <p:cNvPr id="3" name="Notes Placeholder 2">
            <a:extLst>
              <a:ext uri="{FF2B5EF4-FFF2-40B4-BE49-F238E27FC236}">
                <a16:creationId xmlns:a16="http://schemas.microsoft.com/office/drawing/2014/main" id="{55C31AE4-FD95-DB6D-8533-C91B21B1D199}"/>
              </a:ext>
            </a:extLst>
          </p:cNvPr>
          <p:cNvSpPr>
            <a:spLocks noGrp="1"/>
          </p:cNvSpPr>
          <p:nvPr>
            <p:ph type="body" idx="1"/>
          </p:nvPr>
        </p:nvSpPr>
        <p:spPr/>
        <p:txBody>
          <a:bodyPr/>
          <a:lstStyle/>
          <a:p>
            <a:pPr lvl="1"/>
            <a:endParaRPr lang="en-US"/>
          </a:p>
        </p:txBody>
      </p:sp>
    </p:spTree>
    <p:extLst>
      <p:ext uri="{BB962C8B-B14F-4D97-AF65-F5344CB8AC3E}">
        <p14:creationId xmlns:p14="http://schemas.microsoft.com/office/powerpoint/2010/main" val="163119314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ABF997-4228-8506-30A7-778A83CE066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7578FA5-EE94-6D21-D4B3-76FB46DEF911}"/>
              </a:ext>
            </a:extLst>
          </p:cNvPr>
          <p:cNvSpPr>
            <a:spLocks noGrp="1" noRot="1" noChangeAspect="1"/>
          </p:cNvSpPr>
          <p:nvPr>
            <p:ph type="sldImg"/>
          </p:nvPr>
        </p:nvSpPr>
        <p:spPr>
          <a:xfrm>
            <a:off x="363538" y="187325"/>
            <a:ext cx="5181600" cy="2914650"/>
          </a:xfrm>
        </p:spPr>
      </p:sp>
      <p:sp>
        <p:nvSpPr>
          <p:cNvPr id="3" name="Notes Placeholder 2">
            <a:extLst>
              <a:ext uri="{FF2B5EF4-FFF2-40B4-BE49-F238E27FC236}">
                <a16:creationId xmlns:a16="http://schemas.microsoft.com/office/drawing/2014/main" id="{76C66158-1614-2A35-DF0F-19E2C884CDBD}"/>
              </a:ext>
            </a:extLst>
          </p:cNvPr>
          <p:cNvSpPr>
            <a:spLocks noGrp="1"/>
          </p:cNvSpPr>
          <p:nvPr>
            <p:ph type="body" idx="1"/>
          </p:nvPr>
        </p:nvSpPr>
        <p:spPr/>
        <p:txBody>
          <a:bodyPr/>
          <a:lstStyle/>
          <a:p>
            <a:pPr lvl="1"/>
            <a:endParaRPr lang="en-US"/>
          </a:p>
        </p:txBody>
      </p:sp>
    </p:spTree>
    <p:extLst>
      <p:ext uri="{BB962C8B-B14F-4D97-AF65-F5344CB8AC3E}">
        <p14:creationId xmlns:p14="http://schemas.microsoft.com/office/powerpoint/2010/main" val="262993335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63538" y="187325"/>
            <a:ext cx="5181600" cy="291465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05751332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D7187F-FE6F-3D70-28A8-AD67BC6C485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371F330-BB00-402E-D72E-0377396E9B9B}"/>
              </a:ext>
            </a:extLst>
          </p:cNvPr>
          <p:cNvSpPr>
            <a:spLocks noGrp="1" noRot="1" noChangeAspect="1"/>
          </p:cNvSpPr>
          <p:nvPr>
            <p:ph type="sldImg"/>
          </p:nvPr>
        </p:nvSpPr>
        <p:spPr>
          <a:xfrm>
            <a:off x="363538" y="187325"/>
            <a:ext cx="5181600" cy="2914650"/>
          </a:xfrm>
        </p:spPr>
      </p:sp>
      <p:sp>
        <p:nvSpPr>
          <p:cNvPr id="3" name="Notes Placeholder 2">
            <a:extLst>
              <a:ext uri="{FF2B5EF4-FFF2-40B4-BE49-F238E27FC236}">
                <a16:creationId xmlns:a16="http://schemas.microsoft.com/office/drawing/2014/main" id="{417310E6-4FFA-738E-4297-168B78BB7C71}"/>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08559056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69DD04-2C8F-4565-D8F3-3EA393505FA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B58D672-29F7-18FF-4C3D-25D54AAE4672}"/>
              </a:ext>
            </a:extLst>
          </p:cNvPr>
          <p:cNvSpPr>
            <a:spLocks noGrp="1" noRot="1" noChangeAspect="1"/>
          </p:cNvSpPr>
          <p:nvPr>
            <p:ph type="sldImg"/>
          </p:nvPr>
        </p:nvSpPr>
        <p:spPr>
          <a:xfrm>
            <a:off x="363538" y="187325"/>
            <a:ext cx="5181600" cy="2914650"/>
          </a:xfrm>
        </p:spPr>
      </p:sp>
      <p:sp>
        <p:nvSpPr>
          <p:cNvPr id="3" name="Notes Placeholder 2">
            <a:extLst>
              <a:ext uri="{FF2B5EF4-FFF2-40B4-BE49-F238E27FC236}">
                <a16:creationId xmlns:a16="http://schemas.microsoft.com/office/drawing/2014/main" id="{45F39D31-D851-FFF0-3D59-06DEBE64DE7F}"/>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76564603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FA3300-28AA-D010-3F34-9CA61C067F1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01826FE-BDEF-0F88-7969-218C395D890E}"/>
              </a:ext>
            </a:extLst>
          </p:cNvPr>
          <p:cNvSpPr>
            <a:spLocks noGrp="1" noRot="1" noChangeAspect="1"/>
          </p:cNvSpPr>
          <p:nvPr>
            <p:ph type="sldImg"/>
          </p:nvPr>
        </p:nvSpPr>
        <p:spPr>
          <a:xfrm>
            <a:off x="363538" y="187325"/>
            <a:ext cx="5181600" cy="2914650"/>
          </a:xfrm>
        </p:spPr>
      </p:sp>
      <p:sp>
        <p:nvSpPr>
          <p:cNvPr id="3" name="Notes Placeholder 2">
            <a:extLst>
              <a:ext uri="{FF2B5EF4-FFF2-40B4-BE49-F238E27FC236}">
                <a16:creationId xmlns:a16="http://schemas.microsoft.com/office/drawing/2014/main" id="{AC951E11-2754-29E7-184A-D0B7D9004747}"/>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116246140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8E9BF5-D5B5-7CFF-478B-1542560482E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B5DB4D5-4667-B6BD-3262-457E12660E84}"/>
              </a:ext>
            </a:extLst>
          </p:cNvPr>
          <p:cNvSpPr>
            <a:spLocks noGrp="1" noRot="1" noChangeAspect="1"/>
          </p:cNvSpPr>
          <p:nvPr>
            <p:ph type="sldImg"/>
          </p:nvPr>
        </p:nvSpPr>
        <p:spPr>
          <a:xfrm>
            <a:off x="363538" y="187325"/>
            <a:ext cx="5181600" cy="2914650"/>
          </a:xfrm>
        </p:spPr>
      </p:sp>
      <p:sp>
        <p:nvSpPr>
          <p:cNvPr id="3" name="Notes Placeholder 2">
            <a:extLst>
              <a:ext uri="{FF2B5EF4-FFF2-40B4-BE49-F238E27FC236}">
                <a16:creationId xmlns:a16="http://schemas.microsoft.com/office/drawing/2014/main" id="{A10B068A-F3CA-27CC-F27B-3D3FF68155EA}"/>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99642185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C14A32-7495-A8A4-0D40-2E1A244751D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2E4C0D6-A509-B429-16C7-6D608010D65A}"/>
              </a:ext>
            </a:extLst>
          </p:cNvPr>
          <p:cNvSpPr>
            <a:spLocks noGrp="1" noRot="1" noChangeAspect="1"/>
          </p:cNvSpPr>
          <p:nvPr>
            <p:ph type="sldImg"/>
          </p:nvPr>
        </p:nvSpPr>
        <p:spPr>
          <a:xfrm>
            <a:off x="363538" y="187325"/>
            <a:ext cx="5181600" cy="2914650"/>
          </a:xfrm>
        </p:spPr>
      </p:sp>
      <p:sp>
        <p:nvSpPr>
          <p:cNvPr id="3" name="Notes Placeholder 2">
            <a:extLst>
              <a:ext uri="{FF2B5EF4-FFF2-40B4-BE49-F238E27FC236}">
                <a16:creationId xmlns:a16="http://schemas.microsoft.com/office/drawing/2014/main" id="{6D3965A0-0761-B653-0688-AF590FDD1FD2}"/>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21651554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63538" y="187325"/>
            <a:ext cx="5181600" cy="2914650"/>
          </a:xfrm>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6092234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7A0074-833D-6BFF-1F77-DABBAF52C2E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FEB4F38-E253-3B40-841E-911DBB100CA9}"/>
              </a:ext>
            </a:extLst>
          </p:cNvPr>
          <p:cNvSpPr>
            <a:spLocks noGrp="1" noRot="1" noChangeAspect="1"/>
          </p:cNvSpPr>
          <p:nvPr>
            <p:ph type="sldImg"/>
          </p:nvPr>
        </p:nvSpPr>
        <p:spPr>
          <a:xfrm>
            <a:off x="363538" y="187325"/>
            <a:ext cx="5181600" cy="2914650"/>
          </a:xfrm>
        </p:spPr>
      </p:sp>
      <p:sp>
        <p:nvSpPr>
          <p:cNvPr id="3" name="Notes Placeholder 2">
            <a:extLst>
              <a:ext uri="{FF2B5EF4-FFF2-40B4-BE49-F238E27FC236}">
                <a16:creationId xmlns:a16="http://schemas.microsoft.com/office/drawing/2014/main" id="{DD1CE161-970E-4E06-54CF-D19C5344A155}"/>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6550379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63538" y="187325"/>
            <a:ext cx="5181600" cy="2914650"/>
          </a:xfrm>
        </p:spPr>
      </p:sp>
      <p:sp>
        <p:nvSpPr>
          <p:cNvPr id="3" name="Notes Placeholder 2"/>
          <p:cNvSpPr>
            <a:spLocks noGrp="1"/>
          </p:cNvSpPr>
          <p:nvPr>
            <p:ph type="body" idx="1"/>
          </p:nvPr>
        </p:nvSpPr>
        <p:spPr/>
        <p:txBody>
          <a:bodyPr/>
          <a:lstStyle/>
          <a:p>
            <a:pPr lvl="1"/>
            <a:endParaRPr lang="en-US"/>
          </a:p>
        </p:txBody>
      </p:sp>
    </p:spTree>
    <p:extLst>
      <p:ext uri="{BB962C8B-B14F-4D97-AF65-F5344CB8AC3E}">
        <p14:creationId xmlns:p14="http://schemas.microsoft.com/office/powerpoint/2010/main" val="10595262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63538" y="187325"/>
            <a:ext cx="5181600" cy="2914650"/>
          </a:xfrm>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4451918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63538" y="187325"/>
            <a:ext cx="5181600" cy="2914650"/>
          </a:xfrm>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8309850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63538" y="187325"/>
            <a:ext cx="5181600" cy="2914650"/>
          </a:xfrm>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7950454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63538" y="187325"/>
            <a:ext cx="5181600" cy="2914650"/>
          </a:xfrm>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5528309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23C361-EA41-D168-8F90-FDC147F47C8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CB03531-B71E-B79E-2629-8555EF6E0C79}"/>
              </a:ext>
            </a:extLst>
          </p:cNvPr>
          <p:cNvSpPr>
            <a:spLocks noGrp="1" noRot="1" noChangeAspect="1"/>
          </p:cNvSpPr>
          <p:nvPr>
            <p:ph type="sldImg"/>
          </p:nvPr>
        </p:nvSpPr>
        <p:spPr>
          <a:xfrm>
            <a:off x="363538" y="187325"/>
            <a:ext cx="5181600" cy="2914650"/>
          </a:xfrm>
        </p:spPr>
      </p:sp>
      <p:sp>
        <p:nvSpPr>
          <p:cNvPr id="3" name="Notes Placeholder 2">
            <a:extLst>
              <a:ext uri="{FF2B5EF4-FFF2-40B4-BE49-F238E27FC236}">
                <a16:creationId xmlns:a16="http://schemas.microsoft.com/office/drawing/2014/main" id="{3D44EFC0-F35C-4DCA-2EFF-8ABAD16C24B1}"/>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407989647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AE40DB-1B0A-8BB9-4247-7C811911C3C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FD542CC-C2F2-CBED-95F5-9BB0C1FF4883}"/>
              </a:ext>
            </a:extLst>
          </p:cNvPr>
          <p:cNvSpPr>
            <a:spLocks noGrp="1" noRot="1" noChangeAspect="1"/>
          </p:cNvSpPr>
          <p:nvPr>
            <p:ph type="sldImg"/>
          </p:nvPr>
        </p:nvSpPr>
        <p:spPr>
          <a:xfrm>
            <a:off x="363538" y="187325"/>
            <a:ext cx="5181600" cy="2914650"/>
          </a:xfrm>
        </p:spPr>
      </p:sp>
      <p:sp>
        <p:nvSpPr>
          <p:cNvPr id="3" name="Notes Placeholder 2">
            <a:extLst>
              <a:ext uri="{FF2B5EF4-FFF2-40B4-BE49-F238E27FC236}">
                <a16:creationId xmlns:a16="http://schemas.microsoft.com/office/drawing/2014/main" id="{30B8BC45-0BF0-34B3-F005-5569788248FC}"/>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2393536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4"/>
            <a:ext cx="11298932" cy="3338149"/>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tx1">
                    <a:lumMod val="75000"/>
                    <a:lumOff val="2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8" name="Date Placeholder 7">
            <a:extLst>
              <a:ext uri="{FF2B5EF4-FFF2-40B4-BE49-F238E27FC236}">
                <a16:creationId xmlns:a16="http://schemas.microsoft.com/office/drawing/2014/main" id="{7FA0ACE7-29A8-47D3-A7D9-257B711D8023}"/>
              </a:ext>
            </a:extLst>
          </p:cNvPr>
          <p:cNvSpPr>
            <a:spLocks noGrp="1"/>
          </p:cNvSpPr>
          <p:nvPr>
            <p:ph type="dt" sz="half" idx="10"/>
          </p:nvPr>
        </p:nvSpPr>
        <p:spPr/>
        <p:txBody>
          <a:bodyPr/>
          <a:lstStyle/>
          <a:p>
            <a:fld id="{26C577E1-80A7-44D8-8DFF-49F9234E8480}" type="datetime1">
              <a:rPr lang="en-US" smtClean="0"/>
              <a:t>6/18/2025</a:t>
            </a:fld>
            <a:endParaRPr lang="en-US" dirty="0"/>
          </a:p>
        </p:txBody>
      </p:sp>
      <p:sp>
        <p:nvSpPr>
          <p:cNvPr id="9" name="Footer Placeholder 8">
            <a:extLst>
              <a:ext uri="{FF2B5EF4-FFF2-40B4-BE49-F238E27FC236}">
                <a16:creationId xmlns:a16="http://schemas.microsoft.com/office/drawing/2014/main" id="{DEC604B9-52E9-4810-8359-47206518D03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5898A89F-CA25-400F-B05A-AECBF2517E4F}"/>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4900175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9"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C5CE8DE-1F38-4DC4-A1B9-D786975BE78F}" type="datetime1">
              <a:rPr lang="en-US" smtClean="0"/>
              <a:t>6/18/2025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2835911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058151" y="599725"/>
            <a:ext cx="3687316" cy="5816950"/>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204200" y="863600"/>
            <a:ext cx="3124200" cy="4807326"/>
          </a:xfrm>
        </p:spPr>
        <p:txBody>
          <a:bodyPr vert="eaVert" anchor="ctr"/>
          <a:lstStyle>
            <a:lvl1pPr>
              <a:defRPr>
                <a:solidFill>
                  <a:srgbClr val="FFFF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74923" y="863600"/>
            <a:ext cx="7161625" cy="4807326"/>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a:extLst>
              <a:ext uri="{FF2B5EF4-FFF2-40B4-BE49-F238E27FC236}">
                <a16:creationId xmlns:a16="http://schemas.microsoft.com/office/drawing/2014/main" id="{F6423B97-A5D4-47B9-8861-73B3707A04CF}"/>
              </a:ext>
            </a:extLst>
          </p:cNvPr>
          <p:cNvSpPr/>
          <p:nvPr/>
        </p:nvSpPr>
        <p:spPr>
          <a:xfrm>
            <a:off x="446534" y="457200"/>
            <a:ext cx="3703320" cy="94997"/>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9" name="Rectangle 8">
            <a:extLst>
              <a:ext uri="{FF2B5EF4-FFF2-40B4-BE49-F238E27FC236}">
                <a16:creationId xmlns:a16="http://schemas.microsoft.com/office/drawing/2014/main" id="{1AEC0421-37B4-4481-A10D-69FDF5EC7909}"/>
              </a:ext>
            </a:extLst>
          </p:cNvPr>
          <p:cNvSpPr/>
          <p:nvPr/>
        </p:nvSpPr>
        <p:spPr>
          <a:xfrm>
            <a:off x="8042147" y="453643"/>
            <a:ext cx="3703320" cy="98554"/>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a:extLst>
              <a:ext uri="{FF2B5EF4-FFF2-40B4-BE49-F238E27FC236}">
                <a16:creationId xmlns:a16="http://schemas.microsoft.com/office/drawing/2014/main" id="{5F7265B5-9F97-4F1E-99E9-74F7B7E62337}"/>
              </a:ext>
            </a:extLst>
          </p:cNvPr>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1" name="Date Placeholder 10">
            <a:extLst>
              <a:ext uri="{FF2B5EF4-FFF2-40B4-BE49-F238E27FC236}">
                <a16:creationId xmlns:a16="http://schemas.microsoft.com/office/drawing/2014/main" id="{5C74A470-3BD3-4F33-80E5-67E6E87FCBE7}"/>
              </a:ext>
            </a:extLst>
          </p:cNvPr>
          <p:cNvSpPr>
            <a:spLocks noGrp="1"/>
          </p:cNvSpPr>
          <p:nvPr>
            <p:ph type="dt" sz="half" idx="10"/>
          </p:nvPr>
        </p:nvSpPr>
        <p:spPr/>
        <p:txBody>
          <a:bodyPr/>
          <a:lstStyle/>
          <a:p>
            <a:fld id="{BFE07D64-338A-47EF-BE5D-E92D29CC7B65}" type="datetime1">
              <a:rPr lang="en-US" smtClean="0"/>
              <a:t>6/18/2025</a:t>
            </a:fld>
            <a:endParaRPr lang="en-US" dirty="0"/>
          </a:p>
        </p:txBody>
      </p:sp>
      <p:sp>
        <p:nvSpPr>
          <p:cNvPr id="12" name="Footer Placeholder 11">
            <a:extLst>
              <a:ext uri="{FF2B5EF4-FFF2-40B4-BE49-F238E27FC236}">
                <a16:creationId xmlns:a16="http://schemas.microsoft.com/office/drawing/2014/main" id="{9A3A30BA-DB50-4D7D-BCDE-17D20FB354DF}"/>
              </a:ext>
            </a:extLst>
          </p:cNvPr>
          <p:cNvSpPr>
            <a:spLocks noGrp="1"/>
          </p:cNvSpPr>
          <p:nvPr>
            <p:ph type="ftr" sz="quarter" idx="11"/>
          </p:nvPr>
        </p:nvSpPr>
        <p:spPr/>
        <p:txBody>
          <a:bodyPr/>
          <a:lstStyle/>
          <a:p>
            <a:endParaRPr lang="en-US" dirty="0"/>
          </a:p>
        </p:txBody>
      </p:sp>
      <p:sp>
        <p:nvSpPr>
          <p:cNvPr id="13" name="Slide Number Placeholder 12">
            <a:extLst>
              <a:ext uri="{FF2B5EF4-FFF2-40B4-BE49-F238E27FC236}">
                <a16:creationId xmlns:a16="http://schemas.microsoft.com/office/drawing/2014/main" id="{76FF9E58-C0B2-436B-A21C-DB45A00D6515}"/>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3888496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4"/>
            <a:ext cx="11298932" cy="3338149"/>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tx1">
                    <a:lumMod val="75000"/>
                    <a:lumOff val="2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8" name="Date Placeholder 7">
            <a:extLst>
              <a:ext uri="{FF2B5EF4-FFF2-40B4-BE49-F238E27FC236}">
                <a16:creationId xmlns:a16="http://schemas.microsoft.com/office/drawing/2014/main" id="{7FA0ACE7-29A8-47D3-A7D9-257B711D8023}"/>
              </a:ext>
            </a:extLst>
          </p:cNvPr>
          <p:cNvSpPr>
            <a:spLocks noGrp="1"/>
          </p:cNvSpPr>
          <p:nvPr>
            <p:ph type="dt" sz="half" idx="10"/>
          </p:nvPr>
        </p:nvSpPr>
        <p:spPr/>
        <p:txBody>
          <a:bodyPr/>
          <a:lstStyle/>
          <a:p>
            <a:fld id="{41609D5C-E8B0-4DC9-8218-AEF69B321731}" type="datetime1">
              <a:rPr lang="en-US" smtClean="0"/>
              <a:t>6/18/2025</a:t>
            </a:fld>
            <a:endParaRPr lang="en-US" dirty="0"/>
          </a:p>
        </p:txBody>
      </p:sp>
      <p:sp>
        <p:nvSpPr>
          <p:cNvPr id="9" name="Footer Placeholder 8">
            <a:extLst>
              <a:ext uri="{FF2B5EF4-FFF2-40B4-BE49-F238E27FC236}">
                <a16:creationId xmlns:a16="http://schemas.microsoft.com/office/drawing/2014/main" id="{DEC604B9-52E9-4810-8359-47206518D03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5898A89F-CA25-400F-B05A-AECBF2517E4F}"/>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776314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81192" y="702156"/>
            <a:ext cx="11029616" cy="1188720"/>
          </a:xfrm>
        </p:spPr>
        <p:txBody>
          <a:bodyPr/>
          <a:lstStyle/>
          <a:p>
            <a:r>
              <a:rPr lang="en-US"/>
              <a:t>Click to edit Master title style</a:t>
            </a:r>
            <a:endParaRPr lang="en-US" dirty="0"/>
          </a:p>
        </p:txBody>
      </p:sp>
      <p:sp>
        <p:nvSpPr>
          <p:cNvPr id="3" name="Content Placeholder 2"/>
          <p:cNvSpPr>
            <a:spLocks noGrp="1"/>
          </p:cNvSpPr>
          <p:nvPr>
            <p:ph idx="1"/>
          </p:nvPr>
        </p:nvSpPr>
        <p:spPr>
          <a:xfrm>
            <a:off x="581192" y="2340864"/>
            <a:ext cx="11029615" cy="3634486"/>
          </a:xfrm>
        </p:spPr>
        <p:txBody>
          <a:bodyPr/>
          <a:lstStyle>
            <a:lvl1pPr>
              <a:defRPr>
                <a:solidFill>
                  <a:schemeClr val="tx1">
                    <a:lumMod val="85000"/>
                    <a:lumOff val="15000"/>
                  </a:schemeClr>
                </a:solidFill>
              </a:defRPr>
            </a:lvl1pPr>
            <a:lvl2pPr>
              <a:defRPr>
                <a:solidFill>
                  <a:schemeClr val="tx1">
                    <a:lumMod val="85000"/>
                    <a:lumOff val="15000"/>
                  </a:schemeClr>
                </a:solidFill>
              </a:defRPr>
            </a:lvl2pPr>
            <a:lvl3pPr>
              <a:defRPr>
                <a:solidFill>
                  <a:schemeClr val="tx1">
                    <a:lumMod val="85000"/>
                    <a:lumOff val="15000"/>
                  </a:schemeClr>
                </a:solidFill>
              </a:defRPr>
            </a:lvl3pPr>
            <a:lvl4pPr>
              <a:defRPr>
                <a:solidFill>
                  <a:schemeClr val="tx1">
                    <a:lumMod val="85000"/>
                    <a:lumOff val="15000"/>
                  </a:schemeClr>
                </a:solidFill>
              </a:defRPr>
            </a:lvl4pPr>
            <a:lvl5pPr>
              <a:defRPr>
                <a:solidFill>
                  <a:schemeClr val="tx1">
                    <a:lumMod val="85000"/>
                    <a:lumOff val="15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Date Placeholder 7">
            <a:extLst>
              <a:ext uri="{FF2B5EF4-FFF2-40B4-BE49-F238E27FC236}">
                <a16:creationId xmlns:a16="http://schemas.microsoft.com/office/drawing/2014/main" id="{770E6237-3456-439F-802D-3BA93FC7E3E5}"/>
              </a:ext>
            </a:extLst>
          </p:cNvPr>
          <p:cNvSpPr>
            <a:spLocks noGrp="1"/>
          </p:cNvSpPr>
          <p:nvPr>
            <p:ph type="dt" sz="half" idx="10"/>
          </p:nvPr>
        </p:nvSpPr>
        <p:spPr/>
        <p:txBody>
          <a:bodyPr/>
          <a:lstStyle/>
          <a:p>
            <a:fld id="{2F5D33CF-1E70-4BE5-A6BA-660128AA30F6}" type="datetime1">
              <a:rPr lang="en-US" smtClean="0"/>
              <a:t>6/18/2025</a:t>
            </a:fld>
            <a:endParaRPr lang="en-US" dirty="0"/>
          </a:p>
        </p:txBody>
      </p:sp>
      <p:sp>
        <p:nvSpPr>
          <p:cNvPr id="9" name="Footer Placeholder 8">
            <a:extLst>
              <a:ext uri="{FF2B5EF4-FFF2-40B4-BE49-F238E27FC236}">
                <a16:creationId xmlns:a16="http://schemas.microsoft.com/office/drawing/2014/main" id="{1356D3B5-6063-4A89-B88F-9D3043916FF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02B78BF7-69D3-4CE0-A631-50EFD41EEEB8}"/>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1518384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2393950"/>
            <a:ext cx="11029615" cy="2147467"/>
          </a:xfrm>
        </p:spPr>
        <p:txBody>
          <a:bodyPr anchor="b">
            <a:normAutofit/>
          </a:bodyPr>
          <a:lstStyle>
            <a:lvl1pPr algn="l">
              <a:defRPr sz="3600" b="0" cap="all">
                <a:solidFill>
                  <a:schemeClr val="tx1">
                    <a:lumMod val="75000"/>
                    <a:lumOff val="2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6">
            <a:extLst>
              <a:ext uri="{FF2B5EF4-FFF2-40B4-BE49-F238E27FC236}">
                <a16:creationId xmlns:a16="http://schemas.microsoft.com/office/drawing/2014/main" id="{61582016-5696-4A93-887F-BBB3B9002FE5}"/>
              </a:ext>
            </a:extLst>
          </p:cNvPr>
          <p:cNvSpPr>
            <a:spLocks noGrp="1"/>
          </p:cNvSpPr>
          <p:nvPr>
            <p:ph type="dt" sz="half" idx="10"/>
          </p:nvPr>
        </p:nvSpPr>
        <p:spPr/>
        <p:txBody>
          <a:bodyPr/>
          <a:lstStyle/>
          <a:p>
            <a:fld id="{DBA08DAB-56C7-48B5-BDEC-4A5721D62896}" type="datetime1">
              <a:rPr lang="en-US" smtClean="0"/>
              <a:t>6/18/2025</a:t>
            </a:fld>
            <a:endParaRPr lang="en-US" dirty="0"/>
          </a:p>
        </p:txBody>
      </p:sp>
      <p:sp>
        <p:nvSpPr>
          <p:cNvPr id="9" name="Footer Placeholder 8">
            <a:extLst>
              <a:ext uri="{FF2B5EF4-FFF2-40B4-BE49-F238E27FC236}">
                <a16:creationId xmlns:a16="http://schemas.microsoft.com/office/drawing/2014/main" id="{857CFCD5-1192-4E18-8A8F-29E153B44DA4}"/>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E39A109E-5018-4794-92B3-FD5E5BCD95E8}"/>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0706288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3"/>
            <a:ext cx="5194767"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6039" y="2228003"/>
            <a:ext cx="5194769"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C1E1E8-4273-4240-8950-E06BAB26DDBE}" type="datetime1">
              <a:rPr lang="en-US" smtClean="0"/>
              <a:t>6/18/2025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3060442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581191" y="2250891"/>
            <a:ext cx="5194769" cy="557784"/>
          </a:xfrm>
        </p:spPr>
        <p:txBody>
          <a:bodyPr anchor="ctr">
            <a:noAutofit/>
          </a:bodyPr>
          <a:lstStyle>
            <a:lvl1pPr marL="0" indent="0">
              <a:buNone/>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4" y="2926052"/>
            <a:ext cx="5194766"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6039" y="2250892"/>
            <a:ext cx="5194770" cy="553373"/>
          </a:xfrm>
        </p:spPr>
        <p:txBody>
          <a:bodyPr anchor="ctr">
            <a:noAutofit/>
          </a:bodyPr>
          <a:lstStyle>
            <a:lvl1pPr marL="0" marR="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marR="0" lvl="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a:pPr>
            <a:r>
              <a:rPr lang="en-US"/>
              <a:t>Click to edit Master text styles</a:t>
            </a:r>
          </a:p>
        </p:txBody>
      </p:sp>
      <p:sp>
        <p:nvSpPr>
          <p:cNvPr id="6" name="Content Placeholder 5"/>
          <p:cNvSpPr>
            <a:spLocks noGrp="1"/>
          </p:cNvSpPr>
          <p:nvPr>
            <p:ph sz="quarter" idx="4"/>
          </p:nvPr>
        </p:nvSpPr>
        <p:spPr>
          <a:xfrm>
            <a:off x="6416037" y="2926052"/>
            <a:ext cx="5194771"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F44002D-004A-403D-B8F5-61DB77E7E38B}" type="datetime1">
              <a:rPr lang="en-US" smtClean="0"/>
              <a:t>6/18/2025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43213938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FB660D7-FF09-45EA-A1C5-24A1578B0A29}" type="datetime1">
              <a:rPr lang="en-US" smtClean="0"/>
              <a:t>6/18/2025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17968419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4C81383-1B7A-4404-88F8-FC132F90E026}" type="datetime1">
              <a:rPr lang="en-US" smtClean="0"/>
              <a:t>6/18/2025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76320599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601200"/>
            <a:ext cx="3682723" cy="5815475"/>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767857" y="933450"/>
            <a:ext cx="3031852" cy="1722419"/>
          </a:xfrm>
        </p:spPr>
        <p:txBody>
          <a:bodyPr anchor="b">
            <a:normAutofit/>
          </a:bodyPr>
          <a:lstStyle>
            <a:lvl1pPr algn="l">
              <a:defRPr sz="24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900928" y="1179829"/>
            <a:ext cx="6650991" cy="4658216"/>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67857" y="2836654"/>
            <a:ext cx="3031852" cy="3001392"/>
          </a:xfrm>
        </p:spPr>
        <p:txBody>
          <a:bodyPr anchor="t">
            <a:normAutofit/>
          </a:bodyPr>
          <a:lstStyle>
            <a:lvl1pPr marL="0" indent="0" algn="l">
              <a:buNone/>
              <a:defRPr sz="1600">
                <a:solidFill>
                  <a:srgbClr val="FFFFFF"/>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a:extLst>
              <a:ext uri="{FF2B5EF4-FFF2-40B4-BE49-F238E27FC236}">
                <a16:creationId xmlns:a16="http://schemas.microsoft.com/office/drawing/2014/main" id="{0B919CC2-2A65-446F-B538-9E6249035445}"/>
              </a:ext>
            </a:extLst>
          </p:cNvPr>
          <p:cNvSpPr>
            <a:spLocks noGrp="1"/>
          </p:cNvSpPr>
          <p:nvPr>
            <p:ph type="dt" sz="half" idx="10"/>
          </p:nvPr>
        </p:nvSpPr>
        <p:spPr>
          <a:xfrm>
            <a:off x="7605951" y="6456916"/>
            <a:ext cx="2844799" cy="365125"/>
          </a:xfrm>
        </p:spPr>
        <p:txBody>
          <a:bodyPr/>
          <a:lstStyle/>
          <a:p>
            <a:fld id="{9D022A7B-C830-4886-AD19-53BF2ABF2418}" type="datetime1">
              <a:rPr lang="en-US" smtClean="0"/>
              <a:t>6/18/2025</a:t>
            </a:fld>
            <a:endParaRPr lang="en-US" dirty="0"/>
          </a:p>
        </p:txBody>
      </p:sp>
      <p:sp>
        <p:nvSpPr>
          <p:cNvPr id="10" name="Footer Placeholder 9">
            <a:extLst>
              <a:ext uri="{FF2B5EF4-FFF2-40B4-BE49-F238E27FC236}">
                <a16:creationId xmlns:a16="http://schemas.microsoft.com/office/drawing/2014/main" id="{B72412AE-119E-4982-8B24-63365EFCA796}"/>
              </a:ext>
            </a:extLst>
          </p:cNvPr>
          <p:cNvSpPr>
            <a:spLocks noGrp="1"/>
          </p:cNvSpPr>
          <p:nvPr>
            <p:ph type="ftr" sz="quarter" idx="11"/>
          </p:nvPr>
        </p:nvSpPr>
        <p:spPr>
          <a:xfrm>
            <a:off x="581192" y="6452590"/>
            <a:ext cx="6917210" cy="365125"/>
          </a:xfrm>
        </p:spPr>
        <p:txBody>
          <a:bodyPr/>
          <a:lstStyle/>
          <a:p>
            <a:endParaRPr lang="en-US" dirty="0"/>
          </a:p>
        </p:txBody>
      </p:sp>
      <p:sp>
        <p:nvSpPr>
          <p:cNvPr id="11" name="Slide Number Placeholder 10">
            <a:extLst>
              <a:ext uri="{FF2B5EF4-FFF2-40B4-BE49-F238E27FC236}">
                <a16:creationId xmlns:a16="http://schemas.microsoft.com/office/drawing/2014/main" id="{7FC4BB19-6AD1-45CF-9F99-00B109890FAB}"/>
              </a:ext>
            </a:extLst>
          </p:cNvPr>
          <p:cNvSpPr>
            <a:spLocks noGrp="1"/>
          </p:cNvSpPr>
          <p:nvPr>
            <p:ph type="sldNum" sz="quarter" idx="12"/>
          </p:nvPr>
        </p:nvSpPr>
        <p:spPr>
          <a:xfrm>
            <a:off x="10558300" y="6456916"/>
            <a:ext cx="1052510" cy="365125"/>
          </a:xfrm>
        </p:spPr>
        <p:txBody>
          <a:body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26406162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81192" y="702156"/>
            <a:ext cx="11029616" cy="1188720"/>
          </a:xfrm>
        </p:spPr>
        <p:txBody>
          <a:bodyPr/>
          <a:lstStyle/>
          <a:p>
            <a:r>
              <a:rPr lang="en-US"/>
              <a:t>Click to edit Master title style</a:t>
            </a:r>
            <a:endParaRPr lang="en-US" dirty="0"/>
          </a:p>
        </p:txBody>
      </p:sp>
      <p:sp>
        <p:nvSpPr>
          <p:cNvPr id="3" name="Content Placeholder 2"/>
          <p:cNvSpPr>
            <a:spLocks noGrp="1"/>
          </p:cNvSpPr>
          <p:nvPr>
            <p:ph idx="1"/>
          </p:nvPr>
        </p:nvSpPr>
        <p:spPr>
          <a:xfrm>
            <a:off x="581192" y="2340864"/>
            <a:ext cx="11029615" cy="3634486"/>
          </a:xfrm>
        </p:spPr>
        <p:txBody>
          <a:bodyPr/>
          <a:lstStyle>
            <a:lvl1pPr>
              <a:defRPr>
                <a:solidFill>
                  <a:schemeClr val="tx1">
                    <a:lumMod val="85000"/>
                    <a:lumOff val="15000"/>
                  </a:schemeClr>
                </a:solidFill>
              </a:defRPr>
            </a:lvl1pPr>
            <a:lvl2pPr>
              <a:defRPr>
                <a:solidFill>
                  <a:schemeClr val="tx1">
                    <a:lumMod val="85000"/>
                    <a:lumOff val="15000"/>
                  </a:schemeClr>
                </a:solidFill>
              </a:defRPr>
            </a:lvl2pPr>
            <a:lvl3pPr>
              <a:defRPr>
                <a:solidFill>
                  <a:schemeClr val="tx1">
                    <a:lumMod val="85000"/>
                    <a:lumOff val="15000"/>
                  </a:schemeClr>
                </a:solidFill>
              </a:defRPr>
            </a:lvl3pPr>
            <a:lvl4pPr>
              <a:defRPr>
                <a:solidFill>
                  <a:schemeClr val="tx1">
                    <a:lumMod val="85000"/>
                    <a:lumOff val="15000"/>
                  </a:schemeClr>
                </a:solidFill>
              </a:defRPr>
            </a:lvl4pPr>
            <a:lvl5pPr>
              <a:defRPr>
                <a:solidFill>
                  <a:schemeClr val="tx1">
                    <a:lumMod val="85000"/>
                    <a:lumOff val="15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Date Placeholder 7">
            <a:extLst>
              <a:ext uri="{FF2B5EF4-FFF2-40B4-BE49-F238E27FC236}">
                <a16:creationId xmlns:a16="http://schemas.microsoft.com/office/drawing/2014/main" id="{770E6237-3456-439F-802D-3BA93FC7E3E5}"/>
              </a:ext>
            </a:extLst>
          </p:cNvPr>
          <p:cNvSpPr>
            <a:spLocks noGrp="1"/>
          </p:cNvSpPr>
          <p:nvPr>
            <p:ph type="dt" sz="half" idx="10"/>
          </p:nvPr>
        </p:nvSpPr>
        <p:spPr/>
        <p:txBody>
          <a:bodyPr/>
          <a:lstStyle/>
          <a:p>
            <a:fld id="{5A6735B9-B63F-4A78-A1DE-876CA6D1E6DE}" type="datetime1">
              <a:rPr lang="en-US" smtClean="0"/>
              <a:t>6/18/2025</a:t>
            </a:fld>
            <a:endParaRPr lang="en-US" dirty="0"/>
          </a:p>
        </p:txBody>
      </p:sp>
      <p:sp>
        <p:nvSpPr>
          <p:cNvPr id="9" name="Footer Placeholder 8">
            <a:extLst>
              <a:ext uri="{FF2B5EF4-FFF2-40B4-BE49-F238E27FC236}">
                <a16:creationId xmlns:a16="http://schemas.microsoft.com/office/drawing/2014/main" id="{1356D3B5-6063-4A89-B88F-9D3043916FF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02B78BF7-69D3-4CE0-A631-50EFD41EEEB8}"/>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85244341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tx1">
                    <a:lumMod val="75000"/>
                    <a:lumOff val="25000"/>
                  </a:schemeClr>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641350"/>
            <a:ext cx="11290859" cy="3651249"/>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581192" y="5260127"/>
            <a:ext cx="11029617" cy="998148"/>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4DD3835-1307-45FD-A40C-80564514FF96}" type="datetime1">
              <a:rPr lang="en-US" smtClean="0"/>
              <a:t>6/18/2025</a:t>
            </a:fld>
            <a:endParaRPr lang="en-US" dirty="0"/>
          </a:p>
        </p:txBody>
      </p:sp>
      <p:sp>
        <p:nvSpPr>
          <p:cNvPr id="6" name="Footer Placeholder 5"/>
          <p:cNvSpPr>
            <a:spLocks noGrp="1"/>
          </p:cNvSpPr>
          <p:nvPr>
            <p:ph type="ftr" sz="quarter" idx="11"/>
          </p:nvPr>
        </p:nvSpPr>
        <p:spPr/>
        <p:txBody>
          <a:bodyPr/>
          <a:lstStyle/>
          <a:p>
            <a:pPr algn="l"/>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52055898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9"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831408B-7B4A-4C26-9C21-597E59B7A3C3}" type="datetime1">
              <a:rPr lang="en-US" smtClean="0"/>
              <a:t>6/18/2025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21014060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058151" y="599725"/>
            <a:ext cx="3687316" cy="5816950"/>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204200" y="863600"/>
            <a:ext cx="3124200" cy="4807326"/>
          </a:xfrm>
        </p:spPr>
        <p:txBody>
          <a:bodyPr vert="eaVert" anchor="ctr"/>
          <a:lstStyle>
            <a:lvl1pPr>
              <a:defRPr>
                <a:solidFill>
                  <a:srgbClr val="FFFF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74923" y="863600"/>
            <a:ext cx="7161625" cy="4807326"/>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a:extLst>
              <a:ext uri="{FF2B5EF4-FFF2-40B4-BE49-F238E27FC236}">
                <a16:creationId xmlns:a16="http://schemas.microsoft.com/office/drawing/2014/main" id="{F6423B97-A5D4-47B9-8861-73B3707A04CF}"/>
              </a:ext>
            </a:extLst>
          </p:cNvPr>
          <p:cNvSpPr/>
          <p:nvPr/>
        </p:nvSpPr>
        <p:spPr>
          <a:xfrm>
            <a:off x="446534" y="457200"/>
            <a:ext cx="3703320" cy="94997"/>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9" name="Rectangle 8">
            <a:extLst>
              <a:ext uri="{FF2B5EF4-FFF2-40B4-BE49-F238E27FC236}">
                <a16:creationId xmlns:a16="http://schemas.microsoft.com/office/drawing/2014/main" id="{1AEC0421-37B4-4481-A10D-69FDF5EC7909}"/>
              </a:ext>
            </a:extLst>
          </p:cNvPr>
          <p:cNvSpPr/>
          <p:nvPr/>
        </p:nvSpPr>
        <p:spPr>
          <a:xfrm>
            <a:off x="8042147" y="453643"/>
            <a:ext cx="3703320" cy="98554"/>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a:extLst>
              <a:ext uri="{FF2B5EF4-FFF2-40B4-BE49-F238E27FC236}">
                <a16:creationId xmlns:a16="http://schemas.microsoft.com/office/drawing/2014/main" id="{5F7265B5-9F97-4F1E-99E9-74F7B7E62337}"/>
              </a:ext>
            </a:extLst>
          </p:cNvPr>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1" name="Date Placeholder 10">
            <a:extLst>
              <a:ext uri="{FF2B5EF4-FFF2-40B4-BE49-F238E27FC236}">
                <a16:creationId xmlns:a16="http://schemas.microsoft.com/office/drawing/2014/main" id="{5C74A470-3BD3-4F33-80E5-67E6E87FCBE7}"/>
              </a:ext>
            </a:extLst>
          </p:cNvPr>
          <p:cNvSpPr>
            <a:spLocks noGrp="1"/>
          </p:cNvSpPr>
          <p:nvPr>
            <p:ph type="dt" sz="half" idx="10"/>
          </p:nvPr>
        </p:nvSpPr>
        <p:spPr/>
        <p:txBody>
          <a:bodyPr/>
          <a:lstStyle/>
          <a:p>
            <a:fld id="{E0C3D914-481F-4ACD-9D55-66E85CC46591}" type="datetime1">
              <a:rPr lang="en-US" smtClean="0"/>
              <a:t>6/18/2025</a:t>
            </a:fld>
            <a:endParaRPr lang="en-US" dirty="0"/>
          </a:p>
        </p:txBody>
      </p:sp>
      <p:sp>
        <p:nvSpPr>
          <p:cNvPr id="12" name="Footer Placeholder 11">
            <a:extLst>
              <a:ext uri="{FF2B5EF4-FFF2-40B4-BE49-F238E27FC236}">
                <a16:creationId xmlns:a16="http://schemas.microsoft.com/office/drawing/2014/main" id="{9A3A30BA-DB50-4D7D-BCDE-17D20FB354DF}"/>
              </a:ext>
            </a:extLst>
          </p:cNvPr>
          <p:cNvSpPr>
            <a:spLocks noGrp="1"/>
          </p:cNvSpPr>
          <p:nvPr>
            <p:ph type="ftr" sz="quarter" idx="11"/>
          </p:nvPr>
        </p:nvSpPr>
        <p:spPr/>
        <p:txBody>
          <a:bodyPr/>
          <a:lstStyle/>
          <a:p>
            <a:endParaRPr lang="en-US" dirty="0"/>
          </a:p>
        </p:txBody>
      </p:sp>
      <p:sp>
        <p:nvSpPr>
          <p:cNvPr id="13" name="Slide Number Placeholder 12">
            <a:extLst>
              <a:ext uri="{FF2B5EF4-FFF2-40B4-BE49-F238E27FC236}">
                <a16:creationId xmlns:a16="http://schemas.microsoft.com/office/drawing/2014/main" id="{76FF9E58-C0B2-436B-A21C-DB45A00D6515}"/>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60237381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4"/>
            <a:ext cx="11298932" cy="3338149"/>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tx1">
                    <a:lumMod val="75000"/>
                    <a:lumOff val="2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8" name="Date Placeholder 7">
            <a:extLst>
              <a:ext uri="{FF2B5EF4-FFF2-40B4-BE49-F238E27FC236}">
                <a16:creationId xmlns:a16="http://schemas.microsoft.com/office/drawing/2014/main" id="{7FA0ACE7-29A8-47D3-A7D9-257B711D8023}"/>
              </a:ext>
            </a:extLst>
          </p:cNvPr>
          <p:cNvSpPr>
            <a:spLocks noGrp="1"/>
          </p:cNvSpPr>
          <p:nvPr>
            <p:ph type="dt" sz="half" idx="10"/>
          </p:nvPr>
        </p:nvSpPr>
        <p:spPr/>
        <p:txBody>
          <a:bodyPr/>
          <a:lstStyle/>
          <a:p>
            <a:fld id="{45814D12-1A73-48C3-BC4D-3C2BCD998929}" type="datetime1">
              <a:rPr lang="en-US" smtClean="0"/>
              <a:t>6/18/2025</a:t>
            </a:fld>
            <a:endParaRPr lang="en-US" dirty="0"/>
          </a:p>
        </p:txBody>
      </p:sp>
      <p:sp>
        <p:nvSpPr>
          <p:cNvPr id="9" name="Footer Placeholder 8">
            <a:extLst>
              <a:ext uri="{FF2B5EF4-FFF2-40B4-BE49-F238E27FC236}">
                <a16:creationId xmlns:a16="http://schemas.microsoft.com/office/drawing/2014/main" id="{DEC604B9-52E9-4810-8359-47206518D03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5898A89F-CA25-400F-B05A-AECBF2517E4F}"/>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99277986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81192" y="702156"/>
            <a:ext cx="11029616" cy="1188720"/>
          </a:xfrm>
        </p:spPr>
        <p:txBody>
          <a:bodyPr/>
          <a:lstStyle/>
          <a:p>
            <a:r>
              <a:rPr lang="en-US"/>
              <a:t>Click to edit Master title style</a:t>
            </a:r>
            <a:endParaRPr lang="en-US" dirty="0"/>
          </a:p>
        </p:txBody>
      </p:sp>
      <p:sp>
        <p:nvSpPr>
          <p:cNvPr id="3" name="Content Placeholder 2"/>
          <p:cNvSpPr>
            <a:spLocks noGrp="1"/>
          </p:cNvSpPr>
          <p:nvPr>
            <p:ph idx="1"/>
          </p:nvPr>
        </p:nvSpPr>
        <p:spPr>
          <a:xfrm>
            <a:off x="581192" y="2340864"/>
            <a:ext cx="11029615" cy="3634486"/>
          </a:xfrm>
        </p:spPr>
        <p:txBody>
          <a:bodyPr/>
          <a:lstStyle>
            <a:lvl1pPr>
              <a:defRPr>
                <a:solidFill>
                  <a:schemeClr val="tx1">
                    <a:lumMod val="85000"/>
                    <a:lumOff val="15000"/>
                  </a:schemeClr>
                </a:solidFill>
              </a:defRPr>
            </a:lvl1pPr>
            <a:lvl2pPr>
              <a:defRPr>
                <a:solidFill>
                  <a:schemeClr val="tx1">
                    <a:lumMod val="85000"/>
                    <a:lumOff val="15000"/>
                  </a:schemeClr>
                </a:solidFill>
              </a:defRPr>
            </a:lvl2pPr>
            <a:lvl3pPr>
              <a:defRPr>
                <a:solidFill>
                  <a:schemeClr val="tx1">
                    <a:lumMod val="85000"/>
                    <a:lumOff val="15000"/>
                  </a:schemeClr>
                </a:solidFill>
              </a:defRPr>
            </a:lvl3pPr>
            <a:lvl4pPr>
              <a:defRPr>
                <a:solidFill>
                  <a:schemeClr val="tx1">
                    <a:lumMod val="85000"/>
                    <a:lumOff val="15000"/>
                  </a:schemeClr>
                </a:solidFill>
              </a:defRPr>
            </a:lvl4pPr>
            <a:lvl5pPr>
              <a:defRPr>
                <a:solidFill>
                  <a:schemeClr val="tx1">
                    <a:lumMod val="85000"/>
                    <a:lumOff val="15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Date Placeholder 7">
            <a:extLst>
              <a:ext uri="{FF2B5EF4-FFF2-40B4-BE49-F238E27FC236}">
                <a16:creationId xmlns:a16="http://schemas.microsoft.com/office/drawing/2014/main" id="{770E6237-3456-439F-802D-3BA93FC7E3E5}"/>
              </a:ext>
            </a:extLst>
          </p:cNvPr>
          <p:cNvSpPr>
            <a:spLocks noGrp="1"/>
          </p:cNvSpPr>
          <p:nvPr>
            <p:ph type="dt" sz="half" idx="10"/>
          </p:nvPr>
        </p:nvSpPr>
        <p:spPr/>
        <p:txBody>
          <a:bodyPr/>
          <a:lstStyle/>
          <a:p>
            <a:fld id="{22023F0B-AA2A-415F-9797-D02B89A6E1A1}" type="datetime1">
              <a:rPr lang="en-US" smtClean="0"/>
              <a:t>6/18/2025</a:t>
            </a:fld>
            <a:endParaRPr lang="en-US" dirty="0"/>
          </a:p>
        </p:txBody>
      </p:sp>
      <p:sp>
        <p:nvSpPr>
          <p:cNvPr id="9" name="Footer Placeholder 8">
            <a:extLst>
              <a:ext uri="{FF2B5EF4-FFF2-40B4-BE49-F238E27FC236}">
                <a16:creationId xmlns:a16="http://schemas.microsoft.com/office/drawing/2014/main" id="{1356D3B5-6063-4A89-B88F-9D3043916FF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02B78BF7-69D3-4CE0-A631-50EFD41EEEB8}"/>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87100524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2393950"/>
            <a:ext cx="11029615" cy="2147467"/>
          </a:xfrm>
        </p:spPr>
        <p:txBody>
          <a:bodyPr anchor="b">
            <a:normAutofit/>
          </a:bodyPr>
          <a:lstStyle>
            <a:lvl1pPr algn="l">
              <a:defRPr sz="3600" b="0" cap="all">
                <a:solidFill>
                  <a:schemeClr val="tx1">
                    <a:lumMod val="75000"/>
                    <a:lumOff val="2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6">
            <a:extLst>
              <a:ext uri="{FF2B5EF4-FFF2-40B4-BE49-F238E27FC236}">
                <a16:creationId xmlns:a16="http://schemas.microsoft.com/office/drawing/2014/main" id="{61582016-5696-4A93-887F-BBB3B9002FE5}"/>
              </a:ext>
            </a:extLst>
          </p:cNvPr>
          <p:cNvSpPr>
            <a:spLocks noGrp="1"/>
          </p:cNvSpPr>
          <p:nvPr>
            <p:ph type="dt" sz="half" idx="10"/>
          </p:nvPr>
        </p:nvSpPr>
        <p:spPr/>
        <p:txBody>
          <a:bodyPr/>
          <a:lstStyle/>
          <a:p>
            <a:fld id="{4F471466-5EF6-4C1E-B4AB-C7D087CB87C0}" type="datetime1">
              <a:rPr lang="en-US" smtClean="0"/>
              <a:t>6/18/2025</a:t>
            </a:fld>
            <a:endParaRPr lang="en-US" dirty="0"/>
          </a:p>
        </p:txBody>
      </p:sp>
      <p:sp>
        <p:nvSpPr>
          <p:cNvPr id="9" name="Footer Placeholder 8">
            <a:extLst>
              <a:ext uri="{FF2B5EF4-FFF2-40B4-BE49-F238E27FC236}">
                <a16:creationId xmlns:a16="http://schemas.microsoft.com/office/drawing/2014/main" id="{857CFCD5-1192-4E18-8A8F-29E153B44DA4}"/>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E39A109E-5018-4794-92B3-FD5E5BCD95E8}"/>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82371366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3"/>
            <a:ext cx="5194767"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6039" y="2228003"/>
            <a:ext cx="5194769"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F3B0044-C820-4304-8BB3-2EB363536C45}" type="datetime1">
              <a:rPr lang="en-US" smtClean="0"/>
              <a:t>6/18/2025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45553438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581191" y="2250891"/>
            <a:ext cx="5194769" cy="557784"/>
          </a:xfrm>
        </p:spPr>
        <p:txBody>
          <a:bodyPr anchor="ctr">
            <a:noAutofit/>
          </a:bodyPr>
          <a:lstStyle>
            <a:lvl1pPr marL="0" indent="0">
              <a:buNone/>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4" y="2926052"/>
            <a:ext cx="5194766"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6039" y="2250892"/>
            <a:ext cx="5194770" cy="553373"/>
          </a:xfrm>
        </p:spPr>
        <p:txBody>
          <a:bodyPr anchor="ctr">
            <a:noAutofit/>
          </a:bodyPr>
          <a:lstStyle>
            <a:lvl1pPr marL="0" marR="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marR="0" lvl="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a:pPr>
            <a:r>
              <a:rPr lang="en-US"/>
              <a:t>Click to edit Master text styles</a:t>
            </a:r>
          </a:p>
        </p:txBody>
      </p:sp>
      <p:sp>
        <p:nvSpPr>
          <p:cNvPr id="6" name="Content Placeholder 5"/>
          <p:cNvSpPr>
            <a:spLocks noGrp="1"/>
          </p:cNvSpPr>
          <p:nvPr>
            <p:ph sz="quarter" idx="4"/>
          </p:nvPr>
        </p:nvSpPr>
        <p:spPr>
          <a:xfrm>
            <a:off x="6416037" y="2926052"/>
            <a:ext cx="5194771"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7BBF10C-1341-4B30-9758-B2E155C17E7C}" type="datetime1">
              <a:rPr lang="en-US" smtClean="0"/>
              <a:t>6/18/2025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94677237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D3BA635-705B-44E0-B605-039635E35AA5}" type="datetime1">
              <a:rPr lang="en-US" smtClean="0"/>
              <a:t>6/18/2025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35345509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BB4F2A0-EBD1-4295-9779-36D7AFE0BB8A}" type="datetime1">
              <a:rPr lang="en-US" smtClean="0"/>
              <a:t>6/18/2025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7424994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2393950"/>
            <a:ext cx="11029615" cy="2147467"/>
          </a:xfrm>
        </p:spPr>
        <p:txBody>
          <a:bodyPr anchor="b">
            <a:normAutofit/>
          </a:bodyPr>
          <a:lstStyle>
            <a:lvl1pPr algn="l">
              <a:defRPr sz="3600" b="0" cap="all">
                <a:solidFill>
                  <a:schemeClr val="tx1">
                    <a:lumMod val="75000"/>
                    <a:lumOff val="2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6">
            <a:extLst>
              <a:ext uri="{FF2B5EF4-FFF2-40B4-BE49-F238E27FC236}">
                <a16:creationId xmlns:a16="http://schemas.microsoft.com/office/drawing/2014/main" id="{61582016-5696-4A93-887F-BBB3B9002FE5}"/>
              </a:ext>
            </a:extLst>
          </p:cNvPr>
          <p:cNvSpPr>
            <a:spLocks noGrp="1"/>
          </p:cNvSpPr>
          <p:nvPr>
            <p:ph type="dt" sz="half" idx="10"/>
          </p:nvPr>
        </p:nvSpPr>
        <p:spPr/>
        <p:txBody>
          <a:bodyPr/>
          <a:lstStyle/>
          <a:p>
            <a:fld id="{D2FA4B44-E5E6-4500-8A5D-88B7D2F4B2A0}" type="datetime1">
              <a:rPr lang="en-US" smtClean="0"/>
              <a:t>6/18/2025</a:t>
            </a:fld>
            <a:endParaRPr lang="en-US" dirty="0"/>
          </a:p>
        </p:txBody>
      </p:sp>
      <p:sp>
        <p:nvSpPr>
          <p:cNvPr id="9" name="Footer Placeholder 8">
            <a:extLst>
              <a:ext uri="{FF2B5EF4-FFF2-40B4-BE49-F238E27FC236}">
                <a16:creationId xmlns:a16="http://schemas.microsoft.com/office/drawing/2014/main" id="{857CFCD5-1192-4E18-8A8F-29E153B44DA4}"/>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E39A109E-5018-4794-92B3-FD5E5BCD95E8}"/>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6668097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601200"/>
            <a:ext cx="3682723" cy="5815475"/>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767857" y="933450"/>
            <a:ext cx="3031852" cy="1722419"/>
          </a:xfrm>
        </p:spPr>
        <p:txBody>
          <a:bodyPr anchor="b">
            <a:normAutofit/>
          </a:bodyPr>
          <a:lstStyle>
            <a:lvl1pPr algn="l">
              <a:defRPr sz="24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900928" y="1179829"/>
            <a:ext cx="6650991" cy="4658216"/>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67857" y="2836654"/>
            <a:ext cx="3031852" cy="3001392"/>
          </a:xfrm>
        </p:spPr>
        <p:txBody>
          <a:bodyPr anchor="t">
            <a:normAutofit/>
          </a:bodyPr>
          <a:lstStyle>
            <a:lvl1pPr marL="0" indent="0" algn="l">
              <a:buNone/>
              <a:defRPr sz="1600">
                <a:solidFill>
                  <a:srgbClr val="FFFFFF"/>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a:extLst>
              <a:ext uri="{FF2B5EF4-FFF2-40B4-BE49-F238E27FC236}">
                <a16:creationId xmlns:a16="http://schemas.microsoft.com/office/drawing/2014/main" id="{0B919CC2-2A65-446F-B538-9E6249035445}"/>
              </a:ext>
            </a:extLst>
          </p:cNvPr>
          <p:cNvSpPr>
            <a:spLocks noGrp="1"/>
          </p:cNvSpPr>
          <p:nvPr>
            <p:ph type="dt" sz="half" idx="10"/>
          </p:nvPr>
        </p:nvSpPr>
        <p:spPr>
          <a:xfrm>
            <a:off x="7605951" y="6456916"/>
            <a:ext cx="2844799" cy="365125"/>
          </a:xfrm>
        </p:spPr>
        <p:txBody>
          <a:bodyPr/>
          <a:lstStyle/>
          <a:p>
            <a:fld id="{9F12312D-BED8-4E07-A0CD-FF120673F890}" type="datetime1">
              <a:rPr lang="en-US" smtClean="0"/>
              <a:t>6/18/2025</a:t>
            </a:fld>
            <a:endParaRPr lang="en-US" dirty="0"/>
          </a:p>
        </p:txBody>
      </p:sp>
      <p:sp>
        <p:nvSpPr>
          <p:cNvPr id="10" name="Footer Placeholder 9">
            <a:extLst>
              <a:ext uri="{FF2B5EF4-FFF2-40B4-BE49-F238E27FC236}">
                <a16:creationId xmlns:a16="http://schemas.microsoft.com/office/drawing/2014/main" id="{B72412AE-119E-4982-8B24-63365EFCA796}"/>
              </a:ext>
            </a:extLst>
          </p:cNvPr>
          <p:cNvSpPr>
            <a:spLocks noGrp="1"/>
          </p:cNvSpPr>
          <p:nvPr>
            <p:ph type="ftr" sz="quarter" idx="11"/>
          </p:nvPr>
        </p:nvSpPr>
        <p:spPr>
          <a:xfrm>
            <a:off x="581192" y="6452590"/>
            <a:ext cx="6917210" cy="365125"/>
          </a:xfrm>
        </p:spPr>
        <p:txBody>
          <a:bodyPr/>
          <a:lstStyle/>
          <a:p>
            <a:endParaRPr lang="en-US" dirty="0"/>
          </a:p>
        </p:txBody>
      </p:sp>
      <p:sp>
        <p:nvSpPr>
          <p:cNvPr id="11" name="Slide Number Placeholder 10">
            <a:extLst>
              <a:ext uri="{FF2B5EF4-FFF2-40B4-BE49-F238E27FC236}">
                <a16:creationId xmlns:a16="http://schemas.microsoft.com/office/drawing/2014/main" id="{7FC4BB19-6AD1-45CF-9F99-00B109890FAB}"/>
              </a:ext>
            </a:extLst>
          </p:cNvPr>
          <p:cNvSpPr>
            <a:spLocks noGrp="1"/>
          </p:cNvSpPr>
          <p:nvPr>
            <p:ph type="sldNum" sz="quarter" idx="12"/>
          </p:nvPr>
        </p:nvSpPr>
        <p:spPr>
          <a:xfrm>
            <a:off x="10558300" y="6456916"/>
            <a:ext cx="1052510" cy="365125"/>
          </a:xfrm>
        </p:spPr>
        <p:txBody>
          <a:body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180897732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tx1">
                    <a:lumMod val="75000"/>
                    <a:lumOff val="25000"/>
                  </a:schemeClr>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641350"/>
            <a:ext cx="11290859" cy="3651249"/>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581192" y="5260127"/>
            <a:ext cx="11029617" cy="998148"/>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92ACD82-9161-4BFB-B2B0-8838C066112F}" type="datetime1">
              <a:rPr lang="en-US" smtClean="0"/>
              <a:t>6/18/2025</a:t>
            </a:fld>
            <a:endParaRPr lang="en-US" dirty="0"/>
          </a:p>
        </p:txBody>
      </p:sp>
      <p:sp>
        <p:nvSpPr>
          <p:cNvPr id="6" name="Footer Placeholder 5"/>
          <p:cNvSpPr>
            <a:spLocks noGrp="1"/>
          </p:cNvSpPr>
          <p:nvPr>
            <p:ph type="ftr" sz="quarter" idx="11"/>
          </p:nvPr>
        </p:nvSpPr>
        <p:spPr/>
        <p:txBody>
          <a:bodyPr/>
          <a:lstStyle/>
          <a:p>
            <a:pPr algn="l"/>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24629251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9"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4DBE0C7-0716-42DE-B5EC-D5C8D03D2F37}" type="datetime1">
              <a:rPr lang="en-US" smtClean="0"/>
              <a:t>6/18/2025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46316680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058151" y="599725"/>
            <a:ext cx="3687316" cy="5816950"/>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204200" y="863600"/>
            <a:ext cx="3124200" cy="4807326"/>
          </a:xfrm>
        </p:spPr>
        <p:txBody>
          <a:bodyPr vert="eaVert" anchor="ctr"/>
          <a:lstStyle>
            <a:lvl1pPr>
              <a:defRPr>
                <a:solidFill>
                  <a:srgbClr val="FFFF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74923" y="863600"/>
            <a:ext cx="7161625" cy="4807326"/>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a:extLst>
              <a:ext uri="{FF2B5EF4-FFF2-40B4-BE49-F238E27FC236}">
                <a16:creationId xmlns:a16="http://schemas.microsoft.com/office/drawing/2014/main" id="{F6423B97-A5D4-47B9-8861-73B3707A04CF}"/>
              </a:ext>
            </a:extLst>
          </p:cNvPr>
          <p:cNvSpPr/>
          <p:nvPr/>
        </p:nvSpPr>
        <p:spPr>
          <a:xfrm>
            <a:off x="446534" y="457200"/>
            <a:ext cx="3703320" cy="94997"/>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9" name="Rectangle 8">
            <a:extLst>
              <a:ext uri="{FF2B5EF4-FFF2-40B4-BE49-F238E27FC236}">
                <a16:creationId xmlns:a16="http://schemas.microsoft.com/office/drawing/2014/main" id="{1AEC0421-37B4-4481-A10D-69FDF5EC7909}"/>
              </a:ext>
            </a:extLst>
          </p:cNvPr>
          <p:cNvSpPr/>
          <p:nvPr/>
        </p:nvSpPr>
        <p:spPr>
          <a:xfrm>
            <a:off x="8042147" y="453643"/>
            <a:ext cx="3703320" cy="98554"/>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a:extLst>
              <a:ext uri="{FF2B5EF4-FFF2-40B4-BE49-F238E27FC236}">
                <a16:creationId xmlns:a16="http://schemas.microsoft.com/office/drawing/2014/main" id="{5F7265B5-9F97-4F1E-99E9-74F7B7E62337}"/>
              </a:ext>
            </a:extLst>
          </p:cNvPr>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1" name="Date Placeholder 10">
            <a:extLst>
              <a:ext uri="{FF2B5EF4-FFF2-40B4-BE49-F238E27FC236}">
                <a16:creationId xmlns:a16="http://schemas.microsoft.com/office/drawing/2014/main" id="{5C74A470-3BD3-4F33-80E5-67E6E87FCBE7}"/>
              </a:ext>
            </a:extLst>
          </p:cNvPr>
          <p:cNvSpPr>
            <a:spLocks noGrp="1"/>
          </p:cNvSpPr>
          <p:nvPr>
            <p:ph type="dt" sz="half" idx="10"/>
          </p:nvPr>
        </p:nvSpPr>
        <p:spPr/>
        <p:txBody>
          <a:bodyPr/>
          <a:lstStyle/>
          <a:p>
            <a:fld id="{BB2B6DE8-1D01-4D9B-B641-0F7CFFA5BA98}" type="datetime1">
              <a:rPr lang="en-US" smtClean="0"/>
              <a:t>6/18/2025</a:t>
            </a:fld>
            <a:endParaRPr lang="en-US" dirty="0"/>
          </a:p>
        </p:txBody>
      </p:sp>
      <p:sp>
        <p:nvSpPr>
          <p:cNvPr id="12" name="Footer Placeholder 11">
            <a:extLst>
              <a:ext uri="{FF2B5EF4-FFF2-40B4-BE49-F238E27FC236}">
                <a16:creationId xmlns:a16="http://schemas.microsoft.com/office/drawing/2014/main" id="{9A3A30BA-DB50-4D7D-BCDE-17D20FB354DF}"/>
              </a:ext>
            </a:extLst>
          </p:cNvPr>
          <p:cNvSpPr>
            <a:spLocks noGrp="1"/>
          </p:cNvSpPr>
          <p:nvPr>
            <p:ph type="ftr" sz="quarter" idx="11"/>
          </p:nvPr>
        </p:nvSpPr>
        <p:spPr/>
        <p:txBody>
          <a:bodyPr/>
          <a:lstStyle/>
          <a:p>
            <a:endParaRPr lang="en-US" dirty="0"/>
          </a:p>
        </p:txBody>
      </p:sp>
      <p:sp>
        <p:nvSpPr>
          <p:cNvPr id="13" name="Slide Number Placeholder 12">
            <a:extLst>
              <a:ext uri="{FF2B5EF4-FFF2-40B4-BE49-F238E27FC236}">
                <a16:creationId xmlns:a16="http://schemas.microsoft.com/office/drawing/2014/main" id="{76FF9E58-C0B2-436B-A21C-DB45A00D6515}"/>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4860059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3"/>
            <a:ext cx="5194767"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6039" y="2228003"/>
            <a:ext cx="5194769"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B5571A9-B0E3-48F3-9BAF-4BF8D5E147C2}" type="datetime1">
              <a:rPr lang="en-US" smtClean="0"/>
              <a:t>6/18/2025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4833232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581191" y="2250891"/>
            <a:ext cx="5194769" cy="557784"/>
          </a:xfrm>
        </p:spPr>
        <p:txBody>
          <a:bodyPr anchor="ctr">
            <a:noAutofit/>
          </a:bodyPr>
          <a:lstStyle>
            <a:lvl1pPr marL="0" indent="0">
              <a:buNone/>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4" y="2926052"/>
            <a:ext cx="5194766"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6039" y="2250892"/>
            <a:ext cx="5194770" cy="553373"/>
          </a:xfrm>
        </p:spPr>
        <p:txBody>
          <a:bodyPr anchor="ctr">
            <a:noAutofit/>
          </a:bodyPr>
          <a:lstStyle>
            <a:lvl1pPr marL="0" marR="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marR="0" lvl="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a:pPr>
            <a:r>
              <a:rPr lang="en-US"/>
              <a:t>Click to edit Master text styles</a:t>
            </a:r>
          </a:p>
        </p:txBody>
      </p:sp>
      <p:sp>
        <p:nvSpPr>
          <p:cNvPr id="6" name="Content Placeholder 5"/>
          <p:cNvSpPr>
            <a:spLocks noGrp="1"/>
          </p:cNvSpPr>
          <p:nvPr>
            <p:ph sz="quarter" idx="4"/>
          </p:nvPr>
        </p:nvSpPr>
        <p:spPr>
          <a:xfrm>
            <a:off x="6416037" y="2926052"/>
            <a:ext cx="5194771"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B2E49EB-6679-4F20-A302-C20C6381AE37}" type="datetime1">
              <a:rPr lang="en-US" smtClean="0"/>
              <a:t>6/18/2025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7480465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F3E828C-06D7-4985-89A5-E76DCBC1049C}" type="datetime1">
              <a:rPr lang="en-US" smtClean="0"/>
              <a:t>6/18/2025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129363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2DE0BF7-B045-4231-8CDA-8F492184B657}" type="datetime1">
              <a:rPr lang="en-US" smtClean="0"/>
              <a:t>6/18/2025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1294949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601200"/>
            <a:ext cx="3682723" cy="5815475"/>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767857" y="933450"/>
            <a:ext cx="3031852" cy="1722419"/>
          </a:xfrm>
        </p:spPr>
        <p:txBody>
          <a:bodyPr anchor="b">
            <a:normAutofit/>
          </a:bodyPr>
          <a:lstStyle>
            <a:lvl1pPr algn="l">
              <a:defRPr sz="24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900928" y="1179829"/>
            <a:ext cx="6650991" cy="4658216"/>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67857" y="2836654"/>
            <a:ext cx="3031852" cy="3001392"/>
          </a:xfrm>
        </p:spPr>
        <p:txBody>
          <a:bodyPr anchor="t">
            <a:normAutofit/>
          </a:bodyPr>
          <a:lstStyle>
            <a:lvl1pPr marL="0" indent="0" algn="l">
              <a:buNone/>
              <a:defRPr sz="1600">
                <a:solidFill>
                  <a:srgbClr val="FFFFFF"/>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a:extLst>
              <a:ext uri="{FF2B5EF4-FFF2-40B4-BE49-F238E27FC236}">
                <a16:creationId xmlns:a16="http://schemas.microsoft.com/office/drawing/2014/main" id="{0B919CC2-2A65-446F-B538-9E6249035445}"/>
              </a:ext>
            </a:extLst>
          </p:cNvPr>
          <p:cNvSpPr>
            <a:spLocks noGrp="1"/>
          </p:cNvSpPr>
          <p:nvPr>
            <p:ph type="dt" sz="half" idx="10"/>
          </p:nvPr>
        </p:nvSpPr>
        <p:spPr>
          <a:xfrm>
            <a:off x="7605951" y="6456916"/>
            <a:ext cx="2844799" cy="365125"/>
          </a:xfrm>
        </p:spPr>
        <p:txBody>
          <a:bodyPr/>
          <a:lstStyle/>
          <a:p>
            <a:fld id="{A77278EB-2F05-4DB0-AAFA-C2DA7763A297}" type="datetime1">
              <a:rPr lang="en-US" smtClean="0"/>
              <a:t>6/18/2025</a:t>
            </a:fld>
            <a:endParaRPr lang="en-US" dirty="0"/>
          </a:p>
        </p:txBody>
      </p:sp>
      <p:sp>
        <p:nvSpPr>
          <p:cNvPr id="10" name="Footer Placeholder 9">
            <a:extLst>
              <a:ext uri="{FF2B5EF4-FFF2-40B4-BE49-F238E27FC236}">
                <a16:creationId xmlns:a16="http://schemas.microsoft.com/office/drawing/2014/main" id="{B72412AE-119E-4982-8B24-63365EFCA796}"/>
              </a:ext>
            </a:extLst>
          </p:cNvPr>
          <p:cNvSpPr>
            <a:spLocks noGrp="1"/>
          </p:cNvSpPr>
          <p:nvPr>
            <p:ph type="ftr" sz="quarter" idx="11"/>
          </p:nvPr>
        </p:nvSpPr>
        <p:spPr>
          <a:xfrm>
            <a:off x="581192" y="6452590"/>
            <a:ext cx="6917210" cy="365125"/>
          </a:xfrm>
        </p:spPr>
        <p:txBody>
          <a:bodyPr/>
          <a:lstStyle/>
          <a:p>
            <a:endParaRPr lang="en-US" dirty="0"/>
          </a:p>
        </p:txBody>
      </p:sp>
      <p:sp>
        <p:nvSpPr>
          <p:cNvPr id="11" name="Slide Number Placeholder 10">
            <a:extLst>
              <a:ext uri="{FF2B5EF4-FFF2-40B4-BE49-F238E27FC236}">
                <a16:creationId xmlns:a16="http://schemas.microsoft.com/office/drawing/2014/main" id="{7FC4BB19-6AD1-45CF-9F99-00B109890FAB}"/>
              </a:ext>
            </a:extLst>
          </p:cNvPr>
          <p:cNvSpPr>
            <a:spLocks noGrp="1"/>
          </p:cNvSpPr>
          <p:nvPr>
            <p:ph type="sldNum" sz="quarter" idx="12"/>
          </p:nvPr>
        </p:nvSpPr>
        <p:spPr>
          <a:xfrm>
            <a:off x="10558300" y="6456916"/>
            <a:ext cx="1052510" cy="365125"/>
          </a:xfrm>
        </p:spPr>
        <p:txBody>
          <a:body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12617666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tx1">
                    <a:lumMod val="75000"/>
                    <a:lumOff val="25000"/>
                  </a:schemeClr>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641350"/>
            <a:ext cx="11290859" cy="3651249"/>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581192" y="5260127"/>
            <a:ext cx="11029617" cy="998148"/>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2A40C91-A31F-4F9E-8FCC-FFC9FB2E387C}" type="datetime1">
              <a:rPr lang="en-US" smtClean="0"/>
              <a:t>6/18/2025</a:t>
            </a:fld>
            <a:endParaRPr lang="en-US" dirty="0"/>
          </a:p>
        </p:txBody>
      </p:sp>
      <p:sp>
        <p:nvSpPr>
          <p:cNvPr id="6" name="Footer Placeholder 5"/>
          <p:cNvSpPr>
            <a:spLocks noGrp="1"/>
          </p:cNvSpPr>
          <p:nvPr>
            <p:ph type="ftr" sz="quarter" idx="11"/>
          </p:nvPr>
        </p:nvSpPr>
        <p:spPr/>
        <p:txBody>
          <a:bodyPr/>
          <a:lstStyle/>
          <a:p>
            <a:pPr algn="l"/>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5732895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2"/>
            <a:ext cx="11029616" cy="365204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6423914"/>
            <a:ext cx="2844799"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7BEC7C6F-5037-44E9-95E4-5E707BE8256D}" type="datetime1">
              <a:rPr lang="en-US" smtClean="0"/>
              <a:t>6/18/2025</a:t>
            </a:fld>
            <a:endParaRPr lang="en-US" dirty="0"/>
          </a:p>
        </p:txBody>
      </p:sp>
      <p:sp>
        <p:nvSpPr>
          <p:cNvPr id="5" name="Footer Placeholder 4"/>
          <p:cNvSpPr>
            <a:spLocks noGrp="1"/>
          </p:cNvSpPr>
          <p:nvPr>
            <p:ph type="ftr" sz="quarter" idx="3"/>
          </p:nvPr>
        </p:nvSpPr>
        <p:spPr>
          <a:xfrm>
            <a:off x="581192" y="6423914"/>
            <a:ext cx="6917210" cy="365125"/>
          </a:xfrm>
          <a:prstGeom prst="rect">
            <a:avLst/>
          </a:prstGeom>
        </p:spPr>
        <p:txBody>
          <a:bodyPr vert="horz" lIns="91440" tIns="45720" rIns="91440" bIns="45720" rtlCol="0" anchor="ctr"/>
          <a:lstStyle>
            <a:lvl1pPr algn="l">
              <a:defRPr sz="900" cap="all">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558300" y="6423914"/>
            <a:ext cx="1052510"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3A98EE3D-8CD1-4C3F-BD1C-C98C9596463C}" type="slidenum">
              <a:rPr lang="en-US" smtClean="0"/>
              <a:t>‹#›</a:t>
            </a:fld>
            <a:endParaRPr lang="en-US" dirty="0"/>
          </a:p>
        </p:txBody>
      </p:sp>
      <p:sp>
        <p:nvSpPr>
          <p:cNvPr id="9" name="Rectangle 8"/>
          <p:cNvSpPr/>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3000897896"/>
      </p:ext>
    </p:extLst>
  </p:cSld>
  <p:clrMap bg1="lt1" tx1="dk1" bg2="lt2" tx2="dk2" accent1="accent1" accent2="accent2" accent3="accent3" accent4="accent4" accent5="accent5" accent6="accent6" hlink="hlink" folHlink="folHlink"/>
  <p:sldLayoutIdLst>
    <p:sldLayoutId id="2147483756" r:id="rId1"/>
    <p:sldLayoutId id="2147483757" r:id="rId2"/>
    <p:sldLayoutId id="2147483758" r:id="rId3"/>
    <p:sldLayoutId id="2147483759" r:id="rId4"/>
    <p:sldLayoutId id="2147483711" r:id="rId5"/>
    <p:sldLayoutId id="2147483760" r:id="rId6"/>
    <p:sldLayoutId id="2147483762" r:id="rId7"/>
    <p:sldLayoutId id="2147483706" r:id="rId8"/>
    <p:sldLayoutId id="2147483709" r:id="rId9"/>
    <p:sldLayoutId id="2147483707" r:id="rId10"/>
    <p:sldLayoutId id="2147483708" r:id="rId11"/>
  </p:sldLayoutIdLst>
  <p:hf hdr="0" ftr="0" dt="0"/>
  <p:txStyles>
    <p:titleStyle>
      <a:lvl1pPr algn="l" defTabSz="457200" rtl="0" eaLnBrk="1" latinLnBrk="0" hangingPunct="1">
        <a:lnSpc>
          <a:spcPct val="100000"/>
        </a:lnSpc>
        <a:spcBef>
          <a:spcPct val="0"/>
        </a:spcBef>
        <a:buNone/>
        <a:defRPr sz="28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700" kern="1200">
          <a:solidFill>
            <a:schemeClr val="tx1">
              <a:lumMod val="75000"/>
              <a:lumOff val="2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300" kern="1200">
          <a:solidFill>
            <a:schemeClr val="tx1">
              <a:lumMod val="75000"/>
              <a:lumOff val="2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2"/>
            <a:ext cx="11029616" cy="365204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6423914"/>
            <a:ext cx="2844799"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1DABBD58-3882-43A3-ADF2-744F250BEB6F}" type="datetime1">
              <a:rPr lang="en-US" smtClean="0"/>
              <a:t>6/18/2025</a:t>
            </a:fld>
            <a:endParaRPr lang="en-US" dirty="0"/>
          </a:p>
        </p:txBody>
      </p:sp>
      <p:sp>
        <p:nvSpPr>
          <p:cNvPr id="5" name="Footer Placeholder 4"/>
          <p:cNvSpPr>
            <a:spLocks noGrp="1"/>
          </p:cNvSpPr>
          <p:nvPr>
            <p:ph type="ftr" sz="quarter" idx="3"/>
          </p:nvPr>
        </p:nvSpPr>
        <p:spPr>
          <a:xfrm>
            <a:off x="581192" y="6423914"/>
            <a:ext cx="6917210" cy="365125"/>
          </a:xfrm>
          <a:prstGeom prst="rect">
            <a:avLst/>
          </a:prstGeom>
        </p:spPr>
        <p:txBody>
          <a:bodyPr vert="horz" lIns="91440" tIns="45720" rIns="91440" bIns="45720" rtlCol="0" anchor="ctr"/>
          <a:lstStyle>
            <a:lvl1pPr algn="l">
              <a:defRPr sz="900" cap="all">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558300" y="6423914"/>
            <a:ext cx="1052510"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3A98EE3D-8CD1-4C3F-BD1C-C98C9596463C}" type="slidenum">
              <a:rPr lang="en-US" smtClean="0"/>
              <a:t>‹#›</a:t>
            </a:fld>
            <a:endParaRPr lang="en-US" dirty="0"/>
          </a:p>
        </p:txBody>
      </p:sp>
      <p:sp>
        <p:nvSpPr>
          <p:cNvPr id="9" name="Rectangle 8"/>
          <p:cNvSpPr/>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2879157745"/>
      </p:ext>
    </p:extLst>
  </p:cSld>
  <p:clrMap bg1="lt1" tx1="dk1" bg2="lt2" tx2="dk2" accent1="accent1" accent2="accent2" accent3="accent3" accent4="accent4" accent5="accent5" accent6="accent6" hlink="hlink" folHlink="folHlink"/>
  <p:sldLayoutIdLst>
    <p:sldLayoutId id="2147483764" r:id="rId1"/>
    <p:sldLayoutId id="2147483765" r:id="rId2"/>
    <p:sldLayoutId id="2147483766" r:id="rId3"/>
    <p:sldLayoutId id="2147483767" r:id="rId4"/>
    <p:sldLayoutId id="2147483768" r:id="rId5"/>
    <p:sldLayoutId id="2147483769" r:id="rId6"/>
    <p:sldLayoutId id="2147483770" r:id="rId7"/>
    <p:sldLayoutId id="2147483771" r:id="rId8"/>
    <p:sldLayoutId id="2147483772" r:id="rId9"/>
    <p:sldLayoutId id="2147483773" r:id="rId10"/>
    <p:sldLayoutId id="2147483774" r:id="rId11"/>
  </p:sldLayoutIdLst>
  <p:hf hdr="0" ftr="0" dt="0"/>
  <p:txStyles>
    <p:titleStyle>
      <a:lvl1pPr algn="l" defTabSz="457200" rtl="0" eaLnBrk="1" latinLnBrk="0" hangingPunct="1">
        <a:lnSpc>
          <a:spcPct val="100000"/>
        </a:lnSpc>
        <a:spcBef>
          <a:spcPct val="0"/>
        </a:spcBef>
        <a:buNone/>
        <a:defRPr sz="28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700" kern="1200">
          <a:solidFill>
            <a:schemeClr val="tx1">
              <a:lumMod val="75000"/>
              <a:lumOff val="2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300" kern="1200">
          <a:solidFill>
            <a:schemeClr val="tx1">
              <a:lumMod val="75000"/>
              <a:lumOff val="2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2"/>
            <a:ext cx="11029616" cy="365204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6423914"/>
            <a:ext cx="2844799"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23BBCDA3-E72C-4CBB-A26B-A2CAF6B7DB63}" type="datetime1">
              <a:rPr lang="en-US" smtClean="0"/>
              <a:t>6/18/2025</a:t>
            </a:fld>
            <a:endParaRPr lang="en-US" dirty="0"/>
          </a:p>
        </p:txBody>
      </p:sp>
      <p:sp>
        <p:nvSpPr>
          <p:cNvPr id="5" name="Footer Placeholder 4"/>
          <p:cNvSpPr>
            <a:spLocks noGrp="1"/>
          </p:cNvSpPr>
          <p:nvPr>
            <p:ph type="ftr" sz="quarter" idx="3"/>
          </p:nvPr>
        </p:nvSpPr>
        <p:spPr>
          <a:xfrm>
            <a:off x="581192" y="6423914"/>
            <a:ext cx="6917210" cy="365125"/>
          </a:xfrm>
          <a:prstGeom prst="rect">
            <a:avLst/>
          </a:prstGeom>
        </p:spPr>
        <p:txBody>
          <a:bodyPr vert="horz" lIns="91440" tIns="45720" rIns="91440" bIns="45720" rtlCol="0" anchor="ctr"/>
          <a:lstStyle>
            <a:lvl1pPr algn="l">
              <a:defRPr sz="900" cap="all">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558300" y="6423914"/>
            <a:ext cx="1052510"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3A98EE3D-8CD1-4C3F-BD1C-C98C9596463C}" type="slidenum">
              <a:rPr lang="en-US" smtClean="0"/>
              <a:t>‹#›</a:t>
            </a:fld>
            <a:endParaRPr lang="en-US" dirty="0"/>
          </a:p>
        </p:txBody>
      </p:sp>
      <p:sp>
        <p:nvSpPr>
          <p:cNvPr id="9" name="Rectangle 8"/>
          <p:cNvSpPr/>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1725948219"/>
      </p:ext>
    </p:extLst>
  </p:cSld>
  <p:clrMap bg1="lt1" tx1="dk1" bg2="lt2" tx2="dk2" accent1="accent1" accent2="accent2" accent3="accent3" accent4="accent4" accent5="accent5" accent6="accent6" hlink="hlink" folHlink="folHlink"/>
  <p:sldLayoutIdLst>
    <p:sldLayoutId id="2147483776" r:id="rId1"/>
    <p:sldLayoutId id="2147483777" r:id="rId2"/>
    <p:sldLayoutId id="2147483778" r:id="rId3"/>
    <p:sldLayoutId id="2147483779" r:id="rId4"/>
    <p:sldLayoutId id="2147483780" r:id="rId5"/>
    <p:sldLayoutId id="2147483781" r:id="rId6"/>
    <p:sldLayoutId id="2147483782" r:id="rId7"/>
    <p:sldLayoutId id="2147483783" r:id="rId8"/>
    <p:sldLayoutId id="2147483784" r:id="rId9"/>
    <p:sldLayoutId id="2147483785" r:id="rId10"/>
    <p:sldLayoutId id="2147483786" r:id="rId11"/>
  </p:sldLayoutIdLst>
  <p:hf hdr="0" ftr="0" dt="0"/>
  <p:txStyles>
    <p:titleStyle>
      <a:lvl1pPr algn="l" defTabSz="457200" rtl="0" eaLnBrk="1" latinLnBrk="0" hangingPunct="1">
        <a:lnSpc>
          <a:spcPct val="100000"/>
        </a:lnSpc>
        <a:spcBef>
          <a:spcPct val="0"/>
        </a:spcBef>
        <a:buNone/>
        <a:defRPr sz="28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700" kern="1200">
          <a:solidFill>
            <a:schemeClr val="tx1">
              <a:lumMod val="75000"/>
              <a:lumOff val="2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300" kern="1200">
          <a:solidFill>
            <a:schemeClr val="tx1">
              <a:lumMod val="75000"/>
              <a:lumOff val="2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3.xml"/><Relationship Id="rId1" Type="http://schemas.openxmlformats.org/officeDocument/2006/relationships/tags" Target="../tags/tag2.xml"/><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1.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8.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4.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5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3.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5.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9" name="Rectangle 28">
            <a:extLst>
              <a:ext uri="{FF2B5EF4-FFF2-40B4-BE49-F238E27FC236}">
                <a16:creationId xmlns:a16="http://schemas.microsoft.com/office/drawing/2014/main" id="{A52FF1B8-145F-47AA-9F6F-7DA3201AA6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Franklin Gothic Book" panose="020B0502020104020203"/>
              <a:ea typeface="+mn-ea"/>
              <a:cs typeface="+mn-cs"/>
            </a:endParaRPr>
          </a:p>
        </p:txBody>
      </p:sp>
      <p:sp>
        <p:nvSpPr>
          <p:cNvPr id="2" name="Title 1">
            <a:extLst>
              <a:ext uri="{FF2B5EF4-FFF2-40B4-BE49-F238E27FC236}">
                <a16:creationId xmlns:a16="http://schemas.microsoft.com/office/drawing/2014/main" id="{1C21E816-31F5-48BB-BD02-D15F2F18B48A}"/>
              </a:ext>
            </a:extLst>
          </p:cNvPr>
          <p:cNvSpPr>
            <a:spLocks noGrp="1"/>
          </p:cNvSpPr>
          <p:nvPr>
            <p:ph type="ctrTitle"/>
          </p:nvPr>
        </p:nvSpPr>
        <p:spPr>
          <a:xfrm>
            <a:off x="4308049" y="2080644"/>
            <a:ext cx="7673419" cy="1721187"/>
          </a:xfrm>
        </p:spPr>
        <p:txBody>
          <a:bodyPr>
            <a:normAutofit fontScale="90000"/>
          </a:bodyPr>
          <a:lstStyle/>
          <a:p>
            <a:br>
              <a:rPr lang="en-US" sz="4400" dirty="0"/>
            </a:br>
            <a:br>
              <a:rPr lang="en-US" sz="4400" dirty="0"/>
            </a:br>
            <a:br>
              <a:rPr lang="en-US" sz="4400" dirty="0"/>
            </a:br>
            <a:br>
              <a:rPr lang="en-US" sz="4400" dirty="0"/>
            </a:br>
            <a:br>
              <a:rPr lang="en-US" sz="4400" dirty="0"/>
            </a:br>
            <a:br>
              <a:rPr lang="en-US" sz="4400" dirty="0"/>
            </a:br>
            <a:r>
              <a:rPr lang="en-US" sz="4400" cap="none" dirty="0"/>
              <a:t>State Taxation of Partnerships – </a:t>
            </a:r>
            <a:br>
              <a:rPr lang="en-US" sz="4400" cap="none" dirty="0"/>
            </a:br>
            <a:r>
              <a:rPr lang="en-US" sz="4400" cap="none" dirty="0"/>
              <a:t>Status Report </a:t>
            </a:r>
            <a:endParaRPr lang="en-US" sz="4400" dirty="0"/>
          </a:p>
        </p:txBody>
      </p:sp>
      <p:sp>
        <p:nvSpPr>
          <p:cNvPr id="3" name="Subtitle 2">
            <a:extLst>
              <a:ext uri="{FF2B5EF4-FFF2-40B4-BE49-F238E27FC236}">
                <a16:creationId xmlns:a16="http://schemas.microsoft.com/office/drawing/2014/main" id="{835D6E6B-3353-491C-A3C6-F278D6CED8B3}"/>
              </a:ext>
            </a:extLst>
          </p:cNvPr>
          <p:cNvSpPr>
            <a:spLocks noGrp="1"/>
          </p:cNvSpPr>
          <p:nvPr>
            <p:ph type="subTitle" idx="1"/>
          </p:nvPr>
        </p:nvSpPr>
        <p:spPr>
          <a:xfrm>
            <a:off x="4308049" y="3909268"/>
            <a:ext cx="5829685" cy="637565"/>
          </a:xfrm>
        </p:spPr>
        <p:txBody>
          <a:bodyPr>
            <a:noAutofit/>
          </a:bodyPr>
          <a:lstStyle/>
          <a:p>
            <a:r>
              <a:rPr lang="en-US" sz="2400" dirty="0"/>
              <a:t>June 18, 2025</a:t>
            </a:r>
          </a:p>
        </p:txBody>
      </p:sp>
      <p:sp>
        <p:nvSpPr>
          <p:cNvPr id="31" name="Rectangle 30">
            <a:extLst>
              <a:ext uri="{FF2B5EF4-FFF2-40B4-BE49-F238E27FC236}">
                <a16:creationId xmlns:a16="http://schemas.microsoft.com/office/drawing/2014/main" id="{6DFE8A8C-8C1F-40A1-8A45-9D05B0DD8E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Franklin Gothic Book" panose="020B0502020104020203"/>
              <a:ea typeface="+mn-ea"/>
              <a:cs typeface="+mn-cs"/>
            </a:endParaRPr>
          </a:p>
        </p:txBody>
      </p:sp>
      <p:sp>
        <p:nvSpPr>
          <p:cNvPr id="33" name="Rectangle 32">
            <a:extLst>
              <a:ext uri="{FF2B5EF4-FFF2-40B4-BE49-F238E27FC236}">
                <a16:creationId xmlns:a16="http://schemas.microsoft.com/office/drawing/2014/main" id="{EE1EF8C3-8F8A-447D-A5FF-C124268254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Franklin Gothic Book" panose="020B0502020104020203"/>
              <a:ea typeface="+mn-ea"/>
              <a:cs typeface="+mn-cs"/>
            </a:endParaRPr>
          </a:p>
        </p:txBody>
      </p:sp>
      <p:sp>
        <p:nvSpPr>
          <p:cNvPr id="35" name="Rectangle 34">
            <a:extLst>
              <a:ext uri="{FF2B5EF4-FFF2-40B4-BE49-F238E27FC236}">
                <a16:creationId xmlns:a16="http://schemas.microsoft.com/office/drawing/2014/main" id="{1B511BAF-6DC3-420A-8603-96945C66AD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Franklin Gothic Book" panose="020B0502020104020203"/>
              <a:ea typeface="+mn-ea"/>
              <a:cs typeface="+mn-cs"/>
            </a:endParaRPr>
          </a:p>
        </p:txBody>
      </p:sp>
      <p:pic>
        <p:nvPicPr>
          <p:cNvPr id="4" name="Picture 3">
            <a:extLst>
              <a:ext uri="{FF2B5EF4-FFF2-40B4-BE49-F238E27FC236}">
                <a16:creationId xmlns:a16="http://schemas.microsoft.com/office/drawing/2014/main" id="{49F09600-EAFC-4C54-94E9-659BE7BEF5B3}"/>
              </a:ext>
            </a:extLst>
          </p:cNvPr>
          <p:cNvPicPr>
            <a:picLocks noChangeAspect="1"/>
          </p:cNvPicPr>
          <p:nvPr/>
        </p:nvPicPr>
        <p:blipFill>
          <a:blip r:embed="rId4"/>
          <a:stretch>
            <a:fillRect/>
          </a:stretch>
        </p:blipFill>
        <p:spPr>
          <a:xfrm>
            <a:off x="898039" y="2490291"/>
            <a:ext cx="3053422" cy="1541978"/>
          </a:xfrm>
          <a:prstGeom prst="rect">
            <a:avLst/>
          </a:prstGeom>
        </p:spPr>
      </p:pic>
      <p:sp>
        <p:nvSpPr>
          <p:cNvPr id="5" name="Slide Number Placeholder 4">
            <a:extLst>
              <a:ext uri="{FF2B5EF4-FFF2-40B4-BE49-F238E27FC236}">
                <a16:creationId xmlns:a16="http://schemas.microsoft.com/office/drawing/2014/main" id="{29069105-5D7C-96CF-7BD9-C260AB9E37CA}"/>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A98EE3D-8CD1-4C3F-BD1C-C98C9596463C}" type="slidenum">
              <a:rPr kumimoji="0" lang="en-US" sz="900" b="0" i="0" u="none" strike="noStrike" kern="1200" cap="none" spc="0" normalizeH="0" baseline="0" noProof="0" smtClean="0">
                <a:ln>
                  <a:noFill/>
                </a:ln>
                <a:solidFill>
                  <a:prstClr val="black">
                    <a:lumMod val="75000"/>
                    <a:lumOff val="25000"/>
                  </a:prstClr>
                </a:solidFill>
                <a:effectLst/>
                <a:uLnTx/>
                <a:uFillTx/>
                <a:latin typeface="Franklin Gothic Book" panose="020B0502020104020203"/>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900" b="0" i="0" u="none" strike="noStrike" kern="1200" cap="none" spc="0" normalizeH="0" baseline="0" noProof="0" dirty="0">
              <a:ln>
                <a:noFill/>
              </a:ln>
              <a:solidFill>
                <a:prstClr val="black">
                  <a:lumMod val="75000"/>
                  <a:lumOff val="25000"/>
                </a:prstClr>
              </a:solidFill>
              <a:effectLst/>
              <a:uLnTx/>
              <a:uFillTx/>
              <a:latin typeface="Franklin Gothic Book" panose="020B0502020104020203"/>
              <a:ea typeface="+mn-ea"/>
              <a:cs typeface="+mn-cs"/>
            </a:endParaRPr>
          </a:p>
        </p:txBody>
      </p:sp>
    </p:spTree>
    <p:custDataLst>
      <p:tags r:id="rId1"/>
    </p:custDataLst>
    <p:extLst>
      <p:ext uri="{BB962C8B-B14F-4D97-AF65-F5344CB8AC3E}">
        <p14:creationId xmlns:p14="http://schemas.microsoft.com/office/powerpoint/2010/main" val="24758055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6CFB22-4853-D19D-E95A-D2E066139A19}"/>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9B0A1644-0312-E4EC-51A4-1BEB9251BAA4}"/>
              </a:ext>
            </a:extLst>
          </p:cNvPr>
          <p:cNvSpPr>
            <a:spLocks noGrp="1"/>
          </p:cNvSpPr>
          <p:nvPr>
            <p:ph type="title"/>
          </p:nvPr>
        </p:nvSpPr>
        <p:spPr/>
        <p:txBody>
          <a:bodyPr>
            <a:normAutofit/>
          </a:bodyPr>
          <a:lstStyle/>
          <a:p>
            <a:r>
              <a:rPr lang="en-US" sz="3600"/>
              <a:t>Senate Reconciliation Bill  - Section 70601</a:t>
            </a:r>
          </a:p>
        </p:txBody>
      </p:sp>
      <p:sp>
        <p:nvSpPr>
          <p:cNvPr id="4" name="Content Placeholder 3">
            <a:extLst>
              <a:ext uri="{FF2B5EF4-FFF2-40B4-BE49-F238E27FC236}">
                <a16:creationId xmlns:a16="http://schemas.microsoft.com/office/drawing/2014/main" id="{B3F63B23-1AAE-70CD-8FE9-F54F1E0DF73E}"/>
              </a:ext>
            </a:extLst>
          </p:cNvPr>
          <p:cNvSpPr>
            <a:spLocks noGrp="1"/>
          </p:cNvSpPr>
          <p:nvPr>
            <p:ph idx="1"/>
          </p:nvPr>
        </p:nvSpPr>
        <p:spPr>
          <a:xfrm>
            <a:off x="1754659" y="2340864"/>
            <a:ext cx="9856148" cy="2713050"/>
          </a:xfrm>
        </p:spPr>
        <p:txBody>
          <a:bodyPr/>
          <a:lstStyle/>
          <a:p>
            <a:r>
              <a:rPr lang="en-US" sz="3600" b="1" dirty="0"/>
              <a:t>Changes to Subchapters K and S</a:t>
            </a:r>
          </a:p>
          <a:p>
            <a:r>
              <a:rPr lang="en-US" sz="3600" b="1" dirty="0"/>
              <a:t>Amended IRC 275</a:t>
            </a:r>
          </a:p>
          <a:p>
            <a:r>
              <a:rPr lang="en-US" sz="3600" b="1" dirty="0"/>
              <a:t>New IRC 6660, same as IRC 6659 in HR1.</a:t>
            </a:r>
            <a:endParaRPr lang="en-US" dirty="0"/>
          </a:p>
        </p:txBody>
      </p:sp>
      <p:sp>
        <p:nvSpPr>
          <p:cNvPr id="2" name="Slide Number Placeholder 1">
            <a:extLst>
              <a:ext uri="{FF2B5EF4-FFF2-40B4-BE49-F238E27FC236}">
                <a16:creationId xmlns:a16="http://schemas.microsoft.com/office/drawing/2014/main" id="{3C97FCC1-03C3-4B59-1ADD-045D0BF319D3}"/>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A98EE3D-8CD1-4C3F-BD1C-C98C9596463C}" type="slidenum">
              <a:rPr kumimoji="0" lang="en-US" sz="900" b="0" i="0" u="none" strike="noStrike" kern="1200" cap="none" spc="0" normalizeH="0" baseline="0" noProof="0" smtClean="0">
                <a:ln>
                  <a:noFill/>
                </a:ln>
                <a:solidFill>
                  <a:prstClr val="black">
                    <a:lumMod val="75000"/>
                    <a:lumOff val="25000"/>
                  </a:prstClr>
                </a:solidFill>
                <a:effectLst/>
                <a:uLnTx/>
                <a:uFillTx/>
                <a:latin typeface="Franklin Gothic Book" panose="020B0502020104020203"/>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900" b="0" i="0" u="none" strike="noStrike" kern="1200" cap="none" spc="0" normalizeH="0" baseline="0" noProof="0">
              <a:ln>
                <a:noFill/>
              </a:ln>
              <a:solidFill>
                <a:prstClr val="black">
                  <a:lumMod val="75000"/>
                  <a:lumOff val="25000"/>
                </a:prstClr>
              </a:solidFill>
              <a:effectLst/>
              <a:uLnTx/>
              <a:uFillTx/>
              <a:latin typeface="Franklin Gothic Book" panose="020B0502020104020203"/>
              <a:ea typeface="+mn-ea"/>
              <a:cs typeface="+mn-cs"/>
            </a:endParaRPr>
          </a:p>
        </p:txBody>
      </p:sp>
    </p:spTree>
    <p:extLst>
      <p:ext uri="{BB962C8B-B14F-4D97-AF65-F5344CB8AC3E}">
        <p14:creationId xmlns:p14="http://schemas.microsoft.com/office/powerpoint/2010/main" val="24713823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71291D-DEED-CF91-05BA-4F220C263D3A}"/>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83C9BA83-6B9B-35B6-CC35-6446F292C6B2}"/>
              </a:ext>
            </a:extLst>
          </p:cNvPr>
          <p:cNvSpPr>
            <a:spLocks noGrp="1"/>
          </p:cNvSpPr>
          <p:nvPr>
            <p:ph type="title"/>
          </p:nvPr>
        </p:nvSpPr>
        <p:spPr>
          <a:xfrm>
            <a:off x="581192" y="702156"/>
            <a:ext cx="11029616" cy="632868"/>
          </a:xfrm>
        </p:spPr>
        <p:txBody>
          <a:bodyPr>
            <a:normAutofit fontScale="90000"/>
          </a:bodyPr>
          <a:lstStyle/>
          <a:p>
            <a:r>
              <a:rPr lang="en-US" sz="3600"/>
              <a:t>Senate Reconciliation Bill  - Section 70601</a:t>
            </a:r>
          </a:p>
        </p:txBody>
      </p:sp>
      <p:sp>
        <p:nvSpPr>
          <p:cNvPr id="4" name="Content Placeholder 3">
            <a:extLst>
              <a:ext uri="{FF2B5EF4-FFF2-40B4-BE49-F238E27FC236}">
                <a16:creationId xmlns:a16="http://schemas.microsoft.com/office/drawing/2014/main" id="{A13712AA-5F1A-1758-54F4-44B0440DB702}"/>
              </a:ext>
            </a:extLst>
          </p:cNvPr>
          <p:cNvSpPr>
            <a:spLocks noGrp="1"/>
          </p:cNvSpPr>
          <p:nvPr>
            <p:ph idx="1"/>
          </p:nvPr>
        </p:nvSpPr>
        <p:spPr>
          <a:xfrm>
            <a:off x="581192" y="1634844"/>
            <a:ext cx="11029616" cy="4647084"/>
          </a:xfrm>
        </p:spPr>
        <p:txBody>
          <a:bodyPr>
            <a:normAutofit lnSpcReduction="10000"/>
          </a:bodyPr>
          <a:lstStyle/>
          <a:p>
            <a:r>
              <a:rPr lang="en-US" sz="2600"/>
              <a:t>Changes to Subchapters K and S</a:t>
            </a:r>
          </a:p>
          <a:p>
            <a:pPr lvl="1"/>
            <a:r>
              <a:rPr lang="en-US" sz="2600"/>
              <a:t>Pass-through entity taxes (PTET) and specified taxes must be separately stated under 702(a)(6) and cannot be deducted in IRC 703(a)(2)(B).</a:t>
            </a:r>
          </a:p>
          <a:p>
            <a:pPr lvl="1"/>
            <a:r>
              <a:rPr lang="en-US" sz="2600"/>
              <a:t>A PTET is defined as a tax described under IRC 164(3) [state and local income tax] and derived from a trade or business (other than being an employee), or from any activity described in IRC 212. </a:t>
            </a:r>
          </a:p>
          <a:p>
            <a:pPr lvl="2">
              <a:buFont typeface="Wingdings" panose="05000000000000000000" pitchFamily="2" charset="2"/>
              <a:buChar char="Ø"/>
            </a:pPr>
            <a:r>
              <a:rPr lang="en-US" sz="2500"/>
              <a:t>Thus, a PTET would not depend on the definition of a qualified trade or business under IRC 199A.</a:t>
            </a:r>
          </a:p>
          <a:p>
            <a:pPr lvl="2">
              <a:buFont typeface="Wingdings" panose="05000000000000000000" pitchFamily="2" charset="2"/>
              <a:buChar char="Ø"/>
            </a:pPr>
            <a:r>
              <a:rPr lang="en-US" sz="2500"/>
              <a:t>PTET would include “investment partnerships”. </a:t>
            </a:r>
          </a:p>
          <a:p>
            <a:pPr lvl="1"/>
            <a:r>
              <a:rPr lang="en-US" sz="2600"/>
              <a:t>However, the definition excludes some PTET.</a:t>
            </a:r>
          </a:p>
          <a:p>
            <a:pPr marL="0" indent="0">
              <a:buNone/>
            </a:pPr>
            <a:endParaRPr lang="en-US"/>
          </a:p>
        </p:txBody>
      </p:sp>
      <p:sp>
        <p:nvSpPr>
          <p:cNvPr id="2" name="Slide Number Placeholder 1">
            <a:extLst>
              <a:ext uri="{FF2B5EF4-FFF2-40B4-BE49-F238E27FC236}">
                <a16:creationId xmlns:a16="http://schemas.microsoft.com/office/drawing/2014/main" id="{6C8776BC-601C-3FC9-8351-0C896F7485BE}"/>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A98EE3D-8CD1-4C3F-BD1C-C98C9596463C}" type="slidenum">
              <a:rPr kumimoji="0" lang="en-US" sz="900" b="0" i="0" u="none" strike="noStrike" kern="1200" cap="none" spc="0" normalizeH="0" baseline="0" noProof="0" smtClean="0">
                <a:ln>
                  <a:noFill/>
                </a:ln>
                <a:solidFill>
                  <a:prstClr val="black">
                    <a:lumMod val="75000"/>
                    <a:lumOff val="25000"/>
                  </a:prstClr>
                </a:solidFill>
                <a:effectLst/>
                <a:uLnTx/>
                <a:uFillTx/>
                <a:latin typeface="Franklin Gothic Book" panose="020B0502020104020203"/>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900" b="0" i="0" u="none" strike="noStrike" kern="1200" cap="none" spc="0" normalizeH="0" baseline="0" noProof="0">
              <a:ln>
                <a:noFill/>
              </a:ln>
              <a:solidFill>
                <a:prstClr val="black">
                  <a:lumMod val="75000"/>
                  <a:lumOff val="25000"/>
                </a:prstClr>
              </a:solidFill>
              <a:effectLst/>
              <a:uLnTx/>
              <a:uFillTx/>
              <a:latin typeface="Franklin Gothic Book" panose="020B0502020104020203"/>
              <a:ea typeface="+mn-ea"/>
              <a:cs typeface="+mn-cs"/>
            </a:endParaRPr>
          </a:p>
        </p:txBody>
      </p:sp>
    </p:spTree>
    <p:extLst>
      <p:ext uri="{BB962C8B-B14F-4D97-AF65-F5344CB8AC3E}">
        <p14:creationId xmlns:p14="http://schemas.microsoft.com/office/powerpoint/2010/main" val="7804791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916392-59FD-AE93-8B19-6A1574DD13A7}"/>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DAFB5E8A-C9D3-4C34-B9EA-3D376AE241B4}"/>
              </a:ext>
            </a:extLst>
          </p:cNvPr>
          <p:cNvSpPr>
            <a:spLocks noGrp="1"/>
          </p:cNvSpPr>
          <p:nvPr>
            <p:ph type="title"/>
          </p:nvPr>
        </p:nvSpPr>
        <p:spPr>
          <a:xfrm>
            <a:off x="581192" y="702156"/>
            <a:ext cx="11029616" cy="632868"/>
          </a:xfrm>
        </p:spPr>
        <p:txBody>
          <a:bodyPr>
            <a:normAutofit fontScale="90000"/>
          </a:bodyPr>
          <a:lstStyle/>
          <a:p>
            <a:r>
              <a:rPr lang="en-US" sz="3600"/>
              <a:t>Senate Reconciliation Bill  - Section 70601</a:t>
            </a:r>
          </a:p>
        </p:txBody>
      </p:sp>
      <p:sp>
        <p:nvSpPr>
          <p:cNvPr id="4" name="Content Placeholder 3">
            <a:extLst>
              <a:ext uri="{FF2B5EF4-FFF2-40B4-BE49-F238E27FC236}">
                <a16:creationId xmlns:a16="http://schemas.microsoft.com/office/drawing/2014/main" id="{013AD5A3-062A-E432-4503-41BC8FD62D25}"/>
              </a:ext>
            </a:extLst>
          </p:cNvPr>
          <p:cNvSpPr>
            <a:spLocks noGrp="1"/>
          </p:cNvSpPr>
          <p:nvPr>
            <p:ph idx="1"/>
          </p:nvPr>
        </p:nvSpPr>
        <p:spPr>
          <a:xfrm>
            <a:off x="480607" y="1559306"/>
            <a:ext cx="11029616" cy="4892040"/>
          </a:xfrm>
        </p:spPr>
        <p:txBody>
          <a:bodyPr>
            <a:normAutofit/>
          </a:bodyPr>
          <a:lstStyle/>
          <a:p>
            <a:pPr lvl="1"/>
            <a:r>
              <a:rPr lang="en-US" sz="2300" b="1" dirty="0"/>
              <a:t>For states imposing an income tax on individuals:</a:t>
            </a:r>
          </a:p>
          <a:p>
            <a:pPr lvl="2"/>
            <a:r>
              <a:rPr lang="en-US" sz="2200" dirty="0"/>
              <a:t>The definition would not include PTET imposed after 2027 if </a:t>
            </a:r>
            <a:r>
              <a:rPr lang="en-US" sz="2000" dirty="0"/>
              <a:t>the tax exceeds 102% of the liability that would be imposed on an unmarried individual with same net income.</a:t>
            </a:r>
          </a:p>
          <a:p>
            <a:pPr lvl="2">
              <a:buFont typeface="Wingdings" panose="05000000000000000000" pitchFamily="2" charset="2"/>
              <a:buChar char="Ø"/>
            </a:pPr>
            <a:r>
              <a:rPr lang="en-US" sz="2200" dirty="0"/>
              <a:t>That is supposed to eliminate the risk of PTET paying for income tax on other items of income and thus extending the scope of the pass-through work-around.</a:t>
            </a:r>
          </a:p>
          <a:p>
            <a:pPr lvl="1"/>
            <a:r>
              <a:rPr lang="en-US" sz="2300" b="1" dirty="0"/>
              <a:t>For states that are not imposing an income tax on individuals:</a:t>
            </a:r>
          </a:p>
          <a:p>
            <a:pPr lvl="2"/>
            <a:r>
              <a:rPr lang="en-US" sz="2000" dirty="0"/>
              <a:t>A PTET on net income of the entity would be treated as a substitute payment which </a:t>
            </a:r>
            <a:r>
              <a:rPr lang="en-US" sz="2000" b="1" dirty="0"/>
              <a:t>is a specified tax</a:t>
            </a:r>
            <a:r>
              <a:rPr lang="en-US" sz="2000" dirty="0"/>
              <a:t>, if the partners receive corresponding state tax benefits of more than 25%. </a:t>
            </a:r>
          </a:p>
          <a:p>
            <a:pPr lvl="2">
              <a:buFont typeface="Wingdings" panose="05000000000000000000" pitchFamily="2" charset="2"/>
              <a:buChar char="Ø"/>
            </a:pPr>
            <a:r>
              <a:rPr lang="en-US" sz="2200" dirty="0"/>
              <a:t>This matters because of how IRC 275 would be amended.</a:t>
            </a:r>
          </a:p>
          <a:p>
            <a:pPr marL="0" indent="0">
              <a:buNone/>
            </a:pPr>
            <a:endParaRPr lang="en-US" dirty="0"/>
          </a:p>
        </p:txBody>
      </p:sp>
      <p:sp>
        <p:nvSpPr>
          <p:cNvPr id="2" name="Slide Number Placeholder 1">
            <a:extLst>
              <a:ext uri="{FF2B5EF4-FFF2-40B4-BE49-F238E27FC236}">
                <a16:creationId xmlns:a16="http://schemas.microsoft.com/office/drawing/2014/main" id="{2397B9FE-7F23-714B-F8B1-A24DB3C2ED3A}"/>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A98EE3D-8CD1-4C3F-BD1C-C98C9596463C}" type="slidenum">
              <a:rPr kumimoji="0" lang="en-US" sz="900" b="0" i="0" u="none" strike="noStrike" kern="1200" cap="none" spc="0" normalizeH="0" baseline="0" noProof="0" smtClean="0">
                <a:ln>
                  <a:noFill/>
                </a:ln>
                <a:solidFill>
                  <a:prstClr val="black">
                    <a:lumMod val="75000"/>
                    <a:lumOff val="25000"/>
                  </a:prstClr>
                </a:solidFill>
                <a:effectLst/>
                <a:uLnTx/>
                <a:uFillTx/>
                <a:latin typeface="Franklin Gothic Book" panose="020B0502020104020203"/>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900" b="0" i="0" u="none" strike="noStrike" kern="1200" cap="none" spc="0" normalizeH="0" baseline="0" noProof="0">
              <a:ln>
                <a:noFill/>
              </a:ln>
              <a:solidFill>
                <a:prstClr val="black">
                  <a:lumMod val="75000"/>
                  <a:lumOff val="25000"/>
                </a:prstClr>
              </a:solidFill>
              <a:effectLst/>
              <a:uLnTx/>
              <a:uFillTx/>
              <a:latin typeface="Franklin Gothic Book" panose="020B0502020104020203"/>
              <a:ea typeface="+mn-ea"/>
              <a:cs typeface="+mn-cs"/>
            </a:endParaRPr>
          </a:p>
        </p:txBody>
      </p:sp>
    </p:spTree>
    <p:extLst>
      <p:ext uri="{BB962C8B-B14F-4D97-AF65-F5344CB8AC3E}">
        <p14:creationId xmlns:p14="http://schemas.microsoft.com/office/powerpoint/2010/main" val="41635395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00F6FF-59CB-404E-0F32-5A984A0F9821}"/>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59872C3A-D4BE-3993-805F-3DF99C16C2D5}"/>
              </a:ext>
            </a:extLst>
          </p:cNvPr>
          <p:cNvSpPr>
            <a:spLocks noGrp="1"/>
          </p:cNvSpPr>
          <p:nvPr>
            <p:ph type="title"/>
          </p:nvPr>
        </p:nvSpPr>
        <p:spPr>
          <a:xfrm>
            <a:off x="581192" y="702156"/>
            <a:ext cx="11029616" cy="632868"/>
          </a:xfrm>
        </p:spPr>
        <p:txBody>
          <a:bodyPr>
            <a:normAutofit fontScale="90000"/>
          </a:bodyPr>
          <a:lstStyle/>
          <a:p>
            <a:r>
              <a:rPr lang="en-US" sz="3600"/>
              <a:t>Senate Reconciliation Bill  - Section 70601</a:t>
            </a:r>
          </a:p>
        </p:txBody>
      </p:sp>
      <p:sp>
        <p:nvSpPr>
          <p:cNvPr id="4" name="Content Placeholder 3">
            <a:extLst>
              <a:ext uri="{FF2B5EF4-FFF2-40B4-BE49-F238E27FC236}">
                <a16:creationId xmlns:a16="http://schemas.microsoft.com/office/drawing/2014/main" id="{84D7CBAF-8495-FB5B-58D1-384C8B76B42D}"/>
              </a:ext>
            </a:extLst>
          </p:cNvPr>
          <p:cNvSpPr>
            <a:spLocks noGrp="1"/>
          </p:cNvSpPr>
          <p:nvPr>
            <p:ph idx="1"/>
          </p:nvPr>
        </p:nvSpPr>
        <p:spPr>
          <a:xfrm>
            <a:off x="581192" y="1490472"/>
            <a:ext cx="11029616" cy="4846320"/>
          </a:xfrm>
        </p:spPr>
        <p:txBody>
          <a:bodyPr>
            <a:normAutofit/>
          </a:bodyPr>
          <a:lstStyle/>
          <a:p>
            <a:r>
              <a:rPr lang="en-US" sz="2600" dirty="0"/>
              <a:t>Amended IRC 275</a:t>
            </a:r>
          </a:p>
          <a:p>
            <a:pPr lvl="1"/>
            <a:r>
              <a:rPr lang="en-US" sz="2200" dirty="0"/>
              <a:t>Deduction limited to $10k for married individuals on specified taxes plus</a:t>
            </a:r>
          </a:p>
          <a:p>
            <a:pPr lvl="1"/>
            <a:r>
              <a:rPr lang="en-US" sz="2200" dirty="0"/>
              <a:t>A deduction for PTET if such tax exceeds in the aggregate the sum of:</a:t>
            </a:r>
          </a:p>
          <a:p>
            <a:pPr lvl="2"/>
            <a:r>
              <a:rPr lang="en-US" sz="2100" dirty="0"/>
              <a:t>Any remaining amount left form the $10k limit, plus</a:t>
            </a:r>
          </a:p>
          <a:p>
            <a:pPr lvl="2"/>
            <a:r>
              <a:rPr lang="en-US" sz="2100" dirty="0"/>
              <a:t>The greater of </a:t>
            </a:r>
          </a:p>
          <a:p>
            <a:pPr lvl="3"/>
            <a:r>
              <a:rPr lang="en-US" sz="2100" dirty="0"/>
              <a:t>$40k (for married individuals) or, </a:t>
            </a:r>
          </a:p>
          <a:p>
            <a:pPr lvl="3"/>
            <a:r>
              <a:rPr lang="en-US" sz="2100" dirty="0"/>
              <a:t>50% of the taxpayer’s distributive share of PTET</a:t>
            </a:r>
          </a:p>
          <a:p>
            <a:pPr lvl="1">
              <a:buFont typeface="Wingdings" panose="05000000000000000000" pitchFamily="2" charset="2"/>
              <a:buChar char="Ø"/>
            </a:pPr>
            <a:r>
              <a:rPr lang="en-US" sz="2200" dirty="0"/>
              <a:t>The workaround would hold at least 50% of its current value for states imposing an income tax on individuals. </a:t>
            </a:r>
          </a:p>
        </p:txBody>
      </p:sp>
      <p:sp>
        <p:nvSpPr>
          <p:cNvPr id="2" name="Slide Number Placeholder 1">
            <a:extLst>
              <a:ext uri="{FF2B5EF4-FFF2-40B4-BE49-F238E27FC236}">
                <a16:creationId xmlns:a16="http://schemas.microsoft.com/office/drawing/2014/main" id="{D264B62A-E05D-A849-63B4-956E15E6FC92}"/>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A98EE3D-8CD1-4C3F-BD1C-C98C9596463C}" type="slidenum">
              <a:rPr kumimoji="0" lang="en-US" sz="900" b="0" i="0" u="none" strike="noStrike" kern="1200" cap="none" spc="0" normalizeH="0" baseline="0" noProof="0" smtClean="0">
                <a:ln>
                  <a:noFill/>
                </a:ln>
                <a:solidFill>
                  <a:prstClr val="black">
                    <a:lumMod val="75000"/>
                    <a:lumOff val="25000"/>
                  </a:prstClr>
                </a:solidFill>
                <a:effectLst/>
                <a:uLnTx/>
                <a:uFillTx/>
                <a:latin typeface="Franklin Gothic Book" panose="020B0502020104020203"/>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900" b="0" i="0" u="none" strike="noStrike" kern="1200" cap="none" spc="0" normalizeH="0" baseline="0" noProof="0">
              <a:ln>
                <a:noFill/>
              </a:ln>
              <a:solidFill>
                <a:prstClr val="black">
                  <a:lumMod val="75000"/>
                  <a:lumOff val="25000"/>
                </a:prstClr>
              </a:solidFill>
              <a:effectLst/>
              <a:uLnTx/>
              <a:uFillTx/>
              <a:latin typeface="Franklin Gothic Book" panose="020B0502020104020203"/>
              <a:ea typeface="+mn-ea"/>
              <a:cs typeface="+mn-cs"/>
            </a:endParaRPr>
          </a:p>
        </p:txBody>
      </p:sp>
    </p:spTree>
    <p:extLst>
      <p:ext uri="{BB962C8B-B14F-4D97-AF65-F5344CB8AC3E}">
        <p14:creationId xmlns:p14="http://schemas.microsoft.com/office/powerpoint/2010/main" val="24987125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266EA5-87F4-8A7C-A19E-D9BF8D61F8DC}"/>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5333D738-8CB5-7675-1403-D7024789B2CA}"/>
              </a:ext>
            </a:extLst>
          </p:cNvPr>
          <p:cNvSpPr>
            <a:spLocks noGrp="1"/>
          </p:cNvSpPr>
          <p:nvPr>
            <p:ph type="title"/>
          </p:nvPr>
        </p:nvSpPr>
        <p:spPr/>
        <p:txBody>
          <a:bodyPr/>
          <a:lstStyle/>
          <a:p>
            <a:r>
              <a:rPr lang="en-US" dirty="0"/>
              <a:t>UPDATE on the White Paper</a:t>
            </a:r>
          </a:p>
        </p:txBody>
      </p:sp>
      <p:sp>
        <p:nvSpPr>
          <p:cNvPr id="5" name="Text Placeholder 4">
            <a:extLst>
              <a:ext uri="{FF2B5EF4-FFF2-40B4-BE49-F238E27FC236}">
                <a16:creationId xmlns:a16="http://schemas.microsoft.com/office/drawing/2014/main" id="{78E34028-FC1D-6D38-A801-1A8A32A429A6}"/>
              </a:ext>
            </a:extLst>
          </p:cNvPr>
          <p:cNvSpPr>
            <a:spLocks noGrp="1"/>
          </p:cNvSpPr>
          <p:nvPr>
            <p:ph type="body" idx="1"/>
          </p:nvPr>
        </p:nvSpPr>
        <p:spPr/>
        <p:txBody>
          <a:bodyPr/>
          <a:lstStyle/>
          <a:p>
            <a:r>
              <a:rPr lang="en-US" dirty="0"/>
              <a:t>See the version dated 6-18-2025 on the Project Webpage</a:t>
            </a:r>
          </a:p>
        </p:txBody>
      </p:sp>
      <p:sp>
        <p:nvSpPr>
          <p:cNvPr id="2" name="Slide Number Placeholder 1">
            <a:extLst>
              <a:ext uri="{FF2B5EF4-FFF2-40B4-BE49-F238E27FC236}">
                <a16:creationId xmlns:a16="http://schemas.microsoft.com/office/drawing/2014/main" id="{878B5F71-4CE8-7E84-2885-D02CBC8E712F}"/>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A98EE3D-8CD1-4C3F-BD1C-C98C9596463C}" type="slidenum">
              <a:rPr kumimoji="0" lang="en-US" sz="900" b="0" i="0" u="none" strike="noStrike" kern="1200" cap="none" spc="0" normalizeH="0" baseline="0" noProof="0" smtClean="0">
                <a:ln>
                  <a:noFill/>
                </a:ln>
                <a:solidFill>
                  <a:prstClr val="black">
                    <a:lumMod val="75000"/>
                    <a:lumOff val="25000"/>
                  </a:prstClr>
                </a:solidFill>
                <a:effectLst/>
                <a:uLnTx/>
                <a:uFillTx/>
                <a:latin typeface="Franklin Gothic Book" panose="020B0502020104020203"/>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900" b="0" i="0" u="none" strike="noStrike" kern="1200" cap="none" spc="0" normalizeH="0" baseline="0" noProof="0" dirty="0">
              <a:ln>
                <a:noFill/>
              </a:ln>
              <a:solidFill>
                <a:prstClr val="black">
                  <a:lumMod val="75000"/>
                  <a:lumOff val="25000"/>
                </a:prstClr>
              </a:solidFill>
              <a:effectLst/>
              <a:uLnTx/>
              <a:uFillTx/>
              <a:latin typeface="Franklin Gothic Book" panose="020B0502020104020203"/>
              <a:ea typeface="+mn-ea"/>
              <a:cs typeface="+mn-cs"/>
            </a:endParaRPr>
          </a:p>
        </p:txBody>
      </p:sp>
    </p:spTree>
    <p:extLst>
      <p:ext uri="{BB962C8B-B14F-4D97-AF65-F5344CB8AC3E}">
        <p14:creationId xmlns:p14="http://schemas.microsoft.com/office/powerpoint/2010/main" val="15751380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F53CBC-3FF6-EF46-D3AF-C43EA2CE14B7}"/>
              </a:ext>
            </a:extLst>
          </p:cNvPr>
          <p:cNvSpPr>
            <a:spLocks noGrp="1"/>
          </p:cNvSpPr>
          <p:nvPr>
            <p:ph type="title"/>
          </p:nvPr>
        </p:nvSpPr>
        <p:spPr>
          <a:xfrm>
            <a:off x="581192" y="702157"/>
            <a:ext cx="11029616" cy="626914"/>
          </a:xfrm>
        </p:spPr>
        <p:txBody>
          <a:bodyPr/>
          <a:lstStyle/>
          <a:p>
            <a:r>
              <a:rPr lang="en-US" dirty="0"/>
              <a:t>Versions of the White Paper</a:t>
            </a:r>
          </a:p>
        </p:txBody>
      </p:sp>
      <p:sp>
        <p:nvSpPr>
          <p:cNvPr id="3" name="Content Placeholder 2">
            <a:extLst>
              <a:ext uri="{FF2B5EF4-FFF2-40B4-BE49-F238E27FC236}">
                <a16:creationId xmlns:a16="http://schemas.microsoft.com/office/drawing/2014/main" id="{A2CF5762-42C6-F999-0A60-70195E273750}"/>
              </a:ext>
            </a:extLst>
          </p:cNvPr>
          <p:cNvSpPr>
            <a:spLocks noGrp="1"/>
          </p:cNvSpPr>
          <p:nvPr>
            <p:ph idx="1"/>
          </p:nvPr>
        </p:nvSpPr>
        <p:spPr>
          <a:xfrm>
            <a:off x="581192" y="1467293"/>
            <a:ext cx="11029615" cy="4956621"/>
          </a:xfrm>
        </p:spPr>
        <p:txBody>
          <a:bodyPr>
            <a:normAutofit/>
          </a:bodyPr>
          <a:lstStyle/>
          <a:p>
            <a:r>
              <a:rPr lang="en-US" sz="3200" b="1" dirty="0"/>
              <a:t>Current version is dated June 18, 2025.</a:t>
            </a:r>
          </a:p>
          <a:p>
            <a:r>
              <a:rPr lang="en-US" sz="3200" b="1" dirty="0"/>
              <a:t>We have been making versions available for comment so that if there are issues or problems we can address those.</a:t>
            </a:r>
          </a:p>
          <a:p>
            <a:r>
              <a:rPr lang="en-US" sz="3200" b="1" dirty="0"/>
              <a:t>Comments submitted on prior versions will be welcomed and considered.</a:t>
            </a:r>
          </a:p>
        </p:txBody>
      </p:sp>
      <p:sp>
        <p:nvSpPr>
          <p:cNvPr id="4" name="Slide Number Placeholder 3">
            <a:extLst>
              <a:ext uri="{FF2B5EF4-FFF2-40B4-BE49-F238E27FC236}">
                <a16:creationId xmlns:a16="http://schemas.microsoft.com/office/drawing/2014/main" id="{74D62D0F-DB90-7B2C-A277-001DA086BBF0}"/>
              </a:ext>
            </a:extLst>
          </p:cNvPr>
          <p:cNvSpPr>
            <a:spLocks noGrp="1"/>
          </p:cNvSpPr>
          <p:nvPr>
            <p:ph type="sldNum" sz="quarter" idx="12"/>
          </p:nvPr>
        </p:nvSpPr>
        <p:spPr/>
        <p:txBody>
          <a:bodyPr/>
          <a:lstStyle/>
          <a:p>
            <a:fld id="{3A98EE3D-8CD1-4C3F-BD1C-C98C9596463C}" type="slidenum">
              <a:rPr lang="en-US" smtClean="0"/>
              <a:t>15</a:t>
            </a:fld>
            <a:endParaRPr lang="en-US" dirty="0"/>
          </a:p>
        </p:txBody>
      </p:sp>
    </p:spTree>
    <p:extLst>
      <p:ext uri="{BB962C8B-B14F-4D97-AF65-F5344CB8AC3E}">
        <p14:creationId xmlns:p14="http://schemas.microsoft.com/office/powerpoint/2010/main" val="42349241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23EBCE-2F04-FC6A-9EDF-8165107B521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26E4C8A-A865-D855-4006-79DC7DCBFFA5}"/>
              </a:ext>
            </a:extLst>
          </p:cNvPr>
          <p:cNvSpPr>
            <a:spLocks noGrp="1"/>
          </p:cNvSpPr>
          <p:nvPr>
            <p:ph type="title"/>
          </p:nvPr>
        </p:nvSpPr>
        <p:spPr>
          <a:xfrm>
            <a:off x="581192" y="702157"/>
            <a:ext cx="11029616" cy="626914"/>
          </a:xfrm>
        </p:spPr>
        <p:txBody>
          <a:bodyPr/>
          <a:lstStyle/>
          <a:p>
            <a:r>
              <a:rPr lang="en-US" dirty="0"/>
              <a:t>Versions of the White Paper</a:t>
            </a:r>
          </a:p>
        </p:txBody>
      </p:sp>
      <p:sp>
        <p:nvSpPr>
          <p:cNvPr id="3" name="Content Placeholder 2">
            <a:extLst>
              <a:ext uri="{FF2B5EF4-FFF2-40B4-BE49-F238E27FC236}">
                <a16:creationId xmlns:a16="http://schemas.microsoft.com/office/drawing/2014/main" id="{D3312BFE-58CF-FB72-9AFB-B323443FD009}"/>
              </a:ext>
            </a:extLst>
          </p:cNvPr>
          <p:cNvSpPr>
            <a:spLocks noGrp="1"/>
          </p:cNvSpPr>
          <p:nvPr>
            <p:ph idx="1"/>
          </p:nvPr>
        </p:nvSpPr>
        <p:spPr>
          <a:xfrm>
            <a:off x="581192" y="1198605"/>
            <a:ext cx="11029615" cy="5436973"/>
          </a:xfrm>
        </p:spPr>
        <p:txBody>
          <a:bodyPr>
            <a:normAutofit/>
          </a:bodyPr>
          <a:lstStyle/>
          <a:p>
            <a:pPr>
              <a:spcAft>
                <a:spcPts val="1200"/>
              </a:spcAft>
            </a:pPr>
            <a:r>
              <a:rPr lang="en-US" sz="2800" b="1" dirty="0"/>
              <a:t>In this version note:</a:t>
            </a:r>
          </a:p>
          <a:p>
            <a:pPr lvl="1">
              <a:spcAft>
                <a:spcPts val="1200"/>
              </a:spcAft>
            </a:pPr>
            <a:r>
              <a:rPr lang="en-US" sz="2400" b="1" dirty="0"/>
              <a:t>On the last call—an issue concerning throw-back rules for sales factor sourcing was raised along with the question of how P.L. 86-272 would apply to income of partnerships where the partnership or partner claims protection. We addressed that issue. See Section I.E. </a:t>
            </a:r>
          </a:p>
          <a:p>
            <a:pPr lvl="1">
              <a:spcAft>
                <a:spcPts val="1200"/>
              </a:spcAft>
            </a:pPr>
            <a:r>
              <a:rPr lang="en-US" sz="2400" b="1" dirty="0"/>
              <a:t>We also revised and added other information to that Section I.E. on state sourcing rules, generally.</a:t>
            </a:r>
          </a:p>
          <a:p>
            <a:pPr lvl="1">
              <a:spcAft>
                <a:spcPts val="1200"/>
              </a:spcAft>
            </a:pPr>
            <a:r>
              <a:rPr lang="en-US" sz="2400" b="1" dirty="0"/>
              <a:t>We included a new Section III.C. with examples of cases and commentary on unitary issues in the state tax sourcing of partnership income.</a:t>
            </a:r>
          </a:p>
          <a:p>
            <a:pPr lvl="1">
              <a:spcAft>
                <a:spcPts val="1200"/>
              </a:spcAft>
            </a:pPr>
            <a:r>
              <a:rPr lang="en-US" sz="2400" b="1" dirty="0"/>
              <a:t>And we began drafting “Findings” for the Executive Summary.</a:t>
            </a:r>
            <a:endParaRPr lang="en-US" sz="2100" b="1" dirty="0"/>
          </a:p>
        </p:txBody>
      </p:sp>
      <p:sp>
        <p:nvSpPr>
          <p:cNvPr id="4" name="Slide Number Placeholder 3">
            <a:extLst>
              <a:ext uri="{FF2B5EF4-FFF2-40B4-BE49-F238E27FC236}">
                <a16:creationId xmlns:a16="http://schemas.microsoft.com/office/drawing/2014/main" id="{54080023-95EF-ABBE-5FF1-2564CA506220}"/>
              </a:ext>
            </a:extLst>
          </p:cNvPr>
          <p:cNvSpPr>
            <a:spLocks noGrp="1"/>
          </p:cNvSpPr>
          <p:nvPr>
            <p:ph type="sldNum" sz="quarter" idx="12"/>
          </p:nvPr>
        </p:nvSpPr>
        <p:spPr/>
        <p:txBody>
          <a:bodyPr/>
          <a:lstStyle/>
          <a:p>
            <a:fld id="{3A98EE3D-8CD1-4C3F-BD1C-C98C9596463C}" type="slidenum">
              <a:rPr lang="en-US" smtClean="0"/>
              <a:t>16</a:t>
            </a:fld>
            <a:endParaRPr lang="en-US" dirty="0"/>
          </a:p>
        </p:txBody>
      </p:sp>
    </p:spTree>
    <p:extLst>
      <p:ext uri="{BB962C8B-B14F-4D97-AF65-F5344CB8AC3E}">
        <p14:creationId xmlns:p14="http://schemas.microsoft.com/office/powerpoint/2010/main" val="27376274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B8BE7D-6965-1D50-5BD4-0CA6CB02867D}"/>
              </a:ext>
            </a:extLst>
          </p:cNvPr>
          <p:cNvSpPr>
            <a:spLocks noGrp="1"/>
          </p:cNvSpPr>
          <p:nvPr>
            <p:ph type="title"/>
          </p:nvPr>
        </p:nvSpPr>
        <p:spPr>
          <a:xfrm>
            <a:off x="581192" y="702156"/>
            <a:ext cx="11029616" cy="871463"/>
          </a:xfrm>
        </p:spPr>
        <p:txBody>
          <a:bodyPr/>
          <a:lstStyle/>
          <a:p>
            <a:pPr algn="ctr"/>
            <a:r>
              <a:rPr lang="en-US" b="1" dirty="0"/>
              <a:t>CAVEAT</a:t>
            </a:r>
          </a:p>
        </p:txBody>
      </p:sp>
      <p:sp>
        <p:nvSpPr>
          <p:cNvPr id="3" name="Content Placeholder 2">
            <a:extLst>
              <a:ext uri="{FF2B5EF4-FFF2-40B4-BE49-F238E27FC236}">
                <a16:creationId xmlns:a16="http://schemas.microsoft.com/office/drawing/2014/main" id="{038BC3A1-C87F-CA63-C8F2-E71D103C5F40}"/>
              </a:ext>
            </a:extLst>
          </p:cNvPr>
          <p:cNvSpPr>
            <a:spLocks noGrp="1"/>
          </p:cNvSpPr>
          <p:nvPr>
            <p:ph idx="1"/>
          </p:nvPr>
        </p:nvSpPr>
        <p:spPr>
          <a:xfrm>
            <a:off x="581192" y="1765006"/>
            <a:ext cx="11029615" cy="2902688"/>
          </a:xfrm>
        </p:spPr>
        <p:txBody>
          <a:bodyPr>
            <a:normAutofit fontScale="92500" lnSpcReduction="10000"/>
          </a:bodyPr>
          <a:lstStyle/>
          <a:p>
            <a:pPr marL="0" indent="0">
              <a:spcBef>
                <a:spcPts val="1200"/>
              </a:spcBef>
              <a:buNone/>
            </a:pPr>
            <a:r>
              <a:rPr lang="en-US" sz="2600" dirty="0"/>
              <a:t>These slides discuss a general, uniform approach to sourcing partnership income that may be used by the states. </a:t>
            </a:r>
          </a:p>
          <a:p>
            <a:pPr marL="0" indent="0">
              <a:spcBef>
                <a:spcPts val="1200"/>
              </a:spcBef>
              <a:spcAft>
                <a:spcPts val="0"/>
              </a:spcAft>
              <a:buNone/>
            </a:pPr>
            <a:r>
              <a:rPr lang="en-US" sz="2600" dirty="0"/>
              <a:t>If there is agreement on the approach – we will also need to consider:</a:t>
            </a:r>
          </a:p>
          <a:p>
            <a:pPr lvl="1">
              <a:spcBef>
                <a:spcPts val="1200"/>
              </a:spcBef>
              <a:spcAft>
                <a:spcPts val="0"/>
              </a:spcAft>
            </a:pPr>
            <a:r>
              <a:rPr lang="en-US" sz="2600" dirty="0"/>
              <a:t>Necessary reporting requirements</a:t>
            </a:r>
          </a:p>
          <a:p>
            <a:pPr lvl="1">
              <a:spcBef>
                <a:spcPts val="1200"/>
              </a:spcBef>
              <a:spcAft>
                <a:spcPts val="0"/>
              </a:spcAft>
            </a:pPr>
            <a:r>
              <a:rPr lang="en-US" sz="2600" dirty="0"/>
              <a:t>Limits to address administrative burdens on small partnerships</a:t>
            </a:r>
          </a:p>
          <a:p>
            <a:pPr lvl="1">
              <a:spcBef>
                <a:spcPts val="1200"/>
              </a:spcBef>
            </a:pPr>
            <a:r>
              <a:rPr lang="en-US" sz="2600" dirty="0"/>
              <a:t>Anti-abuse rules</a:t>
            </a:r>
          </a:p>
        </p:txBody>
      </p:sp>
      <p:sp>
        <p:nvSpPr>
          <p:cNvPr id="4" name="Slide Number Placeholder 3">
            <a:extLst>
              <a:ext uri="{FF2B5EF4-FFF2-40B4-BE49-F238E27FC236}">
                <a16:creationId xmlns:a16="http://schemas.microsoft.com/office/drawing/2014/main" id="{D2536869-FE77-B1EF-A035-A393F9BC4720}"/>
              </a:ext>
            </a:extLst>
          </p:cNvPr>
          <p:cNvSpPr>
            <a:spLocks noGrp="1"/>
          </p:cNvSpPr>
          <p:nvPr>
            <p:ph type="sldNum" sz="quarter" idx="12"/>
          </p:nvPr>
        </p:nvSpPr>
        <p:spPr/>
        <p:txBody>
          <a:bodyPr/>
          <a:lstStyle/>
          <a:p>
            <a:fld id="{3A98EE3D-8CD1-4C3F-BD1C-C98C9596463C}" type="slidenum">
              <a:rPr lang="en-US" smtClean="0"/>
              <a:t>17</a:t>
            </a:fld>
            <a:endParaRPr lang="en-US" dirty="0"/>
          </a:p>
        </p:txBody>
      </p:sp>
    </p:spTree>
    <p:extLst>
      <p:ext uri="{BB962C8B-B14F-4D97-AF65-F5344CB8AC3E}">
        <p14:creationId xmlns:p14="http://schemas.microsoft.com/office/powerpoint/2010/main" val="68082113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01A5F7-D151-2470-ECE2-FE3B1578242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FBD51E8-DFA9-0606-6D1F-7734897B2A3C}"/>
              </a:ext>
            </a:extLst>
          </p:cNvPr>
          <p:cNvSpPr>
            <a:spLocks noGrp="1"/>
          </p:cNvSpPr>
          <p:nvPr>
            <p:ph type="title"/>
          </p:nvPr>
        </p:nvSpPr>
        <p:spPr>
          <a:xfrm>
            <a:off x="581192" y="702156"/>
            <a:ext cx="11029616" cy="807667"/>
          </a:xfrm>
        </p:spPr>
        <p:txBody>
          <a:bodyPr/>
          <a:lstStyle/>
          <a:p>
            <a:r>
              <a:rPr lang="en-US" dirty="0"/>
              <a:t>Income Tax 101 –</a:t>
            </a:r>
          </a:p>
        </p:txBody>
      </p:sp>
      <p:sp>
        <p:nvSpPr>
          <p:cNvPr id="3" name="Content Placeholder 2">
            <a:extLst>
              <a:ext uri="{FF2B5EF4-FFF2-40B4-BE49-F238E27FC236}">
                <a16:creationId xmlns:a16="http://schemas.microsoft.com/office/drawing/2014/main" id="{029A257E-3A96-4662-C402-7D39776C3E81}"/>
              </a:ext>
            </a:extLst>
          </p:cNvPr>
          <p:cNvSpPr>
            <a:spLocks noGrp="1"/>
          </p:cNvSpPr>
          <p:nvPr>
            <p:ph idx="1"/>
          </p:nvPr>
        </p:nvSpPr>
        <p:spPr>
          <a:xfrm>
            <a:off x="581192" y="2126512"/>
            <a:ext cx="11029615" cy="3848838"/>
          </a:xfrm>
        </p:spPr>
        <p:txBody>
          <a:bodyPr anchor="t">
            <a:normAutofit/>
          </a:bodyPr>
          <a:lstStyle/>
          <a:p>
            <a:pPr>
              <a:spcBef>
                <a:spcPts val="1800"/>
              </a:spcBef>
            </a:pPr>
            <a:r>
              <a:rPr lang="en-US" sz="2800" b="1" dirty="0"/>
              <a:t>Rules for tax treatment generally look to two things:</a:t>
            </a:r>
          </a:p>
          <a:p>
            <a:pPr lvl="1">
              <a:spcBef>
                <a:spcPts val="1800"/>
              </a:spcBef>
            </a:pPr>
            <a:r>
              <a:rPr lang="en-US" sz="2600" b="1" dirty="0">
                <a:highlight>
                  <a:srgbClr val="FFFF00"/>
                </a:highlight>
              </a:rPr>
              <a:t>Character</a:t>
            </a:r>
            <a:r>
              <a:rPr lang="en-US" sz="2600" b="1" dirty="0"/>
              <a:t> of Items – the nature of income, expense, gain, loss, etc. that affects the tax treatment. </a:t>
            </a:r>
          </a:p>
          <a:p>
            <a:pPr marL="594000" lvl="2" indent="0">
              <a:spcBef>
                <a:spcPts val="1800"/>
              </a:spcBef>
              <a:buNone/>
            </a:pPr>
            <a:r>
              <a:rPr lang="en-US" sz="2500" b="1" dirty="0"/>
              <a:t>Under Subchapter K, the character of partnership items is attributed to any partner receiving a share of those items—“as if such item were realized directly from the source from which realized by the partnership, or incurred in the same manner as incurred by the partnership.” </a:t>
            </a:r>
          </a:p>
          <a:p>
            <a:pPr lvl="1">
              <a:spcBef>
                <a:spcPts val="1800"/>
              </a:spcBef>
            </a:pPr>
            <a:endParaRPr lang="en-US" sz="2600" b="1" dirty="0"/>
          </a:p>
        </p:txBody>
      </p:sp>
      <p:sp>
        <p:nvSpPr>
          <p:cNvPr id="4" name="Slide Number Placeholder 3">
            <a:extLst>
              <a:ext uri="{FF2B5EF4-FFF2-40B4-BE49-F238E27FC236}">
                <a16:creationId xmlns:a16="http://schemas.microsoft.com/office/drawing/2014/main" id="{7F19B86C-2543-DE29-3E16-4C494AED6E62}"/>
              </a:ext>
            </a:extLst>
          </p:cNvPr>
          <p:cNvSpPr>
            <a:spLocks noGrp="1"/>
          </p:cNvSpPr>
          <p:nvPr>
            <p:ph type="sldNum" sz="quarter" idx="12"/>
          </p:nvPr>
        </p:nvSpPr>
        <p:spPr/>
        <p:txBody>
          <a:bodyPr/>
          <a:lstStyle/>
          <a:p>
            <a:fld id="{3A98EE3D-8CD1-4C3F-BD1C-C98C9596463C}" type="slidenum">
              <a:rPr lang="en-US" smtClean="0"/>
              <a:t>18</a:t>
            </a:fld>
            <a:endParaRPr lang="en-US" dirty="0"/>
          </a:p>
        </p:txBody>
      </p:sp>
    </p:spTree>
    <p:extLst>
      <p:ext uri="{BB962C8B-B14F-4D97-AF65-F5344CB8AC3E}">
        <p14:creationId xmlns:p14="http://schemas.microsoft.com/office/powerpoint/2010/main" val="34697583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F90A67-4B86-2564-2536-E8F7388125D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7E2D9E1-7501-4B7A-19D9-59C929152D64}"/>
              </a:ext>
            </a:extLst>
          </p:cNvPr>
          <p:cNvSpPr>
            <a:spLocks noGrp="1"/>
          </p:cNvSpPr>
          <p:nvPr>
            <p:ph type="title"/>
          </p:nvPr>
        </p:nvSpPr>
        <p:spPr>
          <a:xfrm>
            <a:off x="581192" y="702156"/>
            <a:ext cx="11029616" cy="935258"/>
          </a:xfrm>
        </p:spPr>
        <p:txBody>
          <a:bodyPr/>
          <a:lstStyle/>
          <a:p>
            <a:r>
              <a:rPr lang="en-US" dirty="0"/>
              <a:t>Partnership Attribution Principle</a:t>
            </a:r>
          </a:p>
        </p:txBody>
      </p:sp>
      <p:sp>
        <p:nvSpPr>
          <p:cNvPr id="3" name="Content Placeholder 2">
            <a:extLst>
              <a:ext uri="{FF2B5EF4-FFF2-40B4-BE49-F238E27FC236}">
                <a16:creationId xmlns:a16="http://schemas.microsoft.com/office/drawing/2014/main" id="{6DDB52B6-CF97-7EEF-DED5-29CD201BEB0A}"/>
              </a:ext>
            </a:extLst>
          </p:cNvPr>
          <p:cNvSpPr>
            <a:spLocks noGrp="1"/>
          </p:cNvSpPr>
          <p:nvPr>
            <p:ph idx="1"/>
          </p:nvPr>
        </p:nvSpPr>
        <p:spPr>
          <a:xfrm>
            <a:off x="581192" y="1860698"/>
            <a:ext cx="11029615" cy="4540102"/>
          </a:xfrm>
        </p:spPr>
        <p:txBody>
          <a:bodyPr anchor="t">
            <a:normAutofit/>
          </a:bodyPr>
          <a:lstStyle/>
          <a:p>
            <a:pPr marL="0" indent="0">
              <a:spcBef>
                <a:spcPts val="1800"/>
              </a:spcBef>
              <a:buNone/>
            </a:pPr>
            <a:r>
              <a:rPr lang="en-US" sz="2600" dirty="0"/>
              <a:t>In other words, determination of an item’s character goes this way:</a:t>
            </a:r>
          </a:p>
        </p:txBody>
      </p:sp>
      <p:sp>
        <p:nvSpPr>
          <p:cNvPr id="4" name="Isosceles Triangle 3">
            <a:extLst>
              <a:ext uri="{FF2B5EF4-FFF2-40B4-BE49-F238E27FC236}">
                <a16:creationId xmlns:a16="http://schemas.microsoft.com/office/drawing/2014/main" id="{120BB471-1DBD-833E-F93C-7E1F2DCADF66}"/>
              </a:ext>
            </a:extLst>
          </p:cNvPr>
          <p:cNvSpPr/>
          <p:nvPr/>
        </p:nvSpPr>
        <p:spPr>
          <a:xfrm>
            <a:off x="5059680" y="4653280"/>
            <a:ext cx="1534160" cy="1239520"/>
          </a:xfrm>
          <a:prstGeom prst="triangl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CD69E546-ABD2-FB26-293A-489E29E54A5F}"/>
              </a:ext>
            </a:extLst>
          </p:cNvPr>
          <p:cNvSpPr/>
          <p:nvPr/>
        </p:nvSpPr>
        <p:spPr>
          <a:xfrm>
            <a:off x="2975609" y="3068320"/>
            <a:ext cx="1747520" cy="85344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Confused person with solid fill">
            <a:extLst>
              <a:ext uri="{FF2B5EF4-FFF2-40B4-BE49-F238E27FC236}">
                <a16:creationId xmlns:a16="http://schemas.microsoft.com/office/drawing/2014/main" id="{CEC0A5C1-1CB8-F6D1-5CEC-55517A364978}"/>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7162800" y="2971800"/>
            <a:ext cx="914400" cy="914400"/>
          </a:xfrm>
          <a:prstGeom prst="rect">
            <a:avLst/>
          </a:prstGeom>
        </p:spPr>
      </p:pic>
      <p:cxnSp>
        <p:nvCxnSpPr>
          <p:cNvPr id="9" name="Connector: Curved 8">
            <a:extLst>
              <a:ext uri="{FF2B5EF4-FFF2-40B4-BE49-F238E27FC236}">
                <a16:creationId xmlns:a16="http://schemas.microsoft.com/office/drawing/2014/main" id="{DC4EF8E9-979A-65B6-1AEE-E1DDB4224499}"/>
              </a:ext>
            </a:extLst>
          </p:cNvPr>
          <p:cNvCxnSpPr>
            <a:cxnSpLocks/>
            <a:stCxn id="4" idx="1"/>
            <a:endCxn id="5" idx="2"/>
          </p:cNvCxnSpPr>
          <p:nvPr/>
        </p:nvCxnSpPr>
        <p:spPr>
          <a:xfrm rot="10800000">
            <a:off x="3849370" y="3921760"/>
            <a:ext cx="1593851" cy="1351280"/>
          </a:xfrm>
          <a:prstGeom prst="curvedConnector2">
            <a:avLst/>
          </a:prstGeom>
          <a:ln w="88900">
            <a:solidFill>
              <a:schemeClr val="bg2">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0" name="Connector: Curved 9">
            <a:extLst>
              <a:ext uri="{FF2B5EF4-FFF2-40B4-BE49-F238E27FC236}">
                <a16:creationId xmlns:a16="http://schemas.microsoft.com/office/drawing/2014/main" id="{FF7EBE64-BF45-CD49-C112-88FBA2526D07}"/>
              </a:ext>
            </a:extLst>
          </p:cNvPr>
          <p:cNvCxnSpPr>
            <a:cxnSpLocks/>
            <a:stCxn id="4" idx="5"/>
            <a:endCxn id="7" idx="2"/>
          </p:cNvCxnSpPr>
          <p:nvPr/>
        </p:nvCxnSpPr>
        <p:spPr>
          <a:xfrm flipV="1">
            <a:off x="6210300" y="3886200"/>
            <a:ext cx="1409700" cy="1386840"/>
          </a:xfrm>
          <a:prstGeom prst="curvedConnector2">
            <a:avLst/>
          </a:prstGeom>
          <a:ln w="88900">
            <a:solidFill>
              <a:schemeClr val="bg2">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6" name="Slide Number Placeholder 5">
            <a:extLst>
              <a:ext uri="{FF2B5EF4-FFF2-40B4-BE49-F238E27FC236}">
                <a16:creationId xmlns:a16="http://schemas.microsoft.com/office/drawing/2014/main" id="{09C25C5A-3B2D-081D-8E3A-0DA207202438}"/>
              </a:ext>
            </a:extLst>
          </p:cNvPr>
          <p:cNvSpPr>
            <a:spLocks noGrp="1"/>
          </p:cNvSpPr>
          <p:nvPr>
            <p:ph type="sldNum" sz="quarter" idx="12"/>
          </p:nvPr>
        </p:nvSpPr>
        <p:spPr/>
        <p:txBody>
          <a:bodyPr/>
          <a:lstStyle/>
          <a:p>
            <a:fld id="{3A98EE3D-8CD1-4C3F-BD1C-C98C9596463C}" type="slidenum">
              <a:rPr lang="en-US" smtClean="0"/>
              <a:t>19</a:t>
            </a:fld>
            <a:endParaRPr lang="en-US" dirty="0"/>
          </a:p>
        </p:txBody>
      </p:sp>
    </p:spTree>
    <p:extLst>
      <p:ext uri="{BB962C8B-B14F-4D97-AF65-F5344CB8AC3E}">
        <p14:creationId xmlns:p14="http://schemas.microsoft.com/office/powerpoint/2010/main" val="30386686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637980-48B5-3FF1-8AEC-B7DC699DAE3E}"/>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838A5615-398E-9AA3-0609-484D6B9828BB}"/>
              </a:ext>
            </a:extLst>
          </p:cNvPr>
          <p:cNvSpPr>
            <a:spLocks noGrp="1"/>
          </p:cNvSpPr>
          <p:nvPr>
            <p:ph type="title"/>
          </p:nvPr>
        </p:nvSpPr>
        <p:spPr>
          <a:xfrm>
            <a:off x="444843" y="2393950"/>
            <a:ext cx="11355860" cy="2147467"/>
          </a:xfrm>
        </p:spPr>
        <p:txBody>
          <a:bodyPr>
            <a:normAutofit/>
          </a:bodyPr>
          <a:lstStyle/>
          <a:p>
            <a:r>
              <a:rPr lang="en-US" sz="3900" dirty="0"/>
              <a:t>Developments – </a:t>
            </a:r>
            <a:br>
              <a:rPr lang="en-US" sz="3900" dirty="0"/>
            </a:br>
            <a:r>
              <a:rPr lang="en-US" sz="3900" dirty="0"/>
              <a:t>H.R.1 (amended) Pass-Through work-around</a:t>
            </a:r>
          </a:p>
        </p:txBody>
      </p:sp>
      <p:sp>
        <p:nvSpPr>
          <p:cNvPr id="5" name="Text Placeholder 4">
            <a:extLst>
              <a:ext uri="{FF2B5EF4-FFF2-40B4-BE49-F238E27FC236}">
                <a16:creationId xmlns:a16="http://schemas.microsoft.com/office/drawing/2014/main" id="{4A9D3AF8-768E-1900-DBBA-F12530E42A90}"/>
              </a:ext>
            </a:extLst>
          </p:cNvPr>
          <p:cNvSpPr>
            <a:spLocks noGrp="1"/>
          </p:cNvSpPr>
          <p:nvPr>
            <p:ph type="body" idx="1"/>
          </p:nvPr>
        </p:nvSpPr>
        <p:spPr/>
        <p:txBody>
          <a:bodyPr/>
          <a:lstStyle/>
          <a:p>
            <a:r>
              <a:rPr lang="en-US"/>
              <a:t>These developments are still being studied by the MTC and states</a:t>
            </a:r>
          </a:p>
        </p:txBody>
      </p:sp>
      <p:sp>
        <p:nvSpPr>
          <p:cNvPr id="2" name="Slide Number Placeholder 1">
            <a:extLst>
              <a:ext uri="{FF2B5EF4-FFF2-40B4-BE49-F238E27FC236}">
                <a16:creationId xmlns:a16="http://schemas.microsoft.com/office/drawing/2014/main" id="{A655762E-A12C-DCC1-3A94-E12B98B4E9B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A98EE3D-8CD1-4C3F-BD1C-C98C9596463C}" type="slidenum">
              <a:rPr kumimoji="0" lang="en-US" sz="900" b="0" i="0" u="none" strike="noStrike" kern="1200" cap="none" spc="0" normalizeH="0" baseline="0" noProof="0" smtClean="0">
                <a:ln>
                  <a:noFill/>
                </a:ln>
                <a:solidFill>
                  <a:prstClr val="black">
                    <a:lumMod val="75000"/>
                    <a:lumOff val="25000"/>
                  </a:prstClr>
                </a:solidFill>
                <a:effectLst/>
                <a:uLnTx/>
                <a:uFillTx/>
                <a:latin typeface="Franklin Gothic Book" panose="020B0502020104020203"/>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900" b="0" i="0" u="none" strike="noStrike" kern="1200" cap="none" spc="0" normalizeH="0" baseline="0" noProof="0">
              <a:ln>
                <a:noFill/>
              </a:ln>
              <a:solidFill>
                <a:prstClr val="black">
                  <a:lumMod val="75000"/>
                  <a:lumOff val="25000"/>
                </a:prstClr>
              </a:solidFill>
              <a:effectLst/>
              <a:uLnTx/>
              <a:uFillTx/>
              <a:latin typeface="Franklin Gothic Book" panose="020B0502020104020203"/>
              <a:ea typeface="+mn-ea"/>
              <a:cs typeface="+mn-cs"/>
            </a:endParaRPr>
          </a:p>
        </p:txBody>
      </p:sp>
    </p:spTree>
    <p:extLst>
      <p:ext uri="{BB962C8B-B14F-4D97-AF65-F5344CB8AC3E}">
        <p14:creationId xmlns:p14="http://schemas.microsoft.com/office/powerpoint/2010/main" val="41011603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C37DF4-5D48-4EFE-B09F-436F8E5ED68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E12B922-56BB-986B-C870-DA77E465AB1D}"/>
              </a:ext>
            </a:extLst>
          </p:cNvPr>
          <p:cNvSpPr>
            <a:spLocks noGrp="1"/>
          </p:cNvSpPr>
          <p:nvPr>
            <p:ph type="title"/>
          </p:nvPr>
        </p:nvSpPr>
        <p:spPr>
          <a:xfrm>
            <a:off x="581192" y="702156"/>
            <a:ext cx="11029616" cy="807667"/>
          </a:xfrm>
        </p:spPr>
        <p:txBody>
          <a:bodyPr/>
          <a:lstStyle/>
          <a:p>
            <a:r>
              <a:rPr lang="en-US" dirty="0"/>
              <a:t>Income Tax 101 –</a:t>
            </a:r>
          </a:p>
        </p:txBody>
      </p:sp>
      <p:sp>
        <p:nvSpPr>
          <p:cNvPr id="3" name="Content Placeholder 2">
            <a:extLst>
              <a:ext uri="{FF2B5EF4-FFF2-40B4-BE49-F238E27FC236}">
                <a16:creationId xmlns:a16="http://schemas.microsoft.com/office/drawing/2014/main" id="{93AF831B-9818-F035-600B-114620CF6B20}"/>
              </a:ext>
            </a:extLst>
          </p:cNvPr>
          <p:cNvSpPr>
            <a:spLocks noGrp="1"/>
          </p:cNvSpPr>
          <p:nvPr>
            <p:ph idx="1"/>
          </p:nvPr>
        </p:nvSpPr>
        <p:spPr>
          <a:xfrm>
            <a:off x="581192" y="2126512"/>
            <a:ext cx="11029615" cy="3848838"/>
          </a:xfrm>
        </p:spPr>
        <p:txBody>
          <a:bodyPr anchor="t">
            <a:normAutofit/>
          </a:bodyPr>
          <a:lstStyle/>
          <a:p>
            <a:pPr>
              <a:spcBef>
                <a:spcPts val="1800"/>
              </a:spcBef>
            </a:pPr>
            <a:r>
              <a:rPr lang="en-US" sz="2800" b="1" dirty="0"/>
              <a:t>Rules for tax treatment generally look to two things:</a:t>
            </a:r>
          </a:p>
          <a:p>
            <a:pPr lvl="1">
              <a:spcBef>
                <a:spcPts val="1800"/>
              </a:spcBef>
            </a:pPr>
            <a:r>
              <a:rPr lang="en-US" sz="2600" b="1" dirty="0">
                <a:highlight>
                  <a:srgbClr val="FFFF00"/>
                </a:highlight>
              </a:rPr>
              <a:t>Attributes</a:t>
            </a:r>
            <a:r>
              <a:rPr lang="en-US" sz="2600" b="1" dirty="0"/>
              <a:t> of the Taxpayer (Including Taxpaying Partners) – any taxpayer-specific tax attributes including whether the taxpayer is an individual or corporation, domestic or foreign, etc., as well as the taxpayer’s own reportable items from other sources.</a:t>
            </a:r>
          </a:p>
        </p:txBody>
      </p:sp>
      <p:sp>
        <p:nvSpPr>
          <p:cNvPr id="4" name="Slide Number Placeholder 3">
            <a:extLst>
              <a:ext uri="{FF2B5EF4-FFF2-40B4-BE49-F238E27FC236}">
                <a16:creationId xmlns:a16="http://schemas.microsoft.com/office/drawing/2014/main" id="{7D0EA8F0-9E34-0157-7BB3-437D9866FE6F}"/>
              </a:ext>
            </a:extLst>
          </p:cNvPr>
          <p:cNvSpPr>
            <a:spLocks noGrp="1"/>
          </p:cNvSpPr>
          <p:nvPr>
            <p:ph type="sldNum" sz="quarter" idx="12"/>
          </p:nvPr>
        </p:nvSpPr>
        <p:spPr/>
        <p:txBody>
          <a:bodyPr/>
          <a:lstStyle/>
          <a:p>
            <a:fld id="{3A98EE3D-8CD1-4C3F-BD1C-C98C9596463C}" type="slidenum">
              <a:rPr lang="en-US" smtClean="0"/>
              <a:t>20</a:t>
            </a:fld>
            <a:endParaRPr lang="en-US" dirty="0"/>
          </a:p>
        </p:txBody>
      </p:sp>
    </p:spTree>
    <p:extLst>
      <p:ext uri="{BB962C8B-B14F-4D97-AF65-F5344CB8AC3E}">
        <p14:creationId xmlns:p14="http://schemas.microsoft.com/office/powerpoint/2010/main" val="36598218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1FBC54-6EAF-F758-7ABC-FEFAE2F9BB82}"/>
              </a:ext>
            </a:extLst>
          </p:cNvPr>
          <p:cNvSpPr>
            <a:spLocks noGrp="1"/>
          </p:cNvSpPr>
          <p:nvPr>
            <p:ph type="title"/>
          </p:nvPr>
        </p:nvSpPr>
        <p:spPr>
          <a:xfrm>
            <a:off x="581192" y="702156"/>
            <a:ext cx="11029616" cy="913284"/>
          </a:xfrm>
        </p:spPr>
        <p:txBody>
          <a:bodyPr/>
          <a:lstStyle/>
          <a:p>
            <a:r>
              <a:rPr lang="en-US" dirty="0"/>
              <a:t>Example – Item Character versus Partner Attributes</a:t>
            </a:r>
          </a:p>
        </p:txBody>
      </p:sp>
      <p:sp>
        <p:nvSpPr>
          <p:cNvPr id="3" name="Content Placeholder 2">
            <a:extLst>
              <a:ext uri="{FF2B5EF4-FFF2-40B4-BE49-F238E27FC236}">
                <a16:creationId xmlns:a16="http://schemas.microsoft.com/office/drawing/2014/main" id="{A446DEEA-3598-775D-B536-36D7FEDAA02D}"/>
              </a:ext>
            </a:extLst>
          </p:cNvPr>
          <p:cNvSpPr>
            <a:spLocks noGrp="1"/>
          </p:cNvSpPr>
          <p:nvPr>
            <p:ph idx="1"/>
          </p:nvPr>
        </p:nvSpPr>
        <p:spPr>
          <a:xfrm>
            <a:off x="581192" y="2340864"/>
            <a:ext cx="11029615" cy="2975415"/>
          </a:xfrm>
        </p:spPr>
        <p:txBody>
          <a:bodyPr>
            <a:normAutofit fontScale="92500" lnSpcReduction="20000"/>
          </a:bodyPr>
          <a:lstStyle/>
          <a:p>
            <a:pPr>
              <a:spcBef>
                <a:spcPts val="1800"/>
              </a:spcBef>
            </a:pPr>
            <a:r>
              <a:rPr lang="en-US" sz="2600" b="1" dirty="0"/>
              <a:t>Partnership sells property for a net capital loss. </a:t>
            </a:r>
          </a:p>
          <a:p>
            <a:pPr>
              <a:spcBef>
                <a:spcPts val="1800"/>
              </a:spcBef>
            </a:pPr>
            <a:r>
              <a:rPr lang="en-US" sz="2600" b="1" dirty="0"/>
              <a:t>Loss is allocated equally to two partners – X and Y.</a:t>
            </a:r>
          </a:p>
          <a:p>
            <a:pPr>
              <a:spcBef>
                <a:spcPts val="1800"/>
              </a:spcBef>
            </a:pPr>
            <a:r>
              <a:rPr lang="en-US" sz="2600" b="1" dirty="0"/>
              <a:t>X also has a capital gain from another source that it offsets against the loss.</a:t>
            </a:r>
          </a:p>
          <a:p>
            <a:pPr>
              <a:spcBef>
                <a:spcPts val="1800"/>
              </a:spcBef>
            </a:pPr>
            <a:r>
              <a:rPr lang="en-US" sz="2600" b="1" dirty="0"/>
              <a:t>Y’s outside basis is less than the loss (so that a portion of the loss is deferred).</a:t>
            </a:r>
          </a:p>
          <a:p>
            <a:pPr>
              <a:spcBef>
                <a:spcPts val="1800"/>
              </a:spcBef>
            </a:pPr>
            <a:r>
              <a:rPr lang="en-US" sz="2600" b="1" dirty="0"/>
              <a:t>So both have a capital loss—but the effect on their individual taxes is different</a:t>
            </a:r>
            <a:r>
              <a:rPr lang="en-US" sz="2600" dirty="0"/>
              <a:t>. </a:t>
            </a:r>
            <a:endParaRPr lang="en-US" sz="1800" dirty="0"/>
          </a:p>
        </p:txBody>
      </p:sp>
      <p:sp>
        <p:nvSpPr>
          <p:cNvPr id="4" name="Slide Number Placeholder 3">
            <a:extLst>
              <a:ext uri="{FF2B5EF4-FFF2-40B4-BE49-F238E27FC236}">
                <a16:creationId xmlns:a16="http://schemas.microsoft.com/office/drawing/2014/main" id="{A0BD9114-B499-417E-9334-B9FF47D87A44}"/>
              </a:ext>
            </a:extLst>
          </p:cNvPr>
          <p:cNvSpPr>
            <a:spLocks noGrp="1"/>
          </p:cNvSpPr>
          <p:nvPr>
            <p:ph type="sldNum" sz="quarter" idx="12"/>
          </p:nvPr>
        </p:nvSpPr>
        <p:spPr/>
        <p:txBody>
          <a:bodyPr/>
          <a:lstStyle/>
          <a:p>
            <a:fld id="{3A98EE3D-8CD1-4C3F-BD1C-C98C9596463C}" type="slidenum">
              <a:rPr lang="en-US" smtClean="0"/>
              <a:t>21</a:t>
            </a:fld>
            <a:endParaRPr lang="en-US" dirty="0"/>
          </a:p>
        </p:txBody>
      </p:sp>
    </p:spTree>
    <p:extLst>
      <p:ext uri="{BB962C8B-B14F-4D97-AF65-F5344CB8AC3E}">
        <p14:creationId xmlns:p14="http://schemas.microsoft.com/office/powerpoint/2010/main" val="377634356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F05D39-D4DE-B257-9ED4-0E3AD653515D}"/>
            </a:ext>
          </a:extLst>
        </p:cNvPr>
        <p:cNvGrpSpPr/>
        <p:nvPr/>
      </p:nvGrpSpPr>
      <p:grpSpPr>
        <a:xfrm>
          <a:off x="0" y="0"/>
          <a:ext cx="0" cy="0"/>
          <a:chOff x="0" y="0"/>
          <a:chExt cx="0" cy="0"/>
        </a:xfrm>
      </p:grpSpPr>
      <p:graphicFrame>
        <p:nvGraphicFramePr>
          <p:cNvPr id="10" name="Diagram 9">
            <a:extLst>
              <a:ext uri="{FF2B5EF4-FFF2-40B4-BE49-F238E27FC236}">
                <a16:creationId xmlns:a16="http://schemas.microsoft.com/office/drawing/2014/main" id="{396D821E-00CC-DC56-A867-391CDD0CC0DA}"/>
              </a:ext>
            </a:extLst>
          </p:cNvPr>
          <p:cNvGraphicFramePr/>
          <p:nvPr>
            <p:extLst>
              <p:ext uri="{D42A27DB-BD31-4B8C-83A1-F6EECF244321}">
                <p14:modId xmlns:p14="http://schemas.microsoft.com/office/powerpoint/2010/main" val="1710471644"/>
              </p:ext>
            </p:extLst>
          </p:nvPr>
        </p:nvGraphicFramePr>
        <p:xfrm>
          <a:off x="347133" y="1168400"/>
          <a:ext cx="6333067" cy="38438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1" name="Rectangle 10">
            <a:extLst>
              <a:ext uri="{FF2B5EF4-FFF2-40B4-BE49-F238E27FC236}">
                <a16:creationId xmlns:a16="http://schemas.microsoft.com/office/drawing/2014/main" id="{AB74B527-45D1-8EF9-CA2E-CF533395EE7A}"/>
              </a:ext>
            </a:extLst>
          </p:cNvPr>
          <p:cNvSpPr/>
          <p:nvPr/>
        </p:nvSpPr>
        <p:spPr>
          <a:xfrm>
            <a:off x="6680200" y="1231899"/>
            <a:ext cx="4690534" cy="3716867"/>
          </a:xfrm>
          <a:prstGeom prst="rect">
            <a:avLst/>
          </a:prstGeom>
          <a:solidFill>
            <a:schemeClr val="accent3">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6000" b="1" dirty="0"/>
              <a:t>Tax Result</a:t>
            </a:r>
          </a:p>
        </p:txBody>
      </p:sp>
      <p:sp>
        <p:nvSpPr>
          <p:cNvPr id="2" name="Slide Number Placeholder 1">
            <a:extLst>
              <a:ext uri="{FF2B5EF4-FFF2-40B4-BE49-F238E27FC236}">
                <a16:creationId xmlns:a16="http://schemas.microsoft.com/office/drawing/2014/main" id="{E84E12A8-0661-615F-50A8-1E03F4220246}"/>
              </a:ext>
            </a:extLst>
          </p:cNvPr>
          <p:cNvSpPr>
            <a:spLocks noGrp="1"/>
          </p:cNvSpPr>
          <p:nvPr>
            <p:ph type="sldNum" sz="quarter" idx="12"/>
          </p:nvPr>
        </p:nvSpPr>
        <p:spPr/>
        <p:txBody>
          <a:bodyPr/>
          <a:lstStyle/>
          <a:p>
            <a:fld id="{3A98EE3D-8CD1-4C3F-BD1C-C98C9596463C}" type="slidenum">
              <a:rPr lang="en-US" smtClean="0"/>
              <a:t>22</a:t>
            </a:fld>
            <a:endParaRPr lang="en-US" dirty="0"/>
          </a:p>
        </p:txBody>
      </p:sp>
    </p:spTree>
    <p:extLst>
      <p:ext uri="{BB962C8B-B14F-4D97-AF65-F5344CB8AC3E}">
        <p14:creationId xmlns:p14="http://schemas.microsoft.com/office/powerpoint/2010/main" val="298193108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636A31-877B-E939-1285-21503730F011}"/>
              </a:ext>
            </a:extLst>
          </p:cNvPr>
          <p:cNvSpPr>
            <a:spLocks noGrp="1"/>
          </p:cNvSpPr>
          <p:nvPr>
            <p:ph type="title"/>
          </p:nvPr>
        </p:nvSpPr>
        <p:spPr>
          <a:xfrm>
            <a:off x="581192" y="702156"/>
            <a:ext cx="11029616" cy="828932"/>
          </a:xfrm>
        </p:spPr>
        <p:txBody>
          <a:bodyPr>
            <a:normAutofit/>
          </a:bodyPr>
          <a:lstStyle/>
          <a:p>
            <a:r>
              <a:rPr lang="en-US" dirty="0"/>
              <a:t>State Sourcing Of Business income Generally</a:t>
            </a:r>
          </a:p>
        </p:txBody>
      </p:sp>
      <p:sp>
        <p:nvSpPr>
          <p:cNvPr id="3" name="Content Placeholder 2">
            <a:extLst>
              <a:ext uri="{FF2B5EF4-FFF2-40B4-BE49-F238E27FC236}">
                <a16:creationId xmlns:a16="http://schemas.microsoft.com/office/drawing/2014/main" id="{E7BF79A5-83BC-DE25-5C7C-AC02F4896FD5}"/>
              </a:ext>
            </a:extLst>
          </p:cNvPr>
          <p:cNvSpPr>
            <a:spLocks noGrp="1"/>
          </p:cNvSpPr>
          <p:nvPr>
            <p:ph idx="1"/>
          </p:nvPr>
        </p:nvSpPr>
        <p:spPr>
          <a:xfrm>
            <a:off x="581192" y="1945758"/>
            <a:ext cx="11029615" cy="3476847"/>
          </a:xfrm>
        </p:spPr>
        <p:txBody>
          <a:bodyPr/>
          <a:lstStyle/>
          <a:p>
            <a:pPr>
              <a:spcAft>
                <a:spcPts val="1800"/>
              </a:spcAft>
            </a:pPr>
            <a:r>
              <a:rPr lang="en-US" sz="2800" b="1" dirty="0"/>
              <a:t>States generally apply the rules to source the income of partnerships that they use to source the income of corporations and proprietorships, saying something like: </a:t>
            </a:r>
          </a:p>
          <a:p>
            <a:pPr marL="594000" lvl="2" indent="0">
              <a:spcAft>
                <a:spcPts val="1800"/>
              </a:spcAft>
              <a:buNone/>
            </a:pPr>
            <a:r>
              <a:rPr lang="en-US" sz="2800" b="1" dirty="0"/>
              <a:t>“A partnership that has income from both within and without the state shall apportion income under the [state sourcing rules or Uniform Division of Income for Tax Purposes Act].</a:t>
            </a:r>
            <a:endParaRPr lang="en-US" sz="1600" dirty="0"/>
          </a:p>
        </p:txBody>
      </p:sp>
      <p:sp>
        <p:nvSpPr>
          <p:cNvPr id="4" name="Slide Number Placeholder 3">
            <a:extLst>
              <a:ext uri="{FF2B5EF4-FFF2-40B4-BE49-F238E27FC236}">
                <a16:creationId xmlns:a16="http://schemas.microsoft.com/office/drawing/2014/main" id="{7970AB13-4659-544C-3520-12426FF3B93F}"/>
              </a:ext>
            </a:extLst>
          </p:cNvPr>
          <p:cNvSpPr>
            <a:spLocks noGrp="1"/>
          </p:cNvSpPr>
          <p:nvPr>
            <p:ph type="sldNum" sz="quarter" idx="12"/>
          </p:nvPr>
        </p:nvSpPr>
        <p:spPr/>
        <p:txBody>
          <a:bodyPr/>
          <a:lstStyle/>
          <a:p>
            <a:fld id="{3A98EE3D-8CD1-4C3F-BD1C-C98C9596463C}" type="slidenum">
              <a:rPr lang="en-US" smtClean="0"/>
              <a:t>23</a:t>
            </a:fld>
            <a:endParaRPr lang="en-US" dirty="0"/>
          </a:p>
        </p:txBody>
      </p:sp>
    </p:spTree>
    <p:extLst>
      <p:ext uri="{BB962C8B-B14F-4D97-AF65-F5344CB8AC3E}">
        <p14:creationId xmlns:p14="http://schemas.microsoft.com/office/powerpoint/2010/main" val="179027878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7422E-6890-A4DD-55F0-53BD41907260}"/>
              </a:ext>
            </a:extLst>
          </p:cNvPr>
          <p:cNvSpPr>
            <a:spLocks noGrp="1"/>
          </p:cNvSpPr>
          <p:nvPr>
            <p:ph type="title"/>
          </p:nvPr>
        </p:nvSpPr>
        <p:spPr>
          <a:xfrm>
            <a:off x="581192" y="702156"/>
            <a:ext cx="11029616" cy="850197"/>
          </a:xfrm>
        </p:spPr>
        <p:txBody>
          <a:bodyPr/>
          <a:lstStyle/>
          <a:p>
            <a:r>
              <a:rPr lang="en-US" dirty="0"/>
              <a:t>State Sourcing Rules – Two methods</a:t>
            </a:r>
          </a:p>
        </p:txBody>
      </p:sp>
      <p:sp>
        <p:nvSpPr>
          <p:cNvPr id="3" name="Content Placeholder 2">
            <a:extLst>
              <a:ext uri="{FF2B5EF4-FFF2-40B4-BE49-F238E27FC236}">
                <a16:creationId xmlns:a16="http://schemas.microsoft.com/office/drawing/2014/main" id="{29D1E8EB-AA71-F05B-E56C-9177BA84531B}"/>
              </a:ext>
            </a:extLst>
          </p:cNvPr>
          <p:cNvSpPr>
            <a:spLocks noGrp="1"/>
          </p:cNvSpPr>
          <p:nvPr>
            <p:ph idx="1"/>
          </p:nvPr>
        </p:nvSpPr>
        <p:spPr>
          <a:xfrm>
            <a:off x="581192" y="1860698"/>
            <a:ext cx="11029615" cy="4114652"/>
          </a:xfrm>
        </p:spPr>
        <p:txBody>
          <a:bodyPr>
            <a:normAutofit fontScale="85000" lnSpcReduction="10000"/>
          </a:bodyPr>
          <a:lstStyle/>
          <a:p>
            <a:pPr>
              <a:spcBef>
                <a:spcPts val="1800"/>
              </a:spcBef>
            </a:pPr>
            <a:r>
              <a:rPr lang="en-US" sz="3200" b="1" dirty="0"/>
              <a:t>Business (apportionable) net income:</a:t>
            </a:r>
          </a:p>
          <a:p>
            <a:pPr marL="838350" lvl="1" indent="-514350">
              <a:spcBef>
                <a:spcPts val="1800"/>
              </a:spcBef>
              <a:buFont typeface="+mj-lt"/>
              <a:buAutoNum type="arabicPeriod"/>
            </a:pPr>
            <a:r>
              <a:rPr lang="en-US" sz="2900" b="1" dirty="0"/>
              <a:t>Determine all items of income, expense, gain, loss of a business.</a:t>
            </a:r>
          </a:p>
          <a:p>
            <a:pPr marL="838350" lvl="1" indent="-514350">
              <a:spcBef>
                <a:spcPts val="1800"/>
              </a:spcBef>
              <a:buFont typeface="+mj-lt"/>
              <a:buAutoNum type="arabicPeriod"/>
            </a:pPr>
            <a:r>
              <a:rPr lang="en-US" sz="2900" b="1" dirty="0"/>
              <a:t>Net the amounts into one base amount.</a:t>
            </a:r>
          </a:p>
          <a:p>
            <a:pPr marL="838350" lvl="1" indent="-514350">
              <a:spcBef>
                <a:spcPts val="1800"/>
              </a:spcBef>
              <a:buFont typeface="+mj-lt"/>
              <a:buAutoNum type="arabicPeriod"/>
            </a:pPr>
            <a:r>
              <a:rPr lang="en-US" sz="2900" b="1" dirty="0"/>
              <a:t>Determine and assign to the state certain factors related to the business. </a:t>
            </a:r>
          </a:p>
          <a:p>
            <a:pPr marL="838350" lvl="1" indent="-514350">
              <a:spcBef>
                <a:spcPts val="1800"/>
              </a:spcBef>
              <a:buFont typeface="+mj-lt"/>
              <a:buAutoNum type="arabicPeriod"/>
            </a:pPr>
            <a:r>
              <a:rPr lang="en-US" sz="2900" b="1" dirty="0"/>
              <a:t>Compute a ratio for the state based on those factors.</a:t>
            </a:r>
          </a:p>
          <a:p>
            <a:pPr marL="838350" lvl="1" indent="-514350">
              <a:spcBef>
                <a:spcPts val="1800"/>
              </a:spcBef>
              <a:buFont typeface="+mj-lt"/>
              <a:buAutoNum type="arabicPeriod"/>
            </a:pPr>
            <a:r>
              <a:rPr lang="en-US" sz="2900" b="1" dirty="0"/>
              <a:t>Apply the ratio to the net base amount.</a:t>
            </a:r>
            <a:br>
              <a:rPr lang="en-US" sz="2900" b="1" dirty="0"/>
            </a:br>
            <a:endParaRPr lang="en-US" b="1" dirty="0"/>
          </a:p>
        </p:txBody>
      </p:sp>
      <p:sp>
        <p:nvSpPr>
          <p:cNvPr id="4" name="Slide Number Placeholder 3">
            <a:extLst>
              <a:ext uri="{FF2B5EF4-FFF2-40B4-BE49-F238E27FC236}">
                <a16:creationId xmlns:a16="http://schemas.microsoft.com/office/drawing/2014/main" id="{A238EFD1-1328-F097-1BA2-6A479C76D195}"/>
              </a:ext>
            </a:extLst>
          </p:cNvPr>
          <p:cNvSpPr>
            <a:spLocks noGrp="1"/>
          </p:cNvSpPr>
          <p:nvPr>
            <p:ph type="sldNum" sz="quarter" idx="12"/>
          </p:nvPr>
        </p:nvSpPr>
        <p:spPr/>
        <p:txBody>
          <a:bodyPr/>
          <a:lstStyle/>
          <a:p>
            <a:fld id="{3A98EE3D-8CD1-4C3F-BD1C-C98C9596463C}" type="slidenum">
              <a:rPr lang="en-US" smtClean="0"/>
              <a:t>24</a:t>
            </a:fld>
            <a:endParaRPr lang="en-US" dirty="0"/>
          </a:p>
        </p:txBody>
      </p:sp>
    </p:spTree>
    <p:extLst>
      <p:ext uri="{BB962C8B-B14F-4D97-AF65-F5344CB8AC3E}">
        <p14:creationId xmlns:p14="http://schemas.microsoft.com/office/powerpoint/2010/main" val="154705913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A0C37D-BEF9-46F9-429E-5EAA8A80FD8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923DA8C-1FBC-1357-8E6B-B2500C5C8348}"/>
              </a:ext>
            </a:extLst>
          </p:cNvPr>
          <p:cNvSpPr>
            <a:spLocks noGrp="1"/>
          </p:cNvSpPr>
          <p:nvPr>
            <p:ph type="title"/>
          </p:nvPr>
        </p:nvSpPr>
        <p:spPr>
          <a:xfrm>
            <a:off x="581192" y="702156"/>
            <a:ext cx="11029616" cy="850197"/>
          </a:xfrm>
        </p:spPr>
        <p:txBody>
          <a:bodyPr/>
          <a:lstStyle/>
          <a:p>
            <a:r>
              <a:rPr lang="en-US" dirty="0"/>
              <a:t>State Sourcing Rules – Two methods</a:t>
            </a:r>
          </a:p>
        </p:txBody>
      </p:sp>
      <p:sp>
        <p:nvSpPr>
          <p:cNvPr id="3" name="Content Placeholder 2">
            <a:extLst>
              <a:ext uri="{FF2B5EF4-FFF2-40B4-BE49-F238E27FC236}">
                <a16:creationId xmlns:a16="http://schemas.microsoft.com/office/drawing/2014/main" id="{12155C22-3525-1DCD-8447-038E9C9B3166}"/>
              </a:ext>
            </a:extLst>
          </p:cNvPr>
          <p:cNvSpPr>
            <a:spLocks noGrp="1"/>
          </p:cNvSpPr>
          <p:nvPr>
            <p:ph idx="1"/>
          </p:nvPr>
        </p:nvSpPr>
        <p:spPr>
          <a:xfrm>
            <a:off x="581192" y="1860698"/>
            <a:ext cx="11029615" cy="4114652"/>
          </a:xfrm>
        </p:spPr>
        <p:txBody>
          <a:bodyPr>
            <a:normAutofit/>
          </a:bodyPr>
          <a:lstStyle/>
          <a:p>
            <a:pPr>
              <a:spcBef>
                <a:spcPts val="1800"/>
              </a:spcBef>
            </a:pPr>
            <a:r>
              <a:rPr lang="en-US" sz="2500" b="1" dirty="0"/>
              <a:t>Nonbusiness (non-apportionable) items:</a:t>
            </a:r>
          </a:p>
          <a:p>
            <a:pPr marL="838350" lvl="1" indent="-514350">
              <a:spcBef>
                <a:spcPts val="1800"/>
              </a:spcBef>
              <a:buFont typeface="+mj-lt"/>
              <a:buAutoNum type="arabicPeriod"/>
            </a:pPr>
            <a:r>
              <a:rPr lang="en-US" sz="2500" b="1" dirty="0"/>
              <a:t>Identify items of income that are not related to the business.</a:t>
            </a:r>
          </a:p>
          <a:p>
            <a:pPr marL="838350" lvl="1" indent="-514350">
              <a:spcBef>
                <a:spcPts val="1800"/>
              </a:spcBef>
              <a:buFont typeface="+mj-lt"/>
              <a:buAutoNum type="arabicPeriod"/>
            </a:pPr>
            <a:r>
              <a:rPr lang="en-US" sz="2500" b="1" dirty="0"/>
              <a:t>Determine the character of each item (interest, royalties, rents from real property, etc.).</a:t>
            </a:r>
          </a:p>
          <a:p>
            <a:pPr marL="838350" lvl="1" indent="-514350">
              <a:spcBef>
                <a:spcPts val="1800"/>
              </a:spcBef>
              <a:buFont typeface="+mj-lt"/>
              <a:buAutoNum type="arabicPeriod"/>
            </a:pPr>
            <a:r>
              <a:rPr lang="en-US" sz="2500" b="1" dirty="0"/>
              <a:t>Apply a rule of assignment (which may include a ratio) to source the item (net of related expense) to the state.</a:t>
            </a:r>
            <a:br>
              <a:rPr lang="en-US" sz="2500" b="1" dirty="0"/>
            </a:br>
            <a:endParaRPr lang="en-US" sz="2500" b="1" dirty="0"/>
          </a:p>
        </p:txBody>
      </p:sp>
      <p:sp>
        <p:nvSpPr>
          <p:cNvPr id="4" name="Slide Number Placeholder 3">
            <a:extLst>
              <a:ext uri="{FF2B5EF4-FFF2-40B4-BE49-F238E27FC236}">
                <a16:creationId xmlns:a16="http://schemas.microsoft.com/office/drawing/2014/main" id="{57DD363E-D29B-0055-0180-44F8C151ABEC}"/>
              </a:ext>
            </a:extLst>
          </p:cNvPr>
          <p:cNvSpPr>
            <a:spLocks noGrp="1"/>
          </p:cNvSpPr>
          <p:nvPr>
            <p:ph type="sldNum" sz="quarter" idx="12"/>
          </p:nvPr>
        </p:nvSpPr>
        <p:spPr/>
        <p:txBody>
          <a:bodyPr/>
          <a:lstStyle/>
          <a:p>
            <a:fld id="{3A98EE3D-8CD1-4C3F-BD1C-C98C9596463C}" type="slidenum">
              <a:rPr lang="en-US" smtClean="0"/>
              <a:t>25</a:t>
            </a:fld>
            <a:endParaRPr lang="en-US" dirty="0"/>
          </a:p>
        </p:txBody>
      </p:sp>
    </p:spTree>
    <p:extLst>
      <p:ext uri="{BB962C8B-B14F-4D97-AF65-F5344CB8AC3E}">
        <p14:creationId xmlns:p14="http://schemas.microsoft.com/office/powerpoint/2010/main" val="427172059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4245AB-BCED-319F-B167-EC160875F6B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DDE64DE-1A19-626F-05D4-CFAA03E6D954}"/>
              </a:ext>
            </a:extLst>
          </p:cNvPr>
          <p:cNvSpPr>
            <a:spLocks noGrp="1"/>
          </p:cNvSpPr>
          <p:nvPr>
            <p:ph type="title"/>
          </p:nvPr>
        </p:nvSpPr>
        <p:spPr>
          <a:xfrm>
            <a:off x="581192" y="702156"/>
            <a:ext cx="11029616" cy="648179"/>
          </a:xfrm>
        </p:spPr>
        <p:txBody>
          <a:bodyPr/>
          <a:lstStyle/>
          <a:p>
            <a:r>
              <a:rPr lang="en-US" dirty="0"/>
              <a:t>What is Business or “apportionable” Income?</a:t>
            </a:r>
          </a:p>
        </p:txBody>
      </p:sp>
      <p:sp>
        <p:nvSpPr>
          <p:cNvPr id="3" name="Content Placeholder 2">
            <a:extLst>
              <a:ext uri="{FF2B5EF4-FFF2-40B4-BE49-F238E27FC236}">
                <a16:creationId xmlns:a16="http://schemas.microsoft.com/office/drawing/2014/main" id="{492A8BFD-5C48-3295-CC9A-665F4D7787A9}"/>
              </a:ext>
            </a:extLst>
          </p:cNvPr>
          <p:cNvSpPr>
            <a:spLocks noGrp="1"/>
          </p:cNvSpPr>
          <p:nvPr>
            <p:ph idx="1"/>
          </p:nvPr>
        </p:nvSpPr>
        <p:spPr>
          <a:xfrm>
            <a:off x="581192" y="1584251"/>
            <a:ext cx="11029615" cy="4211068"/>
          </a:xfrm>
        </p:spPr>
        <p:txBody>
          <a:bodyPr>
            <a:normAutofit/>
          </a:bodyPr>
          <a:lstStyle/>
          <a:p>
            <a:pPr marL="0" indent="0">
              <a:spcBef>
                <a:spcPts val="1200"/>
              </a:spcBef>
              <a:spcAft>
                <a:spcPts val="1800"/>
              </a:spcAft>
              <a:buNone/>
            </a:pPr>
            <a:r>
              <a:rPr lang="en-US" sz="2800" b="1" dirty="0"/>
              <a:t>Under the ULC version of UDITPA:</a:t>
            </a:r>
          </a:p>
          <a:p>
            <a:pPr marL="324000" lvl="1" indent="0">
              <a:spcBef>
                <a:spcPts val="1200"/>
              </a:spcBef>
              <a:spcAft>
                <a:spcPts val="1800"/>
              </a:spcAft>
              <a:buNone/>
            </a:pPr>
            <a:r>
              <a:rPr lang="en-US" sz="2500" b="1" dirty="0"/>
              <a:t>Income arising in the “regular course of” or from “property related to” the “taxpayer’s trade or business.” </a:t>
            </a:r>
          </a:p>
          <a:p>
            <a:pPr marL="0" indent="0">
              <a:spcBef>
                <a:spcPts val="1200"/>
              </a:spcBef>
              <a:spcAft>
                <a:spcPts val="1800"/>
              </a:spcAft>
              <a:buNone/>
            </a:pPr>
            <a:r>
              <a:rPr lang="en-US" sz="2800" b="1" dirty="0"/>
              <a:t>Under U.S. Supreme Court precedent:</a:t>
            </a:r>
          </a:p>
          <a:p>
            <a:pPr marL="324000" lvl="1" indent="0">
              <a:spcBef>
                <a:spcPts val="1200"/>
              </a:spcBef>
              <a:spcAft>
                <a:spcPts val="1800"/>
              </a:spcAft>
              <a:buNone/>
            </a:pPr>
            <a:r>
              <a:rPr lang="en-US" sz="2500" b="1" dirty="0"/>
              <a:t>Income associated with the unitary business to which the state is applying formulary apportionment.</a:t>
            </a:r>
          </a:p>
        </p:txBody>
      </p:sp>
      <p:sp>
        <p:nvSpPr>
          <p:cNvPr id="4" name="Slide Number Placeholder 3">
            <a:extLst>
              <a:ext uri="{FF2B5EF4-FFF2-40B4-BE49-F238E27FC236}">
                <a16:creationId xmlns:a16="http://schemas.microsoft.com/office/drawing/2014/main" id="{717026BB-3BF4-D79C-2CDE-A3FEA7E65485}"/>
              </a:ext>
            </a:extLst>
          </p:cNvPr>
          <p:cNvSpPr>
            <a:spLocks noGrp="1"/>
          </p:cNvSpPr>
          <p:nvPr>
            <p:ph type="sldNum" sz="quarter" idx="12"/>
          </p:nvPr>
        </p:nvSpPr>
        <p:spPr/>
        <p:txBody>
          <a:bodyPr/>
          <a:lstStyle/>
          <a:p>
            <a:fld id="{3A98EE3D-8CD1-4C3F-BD1C-C98C9596463C}" type="slidenum">
              <a:rPr lang="en-US" smtClean="0"/>
              <a:t>26</a:t>
            </a:fld>
            <a:endParaRPr lang="en-US" dirty="0"/>
          </a:p>
        </p:txBody>
      </p:sp>
    </p:spTree>
    <p:extLst>
      <p:ext uri="{BB962C8B-B14F-4D97-AF65-F5344CB8AC3E}">
        <p14:creationId xmlns:p14="http://schemas.microsoft.com/office/powerpoint/2010/main" val="14730057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45A1E2-67F3-A751-E1C1-F2194DB2413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11A9226-D871-1C5F-6A3B-56AA8DD61114}"/>
              </a:ext>
            </a:extLst>
          </p:cNvPr>
          <p:cNvSpPr>
            <a:spLocks noGrp="1"/>
          </p:cNvSpPr>
          <p:nvPr>
            <p:ph type="title"/>
          </p:nvPr>
        </p:nvSpPr>
        <p:spPr>
          <a:xfrm>
            <a:off x="581192" y="702156"/>
            <a:ext cx="11029616" cy="648179"/>
          </a:xfrm>
        </p:spPr>
        <p:txBody>
          <a:bodyPr/>
          <a:lstStyle/>
          <a:p>
            <a:r>
              <a:rPr lang="en-US" dirty="0"/>
              <a:t>What is Business or “apportionable” Income?</a:t>
            </a:r>
          </a:p>
        </p:txBody>
      </p:sp>
      <p:sp>
        <p:nvSpPr>
          <p:cNvPr id="3" name="Content Placeholder 2">
            <a:extLst>
              <a:ext uri="{FF2B5EF4-FFF2-40B4-BE49-F238E27FC236}">
                <a16:creationId xmlns:a16="http://schemas.microsoft.com/office/drawing/2014/main" id="{F1338F3B-432D-FB44-F04C-4D26F9FEBE22}"/>
              </a:ext>
            </a:extLst>
          </p:cNvPr>
          <p:cNvSpPr>
            <a:spLocks noGrp="1"/>
          </p:cNvSpPr>
          <p:nvPr>
            <p:ph idx="1"/>
          </p:nvPr>
        </p:nvSpPr>
        <p:spPr>
          <a:xfrm>
            <a:off x="581192" y="1350335"/>
            <a:ext cx="11029615" cy="3880884"/>
          </a:xfrm>
        </p:spPr>
        <p:txBody>
          <a:bodyPr>
            <a:normAutofit/>
          </a:bodyPr>
          <a:lstStyle/>
          <a:p>
            <a:pPr>
              <a:spcBef>
                <a:spcPts val="1800"/>
              </a:spcBef>
              <a:spcAft>
                <a:spcPts val="1800"/>
              </a:spcAft>
            </a:pPr>
            <a:r>
              <a:rPr lang="en-US" sz="3200" b="1" dirty="0"/>
              <a:t>Does that mean a single taxpayer cannot have two separate (unitary) businesses?</a:t>
            </a:r>
          </a:p>
          <a:p>
            <a:pPr lvl="1">
              <a:spcBef>
                <a:spcPts val="1800"/>
              </a:spcBef>
              <a:spcAft>
                <a:spcPts val="1800"/>
              </a:spcAft>
            </a:pPr>
            <a:r>
              <a:rPr lang="en-US" sz="2900" b="1" dirty="0"/>
              <a:t>NO – and many states and the MTC explicitly provide that in such cases, the taxpayer would have two separate net apportionable incomes to which two apportionment formulas would be applied.</a:t>
            </a:r>
          </a:p>
        </p:txBody>
      </p:sp>
      <p:sp>
        <p:nvSpPr>
          <p:cNvPr id="4" name="Slide Number Placeholder 3">
            <a:extLst>
              <a:ext uri="{FF2B5EF4-FFF2-40B4-BE49-F238E27FC236}">
                <a16:creationId xmlns:a16="http://schemas.microsoft.com/office/drawing/2014/main" id="{647063C5-C14E-2BDA-E8A0-CF3396BFB927}"/>
              </a:ext>
            </a:extLst>
          </p:cNvPr>
          <p:cNvSpPr>
            <a:spLocks noGrp="1"/>
          </p:cNvSpPr>
          <p:nvPr>
            <p:ph type="sldNum" sz="quarter" idx="12"/>
          </p:nvPr>
        </p:nvSpPr>
        <p:spPr/>
        <p:txBody>
          <a:bodyPr/>
          <a:lstStyle/>
          <a:p>
            <a:fld id="{3A98EE3D-8CD1-4C3F-BD1C-C98C9596463C}" type="slidenum">
              <a:rPr lang="en-US" smtClean="0"/>
              <a:t>27</a:t>
            </a:fld>
            <a:endParaRPr lang="en-US" dirty="0"/>
          </a:p>
        </p:txBody>
      </p:sp>
    </p:spTree>
    <p:extLst>
      <p:ext uri="{BB962C8B-B14F-4D97-AF65-F5344CB8AC3E}">
        <p14:creationId xmlns:p14="http://schemas.microsoft.com/office/powerpoint/2010/main" val="11862832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521A94-4275-4D53-955B-41DF0B37932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7689D28-EDF2-C3C3-A84D-8ACE1A328BA0}"/>
              </a:ext>
            </a:extLst>
          </p:cNvPr>
          <p:cNvSpPr>
            <a:spLocks noGrp="1"/>
          </p:cNvSpPr>
          <p:nvPr>
            <p:ph type="title"/>
          </p:nvPr>
        </p:nvSpPr>
        <p:spPr>
          <a:xfrm>
            <a:off x="581192" y="702156"/>
            <a:ext cx="11029616" cy="648179"/>
          </a:xfrm>
        </p:spPr>
        <p:txBody>
          <a:bodyPr/>
          <a:lstStyle/>
          <a:p>
            <a:r>
              <a:rPr lang="en-US" dirty="0"/>
              <a:t>What is Business or “apportionable” Income?</a:t>
            </a:r>
            <a:endParaRPr lang="en-US" b="1" dirty="0"/>
          </a:p>
        </p:txBody>
      </p:sp>
      <p:sp>
        <p:nvSpPr>
          <p:cNvPr id="3" name="Content Placeholder 2">
            <a:extLst>
              <a:ext uri="{FF2B5EF4-FFF2-40B4-BE49-F238E27FC236}">
                <a16:creationId xmlns:a16="http://schemas.microsoft.com/office/drawing/2014/main" id="{DFD46222-F804-91AA-66E5-47E6FAB3D657}"/>
              </a:ext>
            </a:extLst>
          </p:cNvPr>
          <p:cNvSpPr>
            <a:spLocks noGrp="1"/>
          </p:cNvSpPr>
          <p:nvPr>
            <p:ph idx="1"/>
          </p:nvPr>
        </p:nvSpPr>
        <p:spPr>
          <a:xfrm>
            <a:off x="581192" y="1350335"/>
            <a:ext cx="11029615" cy="5029200"/>
          </a:xfrm>
        </p:spPr>
        <p:txBody>
          <a:bodyPr>
            <a:normAutofit/>
          </a:bodyPr>
          <a:lstStyle/>
          <a:p>
            <a:pPr>
              <a:spcBef>
                <a:spcPts val="1800"/>
              </a:spcBef>
              <a:spcAft>
                <a:spcPts val="1800"/>
              </a:spcAft>
            </a:pPr>
            <a:r>
              <a:rPr lang="en-US" sz="3200" b="1" dirty="0"/>
              <a:t>And just because there is a unitary business does not mean a state is required to include all of the income of that business when applying formulary apportionment.</a:t>
            </a:r>
          </a:p>
          <a:p>
            <a:pPr>
              <a:spcBef>
                <a:spcPts val="1800"/>
              </a:spcBef>
              <a:spcAft>
                <a:spcPts val="1800"/>
              </a:spcAft>
            </a:pPr>
            <a:r>
              <a:rPr lang="en-US" sz="3200" b="1" dirty="0"/>
              <a:t>(See separate filing states and combined states that exclude foreign corporations from the unitary group). </a:t>
            </a:r>
          </a:p>
          <a:p>
            <a:pPr marL="0" indent="0">
              <a:spcBef>
                <a:spcPts val="1200"/>
              </a:spcBef>
              <a:buNone/>
            </a:pPr>
            <a:endParaRPr lang="en-US" sz="2400" b="1" dirty="0"/>
          </a:p>
        </p:txBody>
      </p:sp>
      <p:sp>
        <p:nvSpPr>
          <p:cNvPr id="4" name="Slide Number Placeholder 3">
            <a:extLst>
              <a:ext uri="{FF2B5EF4-FFF2-40B4-BE49-F238E27FC236}">
                <a16:creationId xmlns:a16="http://schemas.microsoft.com/office/drawing/2014/main" id="{35CB47DB-8489-893C-E4BC-399794B2DD39}"/>
              </a:ext>
            </a:extLst>
          </p:cNvPr>
          <p:cNvSpPr>
            <a:spLocks noGrp="1"/>
          </p:cNvSpPr>
          <p:nvPr>
            <p:ph type="sldNum" sz="quarter" idx="12"/>
          </p:nvPr>
        </p:nvSpPr>
        <p:spPr/>
        <p:txBody>
          <a:bodyPr/>
          <a:lstStyle/>
          <a:p>
            <a:fld id="{3A98EE3D-8CD1-4C3F-BD1C-C98C9596463C}" type="slidenum">
              <a:rPr lang="en-US" smtClean="0"/>
              <a:t>28</a:t>
            </a:fld>
            <a:endParaRPr lang="en-US" dirty="0"/>
          </a:p>
        </p:txBody>
      </p:sp>
    </p:spTree>
    <p:extLst>
      <p:ext uri="{BB962C8B-B14F-4D97-AF65-F5344CB8AC3E}">
        <p14:creationId xmlns:p14="http://schemas.microsoft.com/office/powerpoint/2010/main" val="268609713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24607F-94EF-6D8E-B10A-6AAF911E208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E58D97D-2EFE-4AAF-78D1-2E505E43A9FC}"/>
              </a:ext>
            </a:extLst>
          </p:cNvPr>
          <p:cNvSpPr>
            <a:spLocks noGrp="1"/>
          </p:cNvSpPr>
          <p:nvPr>
            <p:ph type="title"/>
          </p:nvPr>
        </p:nvSpPr>
        <p:spPr>
          <a:xfrm>
            <a:off x="581192" y="702156"/>
            <a:ext cx="11029616" cy="648179"/>
          </a:xfrm>
        </p:spPr>
        <p:txBody>
          <a:bodyPr/>
          <a:lstStyle/>
          <a:p>
            <a:r>
              <a:rPr lang="en-US" dirty="0"/>
              <a:t>What is Business or “apportionable” Income?</a:t>
            </a:r>
          </a:p>
        </p:txBody>
      </p:sp>
      <p:sp>
        <p:nvSpPr>
          <p:cNvPr id="3" name="Content Placeholder 2">
            <a:extLst>
              <a:ext uri="{FF2B5EF4-FFF2-40B4-BE49-F238E27FC236}">
                <a16:creationId xmlns:a16="http://schemas.microsoft.com/office/drawing/2014/main" id="{B787F84C-620F-911F-10F9-10313813A7D4}"/>
              </a:ext>
            </a:extLst>
          </p:cNvPr>
          <p:cNvSpPr>
            <a:spLocks noGrp="1"/>
          </p:cNvSpPr>
          <p:nvPr>
            <p:ph idx="1"/>
          </p:nvPr>
        </p:nvSpPr>
        <p:spPr>
          <a:xfrm>
            <a:off x="581192" y="1350336"/>
            <a:ext cx="11029615" cy="3604724"/>
          </a:xfrm>
        </p:spPr>
        <p:txBody>
          <a:bodyPr>
            <a:normAutofit/>
          </a:bodyPr>
          <a:lstStyle/>
          <a:p>
            <a:pPr marL="0" indent="0">
              <a:spcBef>
                <a:spcPts val="1200"/>
              </a:spcBef>
              <a:spcAft>
                <a:spcPts val="1800"/>
              </a:spcAft>
              <a:buNone/>
            </a:pPr>
            <a:r>
              <a:rPr lang="en-US" sz="3200" b="1" dirty="0"/>
              <a:t>Under MTC’s revised definition: </a:t>
            </a:r>
          </a:p>
          <a:p>
            <a:pPr marL="324000" lvl="1" indent="0">
              <a:spcBef>
                <a:spcPts val="1200"/>
              </a:spcBef>
              <a:spcAft>
                <a:spcPts val="1800"/>
              </a:spcAft>
              <a:buNone/>
            </a:pPr>
            <a:r>
              <a:rPr lang="en-US" sz="2900" b="1" dirty="0"/>
              <a:t>“all income that is apportionable under the Constitution of the United States and is not allocated under the laws of this state.”</a:t>
            </a:r>
          </a:p>
        </p:txBody>
      </p:sp>
      <p:sp>
        <p:nvSpPr>
          <p:cNvPr id="4" name="Slide Number Placeholder 3">
            <a:extLst>
              <a:ext uri="{FF2B5EF4-FFF2-40B4-BE49-F238E27FC236}">
                <a16:creationId xmlns:a16="http://schemas.microsoft.com/office/drawing/2014/main" id="{E6EE8058-B051-CFFC-E473-823653877222}"/>
              </a:ext>
            </a:extLst>
          </p:cNvPr>
          <p:cNvSpPr>
            <a:spLocks noGrp="1"/>
          </p:cNvSpPr>
          <p:nvPr>
            <p:ph type="sldNum" sz="quarter" idx="12"/>
          </p:nvPr>
        </p:nvSpPr>
        <p:spPr/>
        <p:txBody>
          <a:bodyPr/>
          <a:lstStyle/>
          <a:p>
            <a:fld id="{3A98EE3D-8CD1-4C3F-BD1C-C98C9596463C}" type="slidenum">
              <a:rPr lang="en-US" smtClean="0"/>
              <a:t>29</a:t>
            </a:fld>
            <a:endParaRPr lang="en-US" dirty="0"/>
          </a:p>
        </p:txBody>
      </p:sp>
    </p:spTree>
    <p:extLst>
      <p:ext uri="{BB962C8B-B14F-4D97-AF65-F5344CB8AC3E}">
        <p14:creationId xmlns:p14="http://schemas.microsoft.com/office/powerpoint/2010/main" val="19058511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488240F-76BD-E4FE-1160-CCEE1A643D85}"/>
              </a:ext>
            </a:extLst>
          </p:cNvPr>
          <p:cNvSpPr>
            <a:spLocks noGrp="1"/>
          </p:cNvSpPr>
          <p:nvPr>
            <p:ph type="title"/>
          </p:nvPr>
        </p:nvSpPr>
        <p:spPr/>
        <p:txBody>
          <a:bodyPr>
            <a:normAutofit/>
          </a:bodyPr>
          <a:lstStyle/>
          <a:p>
            <a:r>
              <a:rPr lang="en-US" sz="3600"/>
              <a:t>House Reconciliation Bill  - Section 112018</a:t>
            </a:r>
          </a:p>
        </p:txBody>
      </p:sp>
      <p:sp>
        <p:nvSpPr>
          <p:cNvPr id="4" name="Content Placeholder 3">
            <a:extLst>
              <a:ext uri="{FF2B5EF4-FFF2-40B4-BE49-F238E27FC236}">
                <a16:creationId xmlns:a16="http://schemas.microsoft.com/office/drawing/2014/main" id="{5EE6F0C9-C048-9BE0-442A-4A8EE61DD4D7}"/>
              </a:ext>
            </a:extLst>
          </p:cNvPr>
          <p:cNvSpPr>
            <a:spLocks noGrp="1"/>
          </p:cNvSpPr>
          <p:nvPr>
            <p:ph idx="1"/>
          </p:nvPr>
        </p:nvSpPr>
        <p:spPr>
          <a:xfrm>
            <a:off x="1754659" y="2340864"/>
            <a:ext cx="9856148" cy="2713050"/>
          </a:xfrm>
        </p:spPr>
        <p:txBody>
          <a:bodyPr/>
          <a:lstStyle/>
          <a:p>
            <a:r>
              <a:rPr lang="en-US" sz="3600" b="1" dirty="0"/>
              <a:t>Changes to Subchapters K and S</a:t>
            </a:r>
          </a:p>
          <a:p>
            <a:r>
              <a:rPr lang="en-US" sz="3600" b="1" dirty="0">
                <a:highlight>
                  <a:srgbClr val="FFFF00"/>
                </a:highlight>
              </a:rPr>
              <a:t>Amended IRC 275</a:t>
            </a:r>
          </a:p>
          <a:p>
            <a:r>
              <a:rPr lang="en-US" sz="3600" b="1" dirty="0"/>
              <a:t>New IRC 6659</a:t>
            </a:r>
          </a:p>
          <a:p>
            <a:pPr marL="0" indent="0">
              <a:buNone/>
            </a:pPr>
            <a:endParaRPr lang="en-US" dirty="0"/>
          </a:p>
        </p:txBody>
      </p:sp>
      <p:sp>
        <p:nvSpPr>
          <p:cNvPr id="2" name="Slide Number Placeholder 1">
            <a:extLst>
              <a:ext uri="{FF2B5EF4-FFF2-40B4-BE49-F238E27FC236}">
                <a16:creationId xmlns:a16="http://schemas.microsoft.com/office/drawing/2014/main" id="{6DB1450C-A351-76EE-B4AD-5B190669F69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A98EE3D-8CD1-4C3F-BD1C-C98C9596463C}" type="slidenum">
              <a:rPr kumimoji="0" lang="en-US" sz="900" b="0" i="0" u="none" strike="noStrike" kern="1200" cap="none" spc="0" normalizeH="0" baseline="0" noProof="0" smtClean="0">
                <a:ln>
                  <a:noFill/>
                </a:ln>
                <a:solidFill>
                  <a:prstClr val="black">
                    <a:lumMod val="75000"/>
                    <a:lumOff val="25000"/>
                  </a:prstClr>
                </a:solidFill>
                <a:effectLst/>
                <a:uLnTx/>
                <a:uFillTx/>
                <a:latin typeface="Franklin Gothic Book" panose="020B0502020104020203"/>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900" b="0" i="0" u="none" strike="noStrike" kern="1200" cap="none" spc="0" normalizeH="0" baseline="0" noProof="0">
              <a:ln>
                <a:noFill/>
              </a:ln>
              <a:solidFill>
                <a:prstClr val="black">
                  <a:lumMod val="75000"/>
                  <a:lumOff val="25000"/>
                </a:prstClr>
              </a:solidFill>
              <a:effectLst/>
              <a:uLnTx/>
              <a:uFillTx/>
              <a:latin typeface="Franklin Gothic Book" panose="020B0502020104020203"/>
              <a:ea typeface="+mn-ea"/>
              <a:cs typeface="+mn-cs"/>
            </a:endParaRPr>
          </a:p>
        </p:txBody>
      </p:sp>
    </p:spTree>
    <p:extLst>
      <p:ext uri="{BB962C8B-B14F-4D97-AF65-F5344CB8AC3E}">
        <p14:creationId xmlns:p14="http://schemas.microsoft.com/office/powerpoint/2010/main" val="385530110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682F6A-8C9A-9599-860A-A6AE80B719F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EB00C9C-9FDF-403A-7FA0-809DD0D42A44}"/>
              </a:ext>
            </a:extLst>
          </p:cNvPr>
          <p:cNvSpPr>
            <a:spLocks noGrp="1"/>
          </p:cNvSpPr>
          <p:nvPr>
            <p:ph type="title"/>
          </p:nvPr>
        </p:nvSpPr>
        <p:spPr>
          <a:xfrm>
            <a:off x="581192" y="702156"/>
            <a:ext cx="11029616" cy="648179"/>
          </a:xfrm>
        </p:spPr>
        <p:txBody>
          <a:bodyPr/>
          <a:lstStyle/>
          <a:p>
            <a:r>
              <a:rPr lang="en-US" dirty="0"/>
              <a:t>So What is </a:t>
            </a:r>
            <a:r>
              <a:rPr lang="en-US" u="sng" dirty="0"/>
              <a:t>NOT</a:t>
            </a:r>
            <a:r>
              <a:rPr lang="en-US" dirty="0"/>
              <a:t> Business or “apportionable” Income?</a:t>
            </a:r>
          </a:p>
        </p:txBody>
      </p:sp>
      <p:sp>
        <p:nvSpPr>
          <p:cNvPr id="3" name="Content Placeholder 2">
            <a:extLst>
              <a:ext uri="{FF2B5EF4-FFF2-40B4-BE49-F238E27FC236}">
                <a16:creationId xmlns:a16="http://schemas.microsoft.com/office/drawing/2014/main" id="{D2D6A5B2-3F66-BA14-E9F8-F315F42F01C1}"/>
              </a:ext>
            </a:extLst>
          </p:cNvPr>
          <p:cNvSpPr>
            <a:spLocks noGrp="1"/>
          </p:cNvSpPr>
          <p:nvPr>
            <p:ph idx="1"/>
          </p:nvPr>
        </p:nvSpPr>
        <p:spPr>
          <a:xfrm>
            <a:off x="581192" y="1350335"/>
            <a:ext cx="11029615" cy="3774558"/>
          </a:xfrm>
        </p:spPr>
        <p:txBody>
          <a:bodyPr>
            <a:normAutofit/>
          </a:bodyPr>
          <a:lstStyle/>
          <a:p>
            <a:pPr>
              <a:spcBef>
                <a:spcPts val="1800"/>
              </a:spcBef>
            </a:pPr>
            <a:r>
              <a:rPr lang="en-US" sz="3200" b="1" dirty="0"/>
              <a:t>Nonbusiness or non-apportionable income is income that cannot be included in any net income base to be apportioned using a single formula applying factors that have relationship to the apportionable base.  </a:t>
            </a:r>
          </a:p>
          <a:p>
            <a:pPr marL="0" indent="0">
              <a:spcBef>
                <a:spcPts val="1200"/>
              </a:spcBef>
              <a:buNone/>
            </a:pPr>
            <a:endParaRPr lang="en-US" sz="2400" b="1" dirty="0"/>
          </a:p>
        </p:txBody>
      </p:sp>
      <p:sp>
        <p:nvSpPr>
          <p:cNvPr id="4" name="Slide Number Placeholder 3">
            <a:extLst>
              <a:ext uri="{FF2B5EF4-FFF2-40B4-BE49-F238E27FC236}">
                <a16:creationId xmlns:a16="http://schemas.microsoft.com/office/drawing/2014/main" id="{3A042486-1EC9-D280-A29B-729ACE261233}"/>
              </a:ext>
            </a:extLst>
          </p:cNvPr>
          <p:cNvSpPr>
            <a:spLocks noGrp="1"/>
          </p:cNvSpPr>
          <p:nvPr>
            <p:ph type="sldNum" sz="quarter" idx="12"/>
          </p:nvPr>
        </p:nvSpPr>
        <p:spPr/>
        <p:txBody>
          <a:bodyPr/>
          <a:lstStyle/>
          <a:p>
            <a:fld id="{3A98EE3D-8CD1-4C3F-BD1C-C98C9596463C}" type="slidenum">
              <a:rPr lang="en-US" smtClean="0"/>
              <a:t>30</a:t>
            </a:fld>
            <a:endParaRPr lang="en-US" dirty="0"/>
          </a:p>
        </p:txBody>
      </p:sp>
    </p:spTree>
    <p:extLst>
      <p:ext uri="{BB962C8B-B14F-4D97-AF65-F5344CB8AC3E}">
        <p14:creationId xmlns:p14="http://schemas.microsoft.com/office/powerpoint/2010/main" val="9509379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36F1F306-0C7A-FCF7-2745-FDC967F73932}"/>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ADE8C731-8C75-9AF6-03CE-369672F1744F}"/>
              </a:ext>
            </a:extLst>
          </p:cNvPr>
          <p:cNvSpPr/>
          <p:nvPr/>
        </p:nvSpPr>
        <p:spPr>
          <a:xfrm>
            <a:off x="7006859" y="3239073"/>
            <a:ext cx="2994833" cy="1440203"/>
          </a:xfrm>
          <a:prstGeom prst="rect">
            <a:avLst/>
          </a:prstGeom>
          <a:solidFill>
            <a:schemeClr val="bg1">
              <a:lumMod val="95000"/>
            </a:schemeClr>
          </a:solidFill>
          <a:ln>
            <a:solidFill>
              <a:schemeClr val="tx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1"/>
                </a:solidFill>
                <a:highlight>
                  <a:srgbClr val="FFFF00"/>
                </a:highlight>
              </a:rPr>
              <a:t>Income Character &amp; Treatment:</a:t>
            </a:r>
            <a:r>
              <a:rPr lang="en-US" sz="1600" b="1" dirty="0">
                <a:solidFill>
                  <a:schemeClr val="tx1"/>
                </a:solidFill>
              </a:rPr>
              <a:t> blended apportionment may apply – using both partnership and partner information.</a:t>
            </a:r>
          </a:p>
        </p:txBody>
      </p:sp>
      <p:sp>
        <p:nvSpPr>
          <p:cNvPr id="2" name="Rectangle 1">
            <a:extLst>
              <a:ext uri="{FF2B5EF4-FFF2-40B4-BE49-F238E27FC236}">
                <a16:creationId xmlns:a16="http://schemas.microsoft.com/office/drawing/2014/main" id="{7025279F-23DB-6F15-8777-F8AE3CFBBF19}"/>
              </a:ext>
            </a:extLst>
          </p:cNvPr>
          <p:cNvSpPr/>
          <p:nvPr/>
        </p:nvSpPr>
        <p:spPr>
          <a:xfrm>
            <a:off x="2190307" y="3239073"/>
            <a:ext cx="3009858" cy="1440203"/>
          </a:xfrm>
          <a:prstGeom prst="rect">
            <a:avLst/>
          </a:prstGeom>
          <a:solidFill>
            <a:schemeClr val="bg1">
              <a:lumMod val="95000"/>
            </a:schemeClr>
          </a:solidFill>
          <a:ln>
            <a:solidFill>
              <a:schemeClr val="tx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1"/>
                </a:solidFill>
                <a:highlight>
                  <a:srgbClr val="FFFF00"/>
                </a:highlight>
              </a:rPr>
              <a:t>Income Character &amp; Treatment:</a:t>
            </a:r>
            <a:r>
              <a:rPr lang="en-US" sz="1600" b="1" dirty="0">
                <a:solidFill>
                  <a:schemeClr val="tx1"/>
                </a:solidFill>
              </a:rPr>
              <a:t> separate sourcing applies – using partnership information and state sourcing rules.</a:t>
            </a:r>
          </a:p>
        </p:txBody>
      </p:sp>
      <p:cxnSp>
        <p:nvCxnSpPr>
          <p:cNvPr id="5" name="Straight Arrow Connector 4">
            <a:extLst>
              <a:ext uri="{FF2B5EF4-FFF2-40B4-BE49-F238E27FC236}">
                <a16:creationId xmlns:a16="http://schemas.microsoft.com/office/drawing/2014/main" id="{E9A5CA16-5C07-D92F-C467-1D9813CC7FB5}"/>
              </a:ext>
            </a:extLst>
          </p:cNvPr>
          <p:cNvCxnSpPr>
            <a:cxnSpLocks/>
            <a:stCxn id="3" idx="2"/>
            <a:endCxn id="2" idx="0"/>
          </p:cNvCxnSpPr>
          <p:nvPr/>
        </p:nvCxnSpPr>
        <p:spPr>
          <a:xfrm flipH="1">
            <a:off x="3695236" y="1728059"/>
            <a:ext cx="4024" cy="1511014"/>
          </a:xfrm>
          <a:prstGeom prst="straightConnector1">
            <a:avLst/>
          </a:prstGeom>
          <a:ln w="38100">
            <a:tailEnd type="triangle"/>
          </a:ln>
        </p:spPr>
        <p:style>
          <a:lnRef idx="2">
            <a:schemeClr val="accent1"/>
          </a:lnRef>
          <a:fillRef idx="0">
            <a:schemeClr val="accent1"/>
          </a:fillRef>
          <a:effectRef idx="1">
            <a:schemeClr val="accent1"/>
          </a:effectRef>
          <a:fontRef idx="minor">
            <a:schemeClr val="tx1"/>
          </a:fontRef>
        </p:style>
      </p:cxnSp>
      <p:sp>
        <p:nvSpPr>
          <p:cNvPr id="38" name="TextBox 37">
            <a:extLst>
              <a:ext uri="{FF2B5EF4-FFF2-40B4-BE49-F238E27FC236}">
                <a16:creationId xmlns:a16="http://schemas.microsoft.com/office/drawing/2014/main" id="{4424D974-0633-9783-B409-817A96D38276}"/>
              </a:ext>
            </a:extLst>
          </p:cNvPr>
          <p:cNvSpPr txBox="1"/>
          <p:nvPr/>
        </p:nvSpPr>
        <p:spPr>
          <a:xfrm>
            <a:off x="3272448" y="2329699"/>
            <a:ext cx="467832" cy="307777"/>
          </a:xfrm>
          <a:prstGeom prst="rect">
            <a:avLst/>
          </a:prstGeom>
          <a:noFill/>
        </p:spPr>
        <p:txBody>
          <a:bodyPr wrap="square" rtlCol="0">
            <a:spAutoFit/>
          </a:bodyPr>
          <a:lstStyle/>
          <a:p>
            <a:r>
              <a:rPr lang="en-US" sz="1400" b="1" dirty="0"/>
              <a:t>NO</a:t>
            </a:r>
            <a:endParaRPr lang="en-US" b="1" dirty="0"/>
          </a:p>
        </p:txBody>
      </p:sp>
      <p:cxnSp>
        <p:nvCxnSpPr>
          <p:cNvPr id="40" name="Connector: Elbow 39">
            <a:extLst>
              <a:ext uri="{FF2B5EF4-FFF2-40B4-BE49-F238E27FC236}">
                <a16:creationId xmlns:a16="http://schemas.microsoft.com/office/drawing/2014/main" id="{F9B2186A-D744-DBD1-EFCF-9B5FA70CCFB1}"/>
              </a:ext>
            </a:extLst>
          </p:cNvPr>
          <p:cNvCxnSpPr>
            <a:cxnSpLocks/>
            <a:stCxn id="3" idx="3"/>
            <a:endCxn id="7" idx="0"/>
          </p:cNvCxnSpPr>
          <p:nvPr/>
        </p:nvCxnSpPr>
        <p:spPr>
          <a:xfrm>
            <a:off x="5208213" y="979734"/>
            <a:ext cx="3296063" cy="2259339"/>
          </a:xfrm>
          <a:prstGeom prst="bentConnector2">
            <a:avLst/>
          </a:prstGeom>
          <a:ln w="38100">
            <a:tailEnd type="triangle"/>
          </a:ln>
        </p:spPr>
        <p:style>
          <a:lnRef idx="2">
            <a:schemeClr val="accent1"/>
          </a:lnRef>
          <a:fillRef idx="0">
            <a:schemeClr val="accent1"/>
          </a:fillRef>
          <a:effectRef idx="1">
            <a:schemeClr val="accent1"/>
          </a:effectRef>
          <a:fontRef idx="minor">
            <a:schemeClr val="tx1"/>
          </a:fontRef>
        </p:style>
      </p:cxnSp>
      <p:sp>
        <p:nvSpPr>
          <p:cNvPr id="42" name="TextBox 41">
            <a:extLst>
              <a:ext uri="{FF2B5EF4-FFF2-40B4-BE49-F238E27FC236}">
                <a16:creationId xmlns:a16="http://schemas.microsoft.com/office/drawing/2014/main" id="{7B9A3D55-3B68-838D-6E57-E5BADD47788D}"/>
              </a:ext>
            </a:extLst>
          </p:cNvPr>
          <p:cNvSpPr txBox="1"/>
          <p:nvPr/>
        </p:nvSpPr>
        <p:spPr>
          <a:xfrm rot="10800000" flipH="1" flipV="1">
            <a:off x="5978565" y="701121"/>
            <a:ext cx="571981" cy="307777"/>
          </a:xfrm>
          <a:prstGeom prst="rect">
            <a:avLst/>
          </a:prstGeom>
          <a:noFill/>
        </p:spPr>
        <p:txBody>
          <a:bodyPr wrap="square" rtlCol="0">
            <a:spAutoFit/>
          </a:bodyPr>
          <a:lstStyle/>
          <a:p>
            <a:r>
              <a:rPr lang="en-US" sz="1400" b="1" dirty="0"/>
              <a:t>YES</a:t>
            </a:r>
            <a:endParaRPr lang="en-US" b="1" dirty="0"/>
          </a:p>
        </p:txBody>
      </p:sp>
      <p:sp>
        <p:nvSpPr>
          <p:cNvPr id="3" name="Rectangle 2">
            <a:extLst>
              <a:ext uri="{FF2B5EF4-FFF2-40B4-BE49-F238E27FC236}">
                <a16:creationId xmlns:a16="http://schemas.microsoft.com/office/drawing/2014/main" id="{9FD3D47B-EEC0-F069-3C45-6BCFDD0A0163}"/>
              </a:ext>
            </a:extLst>
          </p:cNvPr>
          <p:cNvSpPr/>
          <p:nvPr/>
        </p:nvSpPr>
        <p:spPr>
          <a:xfrm>
            <a:off x="2190307" y="231408"/>
            <a:ext cx="3017906" cy="1496651"/>
          </a:xfrm>
          <a:prstGeom prst="rect">
            <a:avLst/>
          </a:prstGeom>
          <a:solidFill>
            <a:schemeClr val="bg1">
              <a:lumMod val="95000"/>
            </a:schemeClr>
          </a:solidFill>
          <a:ln>
            <a:solidFill>
              <a:schemeClr val="tx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1"/>
                </a:solidFill>
                <a:highlight>
                  <a:srgbClr val="FFFF00"/>
                </a:highlight>
              </a:rPr>
              <a:t>Partner Attribute</a:t>
            </a:r>
            <a:r>
              <a:rPr lang="en-US" sz="1600" b="1" dirty="0">
                <a:solidFill>
                  <a:schemeClr val="tx1"/>
                </a:solidFill>
              </a:rPr>
              <a:t>: </a:t>
            </a:r>
            <a:br>
              <a:rPr lang="en-US" sz="1600" b="1" dirty="0">
                <a:solidFill>
                  <a:schemeClr val="tx1"/>
                </a:solidFill>
              </a:rPr>
            </a:br>
            <a:r>
              <a:rPr lang="en-US" sz="1600" b="1" dirty="0">
                <a:solidFill>
                  <a:schemeClr val="tx1"/>
                </a:solidFill>
              </a:rPr>
              <a:t>Does the partner or any of its businesses have any type of unitary relationship with the partnership? </a:t>
            </a:r>
          </a:p>
        </p:txBody>
      </p:sp>
      <p:sp>
        <p:nvSpPr>
          <p:cNvPr id="4" name="Title 1">
            <a:extLst>
              <a:ext uri="{FF2B5EF4-FFF2-40B4-BE49-F238E27FC236}">
                <a16:creationId xmlns:a16="http://schemas.microsoft.com/office/drawing/2014/main" id="{ED88CBBE-B4DF-3DBC-9F2E-3C26871A5E7F}"/>
              </a:ext>
            </a:extLst>
          </p:cNvPr>
          <p:cNvSpPr txBox="1">
            <a:spLocks/>
          </p:cNvSpPr>
          <p:nvPr/>
        </p:nvSpPr>
        <p:spPr>
          <a:xfrm>
            <a:off x="616688" y="5174322"/>
            <a:ext cx="10994120" cy="648179"/>
          </a:xfrm>
          <a:prstGeom prst="rect">
            <a:avLst/>
          </a:prstGeom>
          <a:effectLst/>
        </p:spPr>
        <p:txBody>
          <a:bodyPr vert="horz" lIns="91440" tIns="45720" rIns="91440" bIns="45720" rtlCol="0" anchor="b">
            <a:normAutofit fontScale="92500"/>
          </a:bodyPr>
          <a:lstStyle>
            <a:lvl1pPr algn="l" defTabSz="457200" rtl="0" eaLnBrk="1" latinLnBrk="0" hangingPunct="1">
              <a:lnSpc>
                <a:spcPct val="100000"/>
              </a:lnSpc>
              <a:spcBef>
                <a:spcPct val="0"/>
              </a:spcBef>
              <a:buNone/>
              <a:defRPr sz="36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dirty="0"/>
              <a:t>Translating this to sourcing partnership income</a:t>
            </a:r>
          </a:p>
        </p:txBody>
      </p:sp>
      <p:sp>
        <p:nvSpPr>
          <p:cNvPr id="6" name="Slide Number Placeholder 5">
            <a:extLst>
              <a:ext uri="{FF2B5EF4-FFF2-40B4-BE49-F238E27FC236}">
                <a16:creationId xmlns:a16="http://schemas.microsoft.com/office/drawing/2014/main" id="{D7F07245-52DE-31EF-A2B4-219CF4106FEA}"/>
              </a:ext>
            </a:extLst>
          </p:cNvPr>
          <p:cNvSpPr>
            <a:spLocks noGrp="1"/>
          </p:cNvSpPr>
          <p:nvPr>
            <p:ph type="sldNum" sz="quarter" idx="12"/>
          </p:nvPr>
        </p:nvSpPr>
        <p:spPr/>
        <p:txBody>
          <a:bodyPr/>
          <a:lstStyle/>
          <a:p>
            <a:fld id="{3A98EE3D-8CD1-4C3F-BD1C-C98C9596463C}" type="slidenum">
              <a:rPr lang="en-US" smtClean="0"/>
              <a:t>31</a:t>
            </a:fld>
            <a:endParaRPr lang="en-US" dirty="0"/>
          </a:p>
        </p:txBody>
      </p:sp>
    </p:spTree>
    <p:extLst>
      <p:ext uri="{BB962C8B-B14F-4D97-AF65-F5344CB8AC3E}">
        <p14:creationId xmlns:p14="http://schemas.microsoft.com/office/powerpoint/2010/main" val="26331466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336924-8910-9AA2-167D-BAE91DCD7D24}"/>
              </a:ext>
            </a:extLst>
          </p:cNvPr>
          <p:cNvSpPr>
            <a:spLocks noGrp="1"/>
          </p:cNvSpPr>
          <p:nvPr>
            <p:ph type="title"/>
          </p:nvPr>
        </p:nvSpPr>
        <p:spPr>
          <a:xfrm>
            <a:off x="581192" y="702156"/>
            <a:ext cx="11029616" cy="743585"/>
          </a:xfrm>
        </p:spPr>
        <p:txBody>
          <a:bodyPr/>
          <a:lstStyle/>
          <a:p>
            <a:r>
              <a:rPr lang="en-US" dirty="0"/>
              <a:t>Separate Sourcing Approach</a:t>
            </a:r>
          </a:p>
        </p:txBody>
      </p:sp>
      <p:sp>
        <p:nvSpPr>
          <p:cNvPr id="3" name="Content Placeholder 2">
            <a:extLst>
              <a:ext uri="{FF2B5EF4-FFF2-40B4-BE49-F238E27FC236}">
                <a16:creationId xmlns:a16="http://schemas.microsoft.com/office/drawing/2014/main" id="{A7CC9C26-EE65-80D5-3E4C-679596E5A06B}"/>
              </a:ext>
            </a:extLst>
          </p:cNvPr>
          <p:cNvSpPr>
            <a:spLocks noGrp="1"/>
          </p:cNvSpPr>
          <p:nvPr>
            <p:ph idx="1"/>
          </p:nvPr>
        </p:nvSpPr>
        <p:spPr>
          <a:xfrm>
            <a:off x="581192" y="1606378"/>
            <a:ext cx="11029615" cy="4719994"/>
          </a:xfrm>
        </p:spPr>
        <p:txBody>
          <a:bodyPr>
            <a:normAutofit/>
          </a:bodyPr>
          <a:lstStyle/>
          <a:p>
            <a:pPr>
              <a:lnSpc>
                <a:spcPct val="100000"/>
              </a:lnSpc>
              <a:spcBef>
                <a:spcPts val="1200"/>
              </a:spcBef>
              <a:spcAft>
                <a:spcPts val="1800"/>
              </a:spcAft>
            </a:pPr>
            <a:r>
              <a:rPr lang="en-US" sz="2800" b="1" dirty="0"/>
              <a:t>Partnership items are characterized and then sourced by applying the state sourcing rules—both rules of assignment (non-apportionable income) and formulary apportionment (apportionable income)—based on the business activities of the partnership.</a:t>
            </a:r>
          </a:p>
          <a:p>
            <a:pPr>
              <a:lnSpc>
                <a:spcPct val="100000"/>
              </a:lnSpc>
              <a:spcBef>
                <a:spcPts val="1200"/>
              </a:spcBef>
              <a:spcAft>
                <a:spcPts val="1800"/>
              </a:spcAft>
            </a:pPr>
            <a:r>
              <a:rPr lang="en-US" sz="2800" b="1" dirty="0"/>
              <a:t>If the partner lacks any unitary relationship with the partnership interest, then the source of the partnership income would not change. Rather, that source would simply be attributed to the partner, as with other characteristics of the income for tax purposes.</a:t>
            </a:r>
            <a:endParaRPr lang="en-US" b="1" dirty="0"/>
          </a:p>
        </p:txBody>
      </p:sp>
      <p:sp>
        <p:nvSpPr>
          <p:cNvPr id="4" name="Slide Number Placeholder 3">
            <a:extLst>
              <a:ext uri="{FF2B5EF4-FFF2-40B4-BE49-F238E27FC236}">
                <a16:creationId xmlns:a16="http://schemas.microsoft.com/office/drawing/2014/main" id="{DABE8339-1049-B9BB-6CED-66F131916926}"/>
              </a:ext>
            </a:extLst>
          </p:cNvPr>
          <p:cNvSpPr>
            <a:spLocks noGrp="1"/>
          </p:cNvSpPr>
          <p:nvPr>
            <p:ph type="sldNum" sz="quarter" idx="12"/>
          </p:nvPr>
        </p:nvSpPr>
        <p:spPr/>
        <p:txBody>
          <a:bodyPr/>
          <a:lstStyle/>
          <a:p>
            <a:fld id="{3A98EE3D-8CD1-4C3F-BD1C-C98C9596463C}" type="slidenum">
              <a:rPr lang="en-US" smtClean="0"/>
              <a:t>32</a:t>
            </a:fld>
            <a:endParaRPr lang="en-US" dirty="0"/>
          </a:p>
        </p:txBody>
      </p:sp>
    </p:spTree>
    <p:extLst>
      <p:ext uri="{BB962C8B-B14F-4D97-AF65-F5344CB8AC3E}">
        <p14:creationId xmlns:p14="http://schemas.microsoft.com/office/powerpoint/2010/main" val="301473752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BD8C71-3A6B-B967-8FA8-7AE32C0330B6}"/>
              </a:ext>
            </a:extLst>
          </p:cNvPr>
          <p:cNvSpPr>
            <a:spLocks noGrp="1"/>
          </p:cNvSpPr>
          <p:nvPr>
            <p:ph type="title"/>
          </p:nvPr>
        </p:nvSpPr>
        <p:spPr>
          <a:xfrm>
            <a:off x="581192" y="702156"/>
            <a:ext cx="11029616" cy="924625"/>
          </a:xfrm>
        </p:spPr>
        <p:txBody>
          <a:bodyPr/>
          <a:lstStyle/>
          <a:p>
            <a:r>
              <a:rPr lang="en-US" dirty="0"/>
              <a:t>Assume:</a:t>
            </a:r>
          </a:p>
        </p:txBody>
      </p:sp>
      <p:sp>
        <p:nvSpPr>
          <p:cNvPr id="3" name="Content Placeholder 2">
            <a:extLst>
              <a:ext uri="{FF2B5EF4-FFF2-40B4-BE49-F238E27FC236}">
                <a16:creationId xmlns:a16="http://schemas.microsoft.com/office/drawing/2014/main" id="{14941D8E-5C94-EE54-944D-0910FE460950}"/>
              </a:ext>
            </a:extLst>
          </p:cNvPr>
          <p:cNvSpPr>
            <a:spLocks noGrp="1"/>
          </p:cNvSpPr>
          <p:nvPr>
            <p:ph idx="1"/>
          </p:nvPr>
        </p:nvSpPr>
        <p:spPr>
          <a:xfrm>
            <a:off x="581192" y="1807535"/>
            <a:ext cx="11029615" cy="4506768"/>
          </a:xfrm>
        </p:spPr>
        <p:txBody>
          <a:bodyPr>
            <a:normAutofit/>
          </a:bodyPr>
          <a:lstStyle/>
          <a:p>
            <a:pPr>
              <a:spcAft>
                <a:spcPts val="0"/>
              </a:spcAft>
            </a:pPr>
            <a:r>
              <a:rPr lang="en-US" sz="2600" b="1" dirty="0"/>
              <a:t>Partnership </a:t>
            </a:r>
          </a:p>
          <a:p>
            <a:pPr lvl="1">
              <a:spcAft>
                <a:spcPts val="0"/>
              </a:spcAft>
            </a:pPr>
            <a:r>
              <a:rPr lang="en-US" sz="2600" b="1" dirty="0"/>
              <a:t>Operates a business entirely in State 1 </a:t>
            </a:r>
          </a:p>
          <a:p>
            <a:pPr lvl="1">
              <a:spcAft>
                <a:spcPts val="0"/>
              </a:spcAft>
            </a:pPr>
            <a:r>
              <a:rPr lang="en-US" sz="2600" b="1" dirty="0"/>
              <a:t>Has only apportionable income</a:t>
            </a:r>
          </a:p>
          <a:p>
            <a:pPr lvl="1"/>
            <a:r>
              <a:rPr lang="en-US" sz="2600" b="1" dirty="0"/>
              <a:t>Has all of it receipts, property, and payroll in State 1</a:t>
            </a:r>
          </a:p>
          <a:p>
            <a:pPr>
              <a:spcBef>
                <a:spcPts val="1200"/>
              </a:spcBef>
            </a:pPr>
            <a:r>
              <a:rPr lang="en-US" sz="2600" b="1" dirty="0"/>
              <a:t>State 1 would apportion 100% of Partnership’s income to the state.</a:t>
            </a:r>
          </a:p>
          <a:p>
            <a:pPr>
              <a:spcBef>
                <a:spcPts val="1200"/>
              </a:spcBef>
            </a:pPr>
            <a:r>
              <a:rPr lang="en-US" sz="2600" b="1" dirty="0"/>
              <a:t>Partnership has two partners which have no other businesses or PTEs with which Partnership has any unitary relationship – Smith and Corp.  </a:t>
            </a:r>
          </a:p>
        </p:txBody>
      </p:sp>
      <p:sp>
        <p:nvSpPr>
          <p:cNvPr id="4" name="Slide Number Placeholder 3">
            <a:extLst>
              <a:ext uri="{FF2B5EF4-FFF2-40B4-BE49-F238E27FC236}">
                <a16:creationId xmlns:a16="http://schemas.microsoft.com/office/drawing/2014/main" id="{812A6517-C329-DC68-B4A3-DA47E09ADD64}"/>
              </a:ext>
            </a:extLst>
          </p:cNvPr>
          <p:cNvSpPr>
            <a:spLocks noGrp="1"/>
          </p:cNvSpPr>
          <p:nvPr>
            <p:ph type="sldNum" sz="quarter" idx="12"/>
          </p:nvPr>
        </p:nvSpPr>
        <p:spPr/>
        <p:txBody>
          <a:bodyPr/>
          <a:lstStyle/>
          <a:p>
            <a:fld id="{3A98EE3D-8CD1-4C3F-BD1C-C98C9596463C}" type="slidenum">
              <a:rPr lang="en-US" smtClean="0"/>
              <a:t>33</a:t>
            </a:fld>
            <a:endParaRPr lang="en-US" dirty="0"/>
          </a:p>
        </p:txBody>
      </p:sp>
    </p:spTree>
    <p:extLst>
      <p:ext uri="{BB962C8B-B14F-4D97-AF65-F5344CB8AC3E}">
        <p14:creationId xmlns:p14="http://schemas.microsoft.com/office/powerpoint/2010/main" val="115371846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AE2B49-1103-BB29-0183-862D31773CE2}"/>
              </a:ext>
            </a:extLst>
          </p:cNvPr>
          <p:cNvSpPr>
            <a:spLocks noGrp="1"/>
          </p:cNvSpPr>
          <p:nvPr>
            <p:ph type="title"/>
          </p:nvPr>
        </p:nvSpPr>
        <p:spPr>
          <a:xfrm>
            <a:off x="581192" y="702156"/>
            <a:ext cx="11029616" cy="988421"/>
          </a:xfrm>
        </p:spPr>
        <p:txBody>
          <a:bodyPr/>
          <a:lstStyle/>
          <a:p>
            <a:r>
              <a:rPr lang="en-US" dirty="0"/>
              <a:t>So What if:</a:t>
            </a:r>
          </a:p>
        </p:txBody>
      </p:sp>
      <p:sp>
        <p:nvSpPr>
          <p:cNvPr id="3" name="Content Placeholder 2">
            <a:extLst>
              <a:ext uri="{FF2B5EF4-FFF2-40B4-BE49-F238E27FC236}">
                <a16:creationId xmlns:a16="http://schemas.microsoft.com/office/drawing/2014/main" id="{46B04FFA-7766-953D-A8FE-1B66A8E13C49}"/>
              </a:ext>
            </a:extLst>
          </p:cNvPr>
          <p:cNvSpPr>
            <a:spLocks noGrp="1"/>
          </p:cNvSpPr>
          <p:nvPr>
            <p:ph idx="1"/>
          </p:nvPr>
        </p:nvSpPr>
        <p:spPr>
          <a:xfrm>
            <a:off x="838200" y="1850064"/>
            <a:ext cx="10515600" cy="4784651"/>
          </a:xfrm>
        </p:spPr>
        <p:txBody>
          <a:bodyPr anchor="t">
            <a:normAutofit/>
          </a:bodyPr>
          <a:lstStyle/>
          <a:p>
            <a:pPr>
              <a:spcAft>
                <a:spcPts val="1200"/>
              </a:spcAft>
            </a:pPr>
            <a:r>
              <a:rPr lang="en-US" sz="2400" b="1" dirty="0"/>
              <a:t>Smith lives in State 2. Does that mean Smith will not source any Partnership income to State 1?</a:t>
            </a:r>
          </a:p>
          <a:p>
            <a:pPr marL="0" indent="0">
              <a:spcAft>
                <a:spcPts val="1200"/>
              </a:spcAft>
              <a:buNone/>
            </a:pPr>
            <a:endParaRPr lang="en-US" sz="2400" dirty="0"/>
          </a:p>
        </p:txBody>
      </p:sp>
      <p:sp>
        <p:nvSpPr>
          <p:cNvPr id="4" name="Slide Number Placeholder 3">
            <a:extLst>
              <a:ext uri="{FF2B5EF4-FFF2-40B4-BE49-F238E27FC236}">
                <a16:creationId xmlns:a16="http://schemas.microsoft.com/office/drawing/2014/main" id="{86FC07C9-F839-0C02-5629-ABAB0DE74DF2}"/>
              </a:ext>
            </a:extLst>
          </p:cNvPr>
          <p:cNvSpPr>
            <a:spLocks noGrp="1"/>
          </p:cNvSpPr>
          <p:nvPr>
            <p:ph type="sldNum" sz="quarter" idx="12"/>
          </p:nvPr>
        </p:nvSpPr>
        <p:spPr/>
        <p:txBody>
          <a:bodyPr/>
          <a:lstStyle/>
          <a:p>
            <a:fld id="{3A98EE3D-8CD1-4C3F-BD1C-C98C9596463C}" type="slidenum">
              <a:rPr lang="en-US" smtClean="0"/>
              <a:t>34</a:t>
            </a:fld>
            <a:endParaRPr lang="en-US" dirty="0"/>
          </a:p>
        </p:txBody>
      </p:sp>
    </p:spTree>
    <p:extLst>
      <p:ext uri="{BB962C8B-B14F-4D97-AF65-F5344CB8AC3E}">
        <p14:creationId xmlns:p14="http://schemas.microsoft.com/office/powerpoint/2010/main" val="231812138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BEBBFB-EE95-DEC8-FD88-F855CD08487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F5FBF0F-B586-D56D-D29A-1240FB136336}"/>
              </a:ext>
            </a:extLst>
          </p:cNvPr>
          <p:cNvSpPr>
            <a:spLocks noGrp="1"/>
          </p:cNvSpPr>
          <p:nvPr>
            <p:ph type="title"/>
          </p:nvPr>
        </p:nvSpPr>
        <p:spPr>
          <a:xfrm>
            <a:off x="581192" y="702156"/>
            <a:ext cx="11029616" cy="988421"/>
          </a:xfrm>
        </p:spPr>
        <p:txBody>
          <a:bodyPr/>
          <a:lstStyle/>
          <a:p>
            <a:r>
              <a:rPr lang="en-US" dirty="0"/>
              <a:t>So What if:</a:t>
            </a:r>
          </a:p>
        </p:txBody>
      </p:sp>
      <p:sp>
        <p:nvSpPr>
          <p:cNvPr id="3" name="Content Placeholder 2">
            <a:extLst>
              <a:ext uri="{FF2B5EF4-FFF2-40B4-BE49-F238E27FC236}">
                <a16:creationId xmlns:a16="http://schemas.microsoft.com/office/drawing/2014/main" id="{BDC824F8-1596-F809-8FD4-B834A3140D9D}"/>
              </a:ext>
            </a:extLst>
          </p:cNvPr>
          <p:cNvSpPr>
            <a:spLocks noGrp="1"/>
          </p:cNvSpPr>
          <p:nvPr>
            <p:ph idx="1"/>
          </p:nvPr>
        </p:nvSpPr>
        <p:spPr>
          <a:xfrm>
            <a:off x="838200" y="1850064"/>
            <a:ext cx="10515600" cy="4784651"/>
          </a:xfrm>
        </p:spPr>
        <p:txBody>
          <a:bodyPr anchor="t">
            <a:normAutofit/>
          </a:bodyPr>
          <a:lstStyle/>
          <a:p>
            <a:pPr>
              <a:spcAft>
                <a:spcPts val="1200"/>
              </a:spcAft>
            </a:pPr>
            <a:r>
              <a:rPr lang="en-US" sz="2400" b="1" dirty="0"/>
              <a:t>Smith lives in State 2. Does that mean Smith will not source any Partnership income to State 1?</a:t>
            </a:r>
          </a:p>
          <a:p>
            <a:pPr lvl="1">
              <a:spcAft>
                <a:spcPts val="1200"/>
              </a:spcAft>
            </a:pPr>
            <a:r>
              <a:rPr lang="en-US" sz="2400" b="1" dirty="0">
                <a:highlight>
                  <a:srgbClr val="FFFF00"/>
                </a:highlight>
              </a:rPr>
              <a:t>ANSWER: NO - Smith will source the distributive share income of Partnership to State 1 (and will take a credit in State 2 for taxes paid). </a:t>
            </a:r>
          </a:p>
          <a:p>
            <a:pPr>
              <a:spcAft>
                <a:spcPts val="1200"/>
              </a:spcAft>
            </a:pPr>
            <a:endParaRPr lang="en-US" sz="2400" dirty="0"/>
          </a:p>
        </p:txBody>
      </p:sp>
      <p:sp>
        <p:nvSpPr>
          <p:cNvPr id="4" name="Slide Number Placeholder 3">
            <a:extLst>
              <a:ext uri="{FF2B5EF4-FFF2-40B4-BE49-F238E27FC236}">
                <a16:creationId xmlns:a16="http://schemas.microsoft.com/office/drawing/2014/main" id="{5281952F-2421-9023-B1A4-278E10B4F866}"/>
              </a:ext>
            </a:extLst>
          </p:cNvPr>
          <p:cNvSpPr>
            <a:spLocks noGrp="1"/>
          </p:cNvSpPr>
          <p:nvPr>
            <p:ph type="sldNum" sz="quarter" idx="12"/>
          </p:nvPr>
        </p:nvSpPr>
        <p:spPr/>
        <p:txBody>
          <a:bodyPr/>
          <a:lstStyle/>
          <a:p>
            <a:fld id="{3A98EE3D-8CD1-4C3F-BD1C-C98C9596463C}" type="slidenum">
              <a:rPr lang="en-US" smtClean="0"/>
              <a:t>35</a:t>
            </a:fld>
            <a:endParaRPr lang="en-US" dirty="0"/>
          </a:p>
        </p:txBody>
      </p:sp>
    </p:spTree>
    <p:extLst>
      <p:ext uri="{BB962C8B-B14F-4D97-AF65-F5344CB8AC3E}">
        <p14:creationId xmlns:p14="http://schemas.microsoft.com/office/powerpoint/2010/main" val="123903265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51557F-47E7-9101-D5FB-46EDB239D20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F816CF7-0176-DA40-A8C8-488DFF27C143}"/>
              </a:ext>
            </a:extLst>
          </p:cNvPr>
          <p:cNvSpPr>
            <a:spLocks noGrp="1"/>
          </p:cNvSpPr>
          <p:nvPr>
            <p:ph type="title"/>
          </p:nvPr>
        </p:nvSpPr>
        <p:spPr>
          <a:xfrm>
            <a:off x="581192" y="702156"/>
            <a:ext cx="11029616" cy="988421"/>
          </a:xfrm>
        </p:spPr>
        <p:txBody>
          <a:bodyPr/>
          <a:lstStyle/>
          <a:p>
            <a:r>
              <a:rPr lang="en-US" dirty="0"/>
              <a:t>So What if:</a:t>
            </a:r>
          </a:p>
        </p:txBody>
      </p:sp>
      <p:sp>
        <p:nvSpPr>
          <p:cNvPr id="3" name="Content Placeholder 2">
            <a:extLst>
              <a:ext uri="{FF2B5EF4-FFF2-40B4-BE49-F238E27FC236}">
                <a16:creationId xmlns:a16="http://schemas.microsoft.com/office/drawing/2014/main" id="{01700756-2ABE-BCEF-9673-618144F6AF80}"/>
              </a:ext>
            </a:extLst>
          </p:cNvPr>
          <p:cNvSpPr>
            <a:spLocks noGrp="1"/>
          </p:cNvSpPr>
          <p:nvPr>
            <p:ph idx="1"/>
          </p:nvPr>
        </p:nvSpPr>
        <p:spPr>
          <a:xfrm>
            <a:off x="838200" y="1850064"/>
            <a:ext cx="10515600" cy="4784651"/>
          </a:xfrm>
        </p:spPr>
        <p:txBody>
          <a:bodyPr anchor="t">
            <a:normAutofit/>
          </a:bodyPr>
          <a:lstStyle/>
          <a:p>
            <a:pPr>
              <a:spcAft>
                <a:spcPts val="1200"/>
              </a:spcAft>
            </a:pPr>
            <a:r>
              <a:rPr lang="en-US" sz="2400" b="1" dirty="0"/>
              <a:t>Corp is domiciled in State 2. Does that mean Corp will not source any Partnership income to State 1?</a:t>
            </a:r>
          </a:p>
          <a:p>
            <a:pPr>
              <a:spcAft>
                <a:spcPts val="1200"/>
              </a:spcAft>
            </a:pPr>
            <a:endParaRPr lang="en-US" sz="2400" dirty="0"/>
          </a:p>
        </p:txBody>
      </p:sp>
      <p:sp>
        <p:nvSpPr>
          <p:cNvPr id="4" name="Slide Number Placeholder 3">
            <a:extLst>
              <a:ext uri="{FF2B5EF4-FFF2-40B4-BE49-F238E27FC236}">
                <a16:creationId xmlns:a16="http://schemas.microsoft.com/office/drawing/2014/main" id="{8577C620-39A4-B70D-9A0D-A446B356CE50}"/>
              </a:ext>
            </a:extLst>
          </p:cNvPr>
          <p:cNvSpPr>
            <a:spLocks noGrp="1"/>
          </p:cNvSpPr>
          <p:nvPr>
            <p:ph type="sldNum" sz="quarter" idx="12"/>
          </p:nvPr>
        </p:nvSpPr>
        <p:spPr/>
        <p:txBody>
          <a:bodyPr/>
          <a:lstStyle/>
          <a:p>
            <a:fld id="{3A98EE3D-8CD1-4C3F-BD1C-C98C9596463C}" type="slidenum">
              <a:rPr lang="en-US" smtClean="0"/>
              <a:t>36</a:t>
            </a:fld>
            <a:endParaRPr lang="en-US" dirty="0"/>
          </a:p>
        </p:txBody>
      </p:sp>
    </p:spTree>
    <p:extLst>
      <p:ext uri="{BB962C8B-B14F-4D97-AF65-F5344CB8AC3E}">
        <p14:creationId xmlns:p14="http://schemas.microsoft.com/office/powerpoint/2010/main" val="287267624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2751DF-428E-90F5-8E90-52B3398FB1A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AECF5BE-2602-1E7A-4AAB-D9275C9F0413}"/>
              </a:ext>
            </a:extLst>
          </p:cNvPr>
          <p:cNvSpPr>
            <a:spLocks noGrp="1"/>
          </p:cNvSpPr>
          <p:nvPr>
            <p:ph type="title"/>
          </p:nvPr>
        </p:nvSpPr>
        <p:spPr>
          <a:xfrm>
            <a:off x="581192" y="702156"/>
            <a:ext cx="11029616" cy="988421"/>
          </a:xfrm>
        </p:spPr>
        <p:txBody>
          <a:bodyPr/>
          <a:lstStyle/>
          <a:p>
            <a:r>
              <a:rPr lang="en-US" dirty="0"/>
              <a:t>So What if:</a:t>
            </a:r>
          </a:p>
        </p:txBody>
      </p:sp>
      <p:sp>
        <p:nvSpPr>
          <p:cNvPr id="3" name="Content Placeholder 2">
            <a:extLst>
              <a:ext uri="{FF2B5EF4-FFF2-40B4-BE49-F238E27FC236}">
                <a16:creationId xmlns:a16="http://schemas.microsoft.com/office/drawing/2014/main" id="{EA2D7F06-36C2-1F2D-6F4F-8F391F9E3AE1}"/>
              </a:ext>
            </a:extLst>
          </p:cNvPr>
          <p:cNvSpPr>
            <a:spLocks noGrp="1"/>
          </p:cNvSpPr>
          <p:nvPr>
            <p:ph idx="1"/>
          </p:nvPr>
        </p:nvSpPr>
        <p:spPr>
          <a:xfrm>
            <a:off x="838200" y="1850064"/>
            <a:ext cx="10515600" cy="4784651"/>
          </a:xfrm>
        </p:spPr>
        <p:txBody>
          <a:bodyPr anchor="t">
            <a:normAutofit/>
          </a:bodyPr>
          <a:lstStyle/>
          <a:p>
            <a:pPr>
              <a:spcAft>
                <a:spcPts val="1200"/>
              </a:spcAft>
            </a:pPr>
            <a:r>
              <a:rPr lang="en-US" sz="2400" b="1" dirty="0"/>
              <a:t>Corp is domiciled in State 2. Does that mean Corp will not source any Partnership income to State 1?</a:t>
            </a:r>
          </a:p>
          <a:p>
            <a:pPr lvl="1">
              <a:spcAft>
                <a:spcPts val="1200"/>
              </a:spcAft>
            </a:pPr>
            <a:r>
              <a:rPr lang="en-US" sz="2400" b="1" dirty="0">
                <a:highlight>
                  <a:srgbClr val="FFFF00"/>
                </a:highlight>
              </a:rPr>
              <a:t>ANSWER: NO - Corp will source its distributive share income entirely to State 1.</a:t>
            </a:r>
          </a:p>
          <a:p>
            <a:pPr>
              <a:spcAft>
                <a:spcPts val="1200"/>
              </a:spcAft>
            </a:pPr>
            <a:endParaRPr lang="en-US" sz="2400" dirty="0"/>
          </a:p>
        </p:txBody>
      </p:sp>
      <p:sp>
        <p:nvSpPr>
          <p:cNvPr id="4" name="Slide Number Placeholder 3">
            <a:extLst>
              <a:ext uri="{FF2B5EF4-FFF2-40B4-BE49-F238E27FC236}">
                <a16:creationId xmlns:a16="http://schemas.microsoft.com/office/drawing/2014/main" id="{91CBB8ED-885E-3A5B-751C-2808ABA86BBD}"/>
              </a:ext>
            </a:extLst>
          </p:cNvPr>
          <p:cNvSpPr>
            <a:spLocks noGrp="1"/>
          </p:cNvSpPr>
          <p:nvPr>
            <p:ph type="sldNum" sz="quarter" idx="12"/>
          </p:nvPr>
        </p:nvSpPr>
        <p:spPr/>
        <p:txBody>
          <a:bodyPr/>
          <a:lstStyle/>
          <a:p>
            <a:fld id="{3A98EE3D-8CD1-4C3F-BD1C-C98C9596463C}" type="slidenum">
              <a:rPr lang="en-US" smtClean="0"/>
              <a:t>37</a:t>
            </a:fld>
            <a:endParaRPr lang="en-US" dirty="0"/>
          </a:p>
        </p:txBody>
      </p:sp>
    </p:spTree>
    <p:extLst>
      <p:ext uri="{BB962C8B-B14F-4D97-AF65-F5344CB8AC3E}">
        <p14:creationId xmlns:p14="http://schemas.microsoft.com/office/powerpoint/2010/main" val="357301921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3B7EB4-3D72-11B4-3C2E-DB9AFB43872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5F89E95-023E-0B95-4066-C758B89379B4}"/>
              </a:ext>
            </a:extLst>
          </p:cNvPr>
          <p:cNvSpPr>
            <a:spLocks noGrp="1"/>
          </p:cNvSpPr>
          <p:nvPr>
            <p:ph type="title"/>
          </p:nvPr>
        </p:nvSpPr>
        <p:spPr>
          <a:xfrm>
            <a:off x="581192" y="532035"/>
            <a:ext cx="11029616" cy="1188720"/>
          </a:xfrm>
        </p:spPr>
        <p:txBody>
          <a:bodyPr/>
          <a:lstStyle/>
          <a:p>
            <a:r>
              <a:rPr lang="en-US" dirty="0"/>
              <a:t>Now assume:</a:t>
            </a:r>
          </a:p>
        </p:txBody>
      </p:sp>
      <p:sp>
        <p:nvSpPr>
          <p:cNvPr id="3" name="Content Placeholder 2">
            <a:extLst>
              <a:ext uri="{FF2B5EF4-FFF2-40B4-BE49-F238E27FC236}">
                <a16:creationId xmlns:a16="http://schemas.microsoft.com/office/drawing/2014/main" id="{C75433DD-AEF2-3451-988B-72B151141F0D}"/>
              </a:ext>
            </a:extLst>
          </p:cNvPr>
          <p:cNvSpPr>
            <a:spLocks noGrp="1"/>
          </p:cNvSpPr>
          <p:nvPr>
            <p:ph idx="1"/>
          </p:nvPr>
        </p:nvSpPr>
        <p:spPr>
          <a:xfrm>
            <a:off x="838200" y="1850065"/>
            <a:ext cx="10515600" cy="4642809"/>
          </a:xfrm>
        </p:spPr>
        <p:txBody>
          <a:bodyPr anchor="t">
            <a:normAutofit/>
          </a:bodyPr>
          <a:lstStyle/>
          <a:p>
            <a:pPr>
              <a:spcBef>
                <a:spcPts val="1200"/>
              </a:spcBef>
              <a:spcAft>
                <a:spcPts val="1800"/>
              </a:spcAft>
            </a:pPr>
            <a:r>
              <a:rPr lang="en-US" sz="2800" b="1" dirty="0"/>
              <a:t>Partnership also has capital gain income from selling real property in State 3. </a:t>
            </a:r>
          </a:p>
          <a:p>
            <a:pPr>
              <a:spcBef>
                <a:spcPts val="1200"/>
              </a:spcBef>
              <a:spcAft>
                <a:spcPts val="1800"/>
              </a:spcAft>
            </a:pPr>
            <a:r>
              <a:rPr lang="en-US" sz="2800" b="1" dirty="0"/>
              <a:t>The gain is non-apportionable income to Partnership and properly assigned to State 3. </a:t>
            </a:r>
          </a:p>
          <a:p>
            <a:pPr>
              <a:spcBef>
                <a:spcPts val="1200"/>
              </a:spcBef>
              <a:spcAft>
                <a:spcPts val="1800"/>
              </a:spcAft>
            </a:pPr>
            <a:r>
              <a:rPr lang="en-US" sz="2800" b="1" dirty="0"/>
              <a:t>Would Corp source its share of the gain to State 1 or State 2 or State 3?</a:t>
            </a:r>
          </a:p>
        </p:txBody>
      </p:sp>
      <p:sp>
        <p:nvSpPr>
          <p:cNvPr id="4" name="Slide Number Placeholder 3">
            <a:extLst>
              <a:ext uri="{FF2B5EF4-FFF2-40B4-BE49-F238E27FC236}">
                <a16:creationId xmlns:a16="http://schemas.microsoft.com/office/drawing/2014/main" id="{9FFD081F-B708-A761-013C-8521EB874290}"/>
              </a:ext>
            </a:extLst>
          </p:cNvPr>
          <p:cNvSpPr>
            <a:spLocks noGrp="1"/>
          </p:cNvSpPr>
          <p:nvPr>
            <p:ph type="sldNum" sz="quarter" idx="12"/>
          </p:nvPr>
        </p:nvSpPr>
        <p:spPr/>
        <p:txBody>
          <a:bodyPr/>
          <a:lstStyle/>
          <a:p>
            <a:fld id="{3A98EE3D-8CD1-4C3F-BD1C-C98C9596463C}" type="slidenum">
              <a:rPr lang="en-US" smtClean="0"/>
              <a:t>38</a:t>
            </a:fld>
            <a:endParaRPr lang="en-US" dirty="0"/>
          </a:p>
        </p:txBody>
      </p:sp>
    </p:spTree>
    <p:extLst>
      <p:ext uri="{BB962C8B-B14F-4D97-AF65-F5344CB8AC3E}">
        <p14:creationId xmlns:p14="http://schemas.microsoft.com/office/powerpoint/2010/main" val="187397938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F6E298-B72A-4A74-78C8-40BE021B803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DF2EFB5-FD28-65C2-F46B-6FF762CADFC1}"/>
              </a:ext>
            </a:extLst>
          </p:cNvPr>
          <p:cNvSpPr>
            <a:spLocks noGrp="1"/>
          </p:cNvSpPr>
          <p:nvPr>
            <p:ph type="title"/>
          </p:nvPr>
        </p:nvSpPr>
        <p:spPr>
          <a:xfrm>
            <a:off x="581192" y="532035"/>
            <a:ext cx="11029616" cy="1188720"/>
          </a:xfrm>
        </p:spPr>
        <p:txBody>
          <a:bodyPr/>
          <a:lstStyle/>
          <a:p>
            <a:r>
              <a:rPr lang="en-US" dirty="0"/>
              <a:t>Now assume:</a:t>
            </a:r>
          </a:p>
        </p:txBody>
      </p:sp>
      <p:sp>
        <p:nvSpPr>
          <p:cNvPr id="3" name="Content Placeholder 2">
            <a:extLst>
              <a:ext uri="{FF2B5EF4-FFF2-40B4-BE49-F238E27FC236}">
                <a16:creationId xmlns:a16="http://schemas.microsoft.com/office/drawing/2014/main" id="{34C6E38F-E804-F75C-2BD5-B577615D7E9A}"/>
              </a:ext>
            </a:extLst>
          </p:cNvPr>
          <p:cNvSpPr>
            <a:spLocks noGrp="1"/>
          </p:cNvSpPr>
          <p:nvPr>
            <p:ph idx="1"/>
          </p:nvPr>
        </p:nvSpPr>
        <p:spPr>
          <a:xfrm>
            <a:off x="838200" y="1850065"/>
            <a:ext cx="10515600" cy="4642809"/>
          </a:xfrm>
        </p:spPr>
        <p:txBody>
          <a:bodyPr anchor="t">
            <a:normAutofit lnSpcReduction="10000"/>
          </a:bodyPr>
          <a:lstStyle/>
          <a:p>
            <a:pPr>
              <a:spcBef>
                <a:spcPts val="1200"/>
              </a:spcBef>
              <a:spcAft>
                <a:spcPts val="1800"/>
              </a:spcAft>
            </a:pPr>
            <a:r>
              <a:rPr lang="en-US" sz="2800" b="1" dirty="0"/>
              <a:t>Partnership also has capital gain income from selling real property in State 3. </a:t>
            </a:r>
          </a:p>
          <a:p>
            <a:pPr>
              <a:spcBef>
                <a:spcPts val="1200"/>
              </a:spcBef>
              <a:spcAft>
                <a:spcPts val="1800"/>
              </a:spcAft>
            </a:pPr>
            <a:r>
              <a:rPr lang="en-US" sz="2800" b="1" dirty="0"/>
              <a:t>The gain is non-apportionable income to Partnership and properly assigned to State 3. </a:t>
            </a:r>
          </a:p>
          <a:p>
            <a:pPr>
              <a:spcBef>
                <a:spcPts val="1200"/>
              </a:spcBef>
              <a:spcAft>
                <a:spcPts val="1800"/>
              </a:spcAft>
            </a:pPr>
            <a:r>
              <a:rPr lang="en-US" sz="2800" b="1" dirty="0"/>
              <a:t>Would Corp source its share of the gain to State 1 or State 2 or State 3?</a:t>
            </a:r>
          </a:p>
          <a:p>
            <a:pPr lvl="1">
              <a:spcBef>
                <a:spcPts val="1200"/>
              </a:spcBef>
              <a:spcAft>
                <a:spcPts val="1800"/>
              </a:spcAft>
            </a:pPr>
            <a:r>
              <a:rPr lang="en-US" sz="2800" b="1" dirty="0">
                <a:highlight>
                  <a:srgbClr val="FFFF00"/>
                </a:highlight>
              </a:rPr>
              <a:t>ANSWER: State 3.</a:t>
            </a:r>
          </a:p>
          <a:p>
            <a:pPr>
              <a:spcBef>
                <a:spcPts val="1200"/>
              </a:spcBef>
              <a:spcAft>
                <a:spcPts val="1800"/>
              </a:spcAft>
            </a:pPr>
            <a:endParaRPr lang="en-US" sz="2800" b="1" dirty="0"/>
          </a:p>
        </p:txBody>
      </p:sp>
      <p:sp>
        <p:nvSpPr>
          <p:cNvPr id="4" name="Slide Number Placeholder 3">
            <a:extLst>
              <a:ext uri="{FF2B5EF4-FFF2-40B4-BE49-F238E27FC236}">
                <a16:creationId xmlns:a16="http://schemas.microsoft.com/office/drawing/2014/main" id="{1E64B89E-D140-9502-7788-BC19B12202E0}"/>
              </a:ext>
            </a:extLst>
          </p:cNvPr>
          <p:cNvSpPr>
            <a:spLocks noGrp="1"/>
          </p:cNvSpPr>
          <p:nvPr>
            <p:ph type="sldNum" sz="quarter" idx="12"/>
          </p:nvPr>
        </p:nvSpPr>
        <p:spPr/>
        <p:txBody>
          <a:bodyPr/>
          <a:lstStyle/>
          <a:p>
            <a:fld id="{3A98EE3D-8CD1-4C3F-BD1C-C98C9596463C}" type="slidenum">
              <a:rPr lang="en-US" smtClean="0"/>
              <a:t>39</a:t>
            </a:fld>
            <a:endParaRPr lang="en-US" dirty="0"/>
          </a:p>
        </p:txBody>
      </p:sp>
    </p:spTree>
    <p:extLst>
      <p:ext uri="{BB962C8B-B14F-4D97-AF65-F5344CB8AC3E}">
        <p14:creationId xmlns:p14="http://schemas.microsoft.com/office/powerpoint/2010/main" val="10556797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0AC2D1-F190-A2CB-942E-A691A3A0DFD9}"/>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C39C3641-3AB7-F36D-2983-68BAC01E9B83}"/>
              </a:ext>
            </a:extLst>
          </p:cNvPr>
          <p:cNvSpPr>
            <a:spLocks noGrp="1"/>
          </p:cNvSpPr>
          <p:nvPr>
            <p:ph type="title"/>
          </p:nvPr>
        </p:nvSpPr>
        <p:spPr>
          <a:xfrm>
            <a:off x="581192" y="702156"/>
            <a:ext cx="11029616" cy="750724"/>
          </a:xfrm>
        </p:spPr>
        <p:txBody>
          <a:bodyPr>
            <a:normAutofit/>
          </a:bodyPr>
          <a:lstStyle/>
          <a:p>
            <a:r>
              <a:rPr lang="en-US" sz="3600"/>
              <a:t>Amended IRC Sec. 275</a:t>
            </a:r>
          </a:p>
        </p:txBody>
      </p:sp>
      <p:sp>
        <p:nvSpPr>
          <p:cNvPr id="4" name="Content Placeholder 3">
            <a:extLst>
              <a:ext uri="{FF2B5EF4-FFF2-40B4-BE49-F238E27FC236}">
                <a16:creationId xmlns:a16="http://schemas.microsoft.com/office/drawing/2014/main" id="{CE82FED3-2B64-4767-910A-E44640CBEA0C}"/>
              </a:ext>
            </a:extLst>
          </p:cNvPr>
          <p:cNvSpPr>
            <a:spLocks noGrp="1"/>
          </p:cNvSpPr>
          <p:nvPr>
            <p:ph idx="1"/>
          </p:nvPr>
        </p:nvSpPr>
        <p:spPr>
          <a:xfrm>
            <a:off x="581192" y="1717590"/>
            <a:ext cx="11029615" cy="4188940"/>
          </a:xfrm>
        </p:spPr>
        <p:txBody>
          <a:bodyPr anchor="t">
            <a:normAutofit fontScale="92500"/>
          </a:bodyPr>
          <a:lstStyle/>
          <a:p>
            <a:pPr>
              <a:spcAft>
                <a:spcPts val="1200"/>
              </a:spcAft>
            </a:pPr>
            <a:r>
              <a:rPr lang="en-US" sz="2800" dirty="0"/>
              <a:t>Would limit “Specified Taxes” to </a:t>
            </a:r>
            <a:r>
              <a:rPr lang="en-US" sz="2800" strike="sngStrike" dirty="0"/>
              <a:t>$30k</a:t>
            </a:r>
            <a:r>
              <a:rPr lang="en-US" sz="2800" dirty="0"/>
              <a:t> </a:t>
            </a:r>
            <a:r>
              <a:rPr lang="en-US" sz="2800" dirty="0">
                <a:highlight>
                  <a:srgbClr val="FFFF00"/>
                </a:highlight>
              </a:rPr>
              <a:t>$40,400 </a:t>
            </a:r>
            <a:r>
              <a:rPr lang="en-US" sz="2800" dirty="0"/>
              <a:t>with a </a:t>
            </a:r>
            <a:r>
              <a:rPr lang="en-US" sz="2800" u="sng" dirty="0"/>
              <a:t>faster</a:t>
            </a:r>
            <a:r>
              <a:rPr lang="en-US" sz="2800" dirty="0"/>
              <a:t> phase out down to $10k once taxpayers reach </a:t>
            </a:r>
            <a:r>
              <a:rPr lang="en-US" sz="2800" strike="sngStrike" dirty="0"/>
              <a:t>$400k </a:t>
            </a:r>
            <a:r>
              <a:rPr lang="en-US" sz="2800" dirty="0">
                <a:highlight>
                  <a:srgbClr val="FFFF00"/>
                </a:highlight>
              </a:rPr>
              <a:t>$505k </a:t>
            </a:r>
            <a:r>
              <a:rPr lang="en-US" sz="2800" dirty="0"/>
              <a:t>of modified AGI.</a:t>
            </a:r>
          </a:p>
          <a:p>
            <a:pPr>
              <a:spcAft>
                <a:spcPts val="1200"/>
              </a:spcAft>
            </a:pPr>
            <a:r>
              <a:rPr lang="en-US" sz="2800" dirty="0"/>
              <a:t>“Specified Taxes”</a:t>
            </a:r>
          </a:p>
          <a:p>
            <a:pPr lvl="1">
              <a:spcAft>
                <a:spcPts val="1200"/>
              </a:spcAft>
            </a:pPr>
            <a:r>
              <a:rPr lang="en-US" sz="2500" dirty="0"/>
              <a:t>Any tax described in IRC 164(a), IRC 164(b)(5) [sales taxes] and IRC 216(a) [Cooperative Housing], </a:t>
            </a:r>
            <a:r>
              <a:rPr lang="en-US" sz="2500" b="1" dirty="0"/>
              <a:t>except</a:t>
            </a:r>
            <a:r>
              <a:rPr lang="en-US" sz="2500" dirty="0"/>
              <a:t> for GST taxes in IRC 164(a)(4) and “Excepted Taxes.”</a:t>
            </a:r>
          </a:p>
          <a:p>
            <a:pPr marL="0" indent="0">
              <a:spcAft>
                <a:spcPts val="1200"/>
              </a:spcAft>
              <a:buNone/>
            </a:pPr>
            <a:r>
              <a:rPr lang="en-US" sz="2800" dirty="0"/>
              <a:t>		&amp;</a:t>
            </a:r>
          </a:p>
          <a:p>
            <a:pPr lvl="1">
              <a:spcAft>
                <a:spcPts val="1200"/>
              </a:spcAft>
            </a:pPr>
            <a:r>
              <a:rPr lang="en-US" sz="2500" dirty="0"/>
              <a:t>Any “Substitute Payment.”</a:t>
            </a:r>
          </a:p>
          <a:p>
            <a:pPr marL="324000" lvl="1" indent="0">
              <a:spcAft>
                <a:spcPts val="1200"/>
              </a:spcAft>
              <a:buNone/>
            </a:pPr>
            <a:endParaRPr lang="en-US" sz="2500" dirty="0"/>
          </a:p>
        </p:txBody>
      </p:sp>
      <p:sp>
        <p:nvSpPr>
          <p:cNvPr id="2" name="Slide Number Placeholder 1">
            <a:extLst>
              <a:ext uri="{FF2B5EF4-FFF2-40B4-BE49-F238E27FC236}">
                <a16:creationId xmlns:a16="http://schemas.microsoft.com/office/drawing/2014/main" id="{EDA321C0-DB0A-48B7-CE4A-1EC41D422039}"/>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A98EE3D-8CD1-4C3F-BD1C-C98C9596463C}" type="slidenum">
              <a:rPr kumimoji="0" lang="en-US" sz="900" b="0" i="0" u="none" strike="noStrike" kern="1200" cap="none" spc="0" normalizeH="0" baseline="0" noProof="0" smtClean="0">
                <a:ln>
                  <a:noFill/>
                </a:ln>
                <a:solidFill>
                  <a:prstClr val="black">
                    <a:lumMod val="75000"/>
                    <a:lumOff val="25000"/>
                  </a:prstClr>
                </a:solidFill>
                <a:effectLst/>
                <a:uLnTx/>
                <a:uFillTx/>
                <a:latin typeface="Franklin Gothic Book" panose="020B0502020104020203"/>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900" b="0" i="0" u="none" strike="noStrike" kern="1200" cap="none" spc="0" normalizeH="0" baseline="0" noProof="0">
              <a:ln>
                <a:noFill/>
              </a:ln>
              <a:solidFill>
                <a:prstClr val="black">
                  <a:lumMod val="75000"/>
                  <a:lumOff val="25000"/>
                </a:prstClr>
              </a:solidFill>
              <a:effectLst/>
              <a:uLnTx/>
              <a:uFillTx/>
              <a:latin typeface="Franklin Gothic Book" panose="020B0502020104020203"/>
              <a:ea typeface="+mn-ea"/>
              <a:cs typeface="+mn-cs"/>
            </a:endParaRPr>
          </a:p>
        </p:txBody>
      </p:sp>
    </p:spTree>
    <p:extLst>
      <p:ext uri="{BB962C8B-B14F-4D97-AF65-F5344CB8AC3E}">
        <p14:creationId xmlns:p14="http://schemas.microsoft.com/office/powerpoint/2010/main" val="186860035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3B779309-72C6-8D02-D693-B919A0A2CD85}"/>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2D1924E5-30B4-34B9-F271-91F9DC2BD45C}"/>
              </a:ext>
            </a:extLst>
          </p:cNvPr>
          <p:cNvSpPr/>
          <p:nvPr/>
        </p:nvSpPr>
        <p:spPr>
          <a:xfrm>
            <a:off x="7006859" y="3239073"/>
            <a:ext cx="2994833" cy="1440203"/>
          </a:xfrm>
          <a:prstGeom prst="rect">
            <a:avLst/>
          </a:prstGeom>
          <a:solidFill>
            <a:schemeClr val="bg1">
              <a:lumMod val="95000"/>
            </a:schemeClr>
          </a:solidFill>
          <a:ln>
            <a:solidFill>
              <a:schemeClr val="tx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1"/>
                </a:solidFill>
              </a:rPr>
              <a:t>Income Character &amp; Treatment: blended apportionment may apply – using both partnership and partner information.</a:t>
            </a:r>
          </a:p>
        </p:txBody>
      </p:sp>
      <p:sp>
        <p:nvSpPr>
          <p:cNvPr id="2" name="Rectangle 1">
            <a:extLst>
              <a:ext uri="{FF2B5EF4-FFF2-40B4-BE49-F238E27FC236}">
                <a16:creationId xmlns:a16="http://schemas.microsoft.com/office/drawing/2014/main" id="{71717627-D047-8074-DD0F-B4B648026D1E}"/>
              </a:ext>
            </a:extLst>
          </p:cNvPr>
          <p:cNvSpPr/>
          <p:nvPr/>
        </p:nvSpPr>
        <p:spPr>
          <a:xfrm>
            <a:off x="2190307" y="3239073"/>
            <a:ext cx="3009858" cy="1440203"/>
          </a:xfrm>
          <a:prstGeom prst="rect">
            <a:avLst/>
          </a:prstGeom>
          <a:solidFill>
            <a:schemeClr val="bg1">
              <a:lumMod val="95000"/>
            </a:schemeClr>
          </a:solidFill>
          <a:ln>
            <a:solidFill>
              <a:schemeClr val="tx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1"/>
                </a:solidFill>
              </a:rPr>
              <a:t>Income Character &amp; Treatment: </a:t>
            </a:r>
            <a:r>
              <a:rPr lang="en-US" sz="1600" b="1" dirty="0">
                <a:solidFill>
                  <a:schemeClr val="tx1"/>
                </a:solidFill>
                <a:highlight>
                  <a:srgbClr val="FFFF00"/>
                </a:highlight>
              </a:rPr>
              <a:t>separate sourcing applies </a:t>
            </a:r>
            <a:r>
              <a:rPr lang="en-US" sz="1600" b="1" dirty="0">
                <a:solidFill>
                  <a:schemeClr val="tx1"/>
                </a:solidFill>
              </a:rPr>
              <a:t>– using partnership information and state sourcing rules.</a:t>
            </a:r>
          </a:p>
        </p:txBody>
      </p:sp>
      <p:cxnSp>
        <p:nvCxnSpPr>
          <p:cNvPr id="5" name="Straight Arrow Connector 4">
            <a:extLst>
              <a:ext uri="{FF2B5EF4-FFF2-40B4-BE49-F238E27FC236}">
                <a16:creationId xmlns:a16="http://schemas.microsoft.com/office/drawing/2014/main" id="{F824A8BA-DDAD-4014-FD44-611959F4D30E}"/>
              </a:ext>
            </a:extLst>
          </p:cNvPr>
          <p:cNvCxnSpPr>
            <a:cxnSpLocks/>
            <a:stCxn id="3" idx="2"/>
            <a:endCxn id="2" idx="0"/>
          </p:cNvCxnSpPr>
          <p:nvPr/>
        </p:nvCxnSpPr>
        <p:spPr>
          <a:xfrm flipH="1">
            <a:off x="3695236" y="1728059"/>
            <a:ext cx="4024" cy="1511014"/>
          </a:xfrm>
          <a:prstGeom prst="straightConnector1">
            <a:avLst/>
          </a:prstGeom>
          <a:ln w="38100">
            <a:tailEnd type="triangle"/>
          </a:ln>
        </p:spPr>
        <p:style>
          <a:lnRef idx="2">
            <a:schemeClr val="accent1"/>
          </a:lnRef>
          <a:fillRef idx="0">
            <a:schemeClr val="accent1"/>
          </a:fillRef>
          <a:effectRef idx="1">
            <a:schemeClr val="accent1"/>
          </a:effectRef>
          <a:fontRef idx="minor">
            <a:schemeClr val="tx1"/>
          </a:fontRef>
        </p:style>
      </p:cxnSp>
      <p:sp>
        <p:nvSpPr>
          <p:cNvPr id="38" name="TextBox 37">
            <a:extLst>
              <a:ext uri="{FF2B5EF4-FFF2-40B4-BE49-F238E27FC236}">
                <a16:creationId xmlns:a16="http://schemas.microsoft.com/office/drawing/2014/main" id="{D60C4E67-F252-A314-13F4-1B9032D20972}"/>
              </a:ext>
            </a:extLst>
          </p:cNvPr>
          <p:cNvSpPr txBox="1"/>
          <p:nvPr/>
        </p:nvSpPr>
        <p:spPr>
          <a:xfrm>
            <a:off x="3272448" y="2329699"/>
            <a:ext cx="467832" cy="307777"/>
          </a:xfrm>
          <a:prstGeom prst="rect">
            <a:avLst/>
          </a:prstGeom>
          <a:noFill/>
        </p:spPr>
        <p:txBody>
          <a:bodyPr wrap="square" rtlCol="0">
            <a:spAutoFit/>
          </a:bodyPr>
          <a:lstStyle/>
          <a:p>
            <a:r>
              <a:rPr lang="en-US" sz="1400" b="1" dirty="0">
                <a:highlight>
                  <a:srgbClr val="FFFF00"/>
                </a:highlight>
              </a:rPr>
              <a:t>NO</a:t>
            </a:r>
            <a:endParaRPr lang="en-US" b="1" dirty="0">
              <a:highlight>
                <a:srgbClr val="FFFF00"/>
              </a:highlight>
            </a:endParaRPr>
          </a:p>
        </p:txBody>
      </p:sp>
      <p:cxnSp>
        <p:nvCxnSpPr>
          <p:cNvPr id="40" name="Connector: Elbow 39">
            <a:extLst>
              <a:ext uri="{FF2B5EF4-FFF2-40B4-BE49-F238E27FC236}">
                <a16:creationId xmlns:a16="http://schemas.microsoft.com/office/drawing/2014/main" id="{C285EDF1-BBDE-C665-48AC-7FDA428BEE6C}"/>
              </a:ext>
            </a:extLst>
          </p:cNvPr>
          <p:cNvCxnSpPr>
            <a:cxnSpLocks/>
            <a:stCxn id="3" idx="3"/>
            <a:endCxn id="7" idx="0"/>
          </p:cNvCxnSpPr>
          <p:nvPr/>
        </p:nvCxnSpPr>
        <p:spPr>
          <a:xfrm>
            <a:off x="5208213" y="979734"/>
            <a:ext cx="3296063" cy="2259339"/>
          </a:xfrm>
          <a:prstGeom prst="bentConnector2">
            <a:avLst/>
          </a:prstGeom>
          <a:ln w="38100">
            <a:tailEnd type="triangle"/>
          </a:ln>
        </p:spPr>
        <p:style>
          <a:lnRef idx="2">
            <a:schemeClr val="accent1"/>
          </a:lnRef>
          <a:fillRef idx="0">
            <a:schemeClr val="accent1"/>
          </a:fillRef>
          <a:effectRef idx="1">
            <a:schemeClr val="accent1"/>
          </a:effectRef>
          <a:fontRef idx="minor">
            <a:schemeClr val="tx1"/>
          </a:fontRef>
        </p:style>
      </p:cxnSp>
      <p:sp>
        <p:nvSpPr>
          <p:cNvPr id="42" name="TextBox 41">
            <a:extLst>
              <a:ext uri="{FF2B5EF4-FFF2-40B4-BE49-F238E27FC236}">
                <a16:creationId xmlns:a16="http://schemas.microsoft.com/office/drawing/2014/main" id="{82A3C7B9-CFA3-1D28-7578-F72AD28DC30C}"/>
              </a:ext>
            </a:extLst>
          </p:cNvPr>
          <p:cNvSpPr txBox="1"/>
          <p:nvPr/>
        </p:nvSpPr>
        <p:spPr>
          <a:xfrm rot="10800000" flipH="1" flipV="1">
            <a:off x="5978565" y="701121"/>
            <a:ext cx="571981" cy="307777"/>
          </a:xfrm>
          <a:prstGeom prst="rect">
            <a:avLst/>
          </a:prstGeom>
          <a:noFill/>
        </p:spPr>
        <p:txBody>
          <a:bodyPr wrap="square" rtlCol="0">
            <a:spAutoFit/>
          </a:bodyPr>
          <a:lstStyle/>
          <a:p>
            <a:r>
              <a:rPr lang="en-US" sz="1400" b="1" dirty="0"/>
              <a:t>YES</a:t>
            </a:r>
            <a:endParaRPr lang="en-US" b="1" dirty="0"/>
          </a:p>
        </p:txBody>
      </p:sp>
      <p:sp>
        <p:nvSpPr>
          <p:cNvPr id="3" name="Rectangle 2">
            <a:extLst>
              <a:ext uri="{FF2B5EF4-FFF2-40B4-BE49-F238E27FC236}">
                <a16:creationId xmlns:a16="http://schemas.microsoft.com/office/drawing/2014/main" id="{566313BD-8A64-DA78-4811-917DA6272105}"/>
              </a:ext>
            </a:extLst>
          </p:cNvPr>
          <p:cNvSpPr/>
          <p:nvPr/>
        </p:nvSpPr>
        <p:spPr>
          <a:xfrm>
            <a:off x="2190307" y="231408"/>
            <a:ext cx="3017906" cy="1496651"/>
          </a:xfrm>
          <a:prstGeom prst="rect">
            <a:avLst/>
          </a:prstGeom>
          <a:solidFill>
            <a:schemeClr val="bg1">
              <a:lumMod val="95000"/>
            </a:schemeClr>
          </a:solidFill>
          <a:ln>
            <a:solidFill>
              <a:schemeClr val="tx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1"/>
                </a:solidFill>
              </a:rPr>
              <a:t>Partner Attribute: </a:t>
            </a:r>
            <a:br>
              <a:rPr lang="en-US" sz="1600" b="1" dirty="0">
                <a:solidFill>
                  <a:schemeClr val="tx1"/>
                </a:solidFill>
              </a:rPr>
            </a:br>
            <a:r>
              <a:rPr lang="en-US" sz="1600" b="1" dirty="0">
                <a:solidFill>
                  <a:schemeClr val="tx1"/>
                </a:solidFill>
              </a:rPr>
              <a:t>Does the partner or any of its businesses have any type of unitary relationship with the partnership? </a:t>
            </a:r>
          </a:p>
        </p:txBody>
      </p:sp>
      <p:sp>
        <p:nvSpPr>
          <p:cNvPr id="4" name="Title 1">
            <a:extLst>
              <a:ext uri="{FF2B5EF4-FFF2-40B4-BE49-F238E27FC236}">
                <a16:creationId xmlns:a16="http://schemas.microsoft.com/office/drawing/2014/main" id="{C22963D6-AF27-60AF-C54B-327E8955F355}"/>
              </a:ext>
            </a:extLst>
          </p:cNvPr>
          <p:cNvSpPr txBox="1">
            <a:spLocks/>
          </p:cNvSpPr>
          <p:nvPr/>
        </p:nvSpPr>
        <p:spPr>
          <a:xfrm>
            <a:off x="616688" y="5174322"/>
            <a:ext cx="10994120" cy="648179"/>
          </a:xfrm>
          <a:prstGeom prst="rect">
            <a:avLst/>
          </a:prstGeom>
          <a:effectLst/>
        </p:spPr>
        <p:txBody>
          <a:bodyPr vert="horz" lIns="91440" tIns="45720" rIns="91440" bIns="45720" rtlCol="0" anchor="b">
            <a:normAutofit fontScale="85000" lnSpcReduction="10000"/>
          </a:bodyPr>
          <a:lstStyle>
            <a:lvl1pPr algn="l" defTabSz="457200" rtl="0" eaLnBrk="1" latinLnBrk="0" hangingPunct="1">
              <a:lnSpc>
                <a:spcPct val="100000"/>
              </a:lnSpc>
              <a:spcBef>
                <a:spcPct val="0"/>
              </a:spcBef>
              <a:buNone/>
              <a:defRPr sz="36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dirty="0"/>
              <a:t>Again – No unitary relationship = Separate Sourcing</a:t>
            </a:r>
          </a:p>
        </p:txBody>
      </p:sp>
      <p:sp>
        <p:nvSpPr>
          <p:cNvPr id="6" name="Slide Number Placeholder 5">
            <a:extLst>
              <a:ext uri="{FF2B5EF4-FFF2-40B4-BE49-F238E27FC236}">
                <a16:creationId xmlns:a16="http://schemas.microsoft.com/office/drawing/2014/main" id="{03768D8D-A98B-EA94-2F63-1BBF85749BA6}"/>
              </a:ext>
            </a:extLst>
          </p:cNvPr>
          <p:cNvSpPr>
            <a:spLocks noGrp="1"/>
          </p:cNvSpPr>
          <p:nvPr>
            <p:ph type="sldNum" sz="quarter" idx="12"/>
          </p:nvPr>
        </p:nvSpPr>
        <p:spPr/>
        <p:txBody>
          <a:bodyPr/>
          <a:lstStyle/>
          <a:p>
            <a:fld id="{3A98EE3D-8CD1-4C3F-BD1C-C98C9596463C}" type="slidenum">
              <a:rPr lang="en-US" smtClean="0"/>
              <a:t>40</a:t>
            </a:fld>
            <a:endParaRPr lang="en-US" dirty="0"/>
          </a:p>
        </p:txBody>
      </p:sp>
    </p:spTree>
    <p:extLst>
      <p:ext uri="{BB962C8B-B14F-4D97-AF65-F5344CB8AC3E}">
        <p14:creationId xmlns:p14="http://schemas.microsoft.com/office/powerpoint/2010/main" val="326051381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C1459E85-9639-1751-5874-0613BFDF4CEB}"/>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E3308E8D-EDF1-721F-2FD2-9C85B4FF0EAF}"/>
              </a:ext>
            </a:extLst>
          </p:cNvPr>
          <p:cNvSpPr/>
          <p:nvPr/>
        </p:nvSpPr>
        <p:spPr>
          <a:xfrm>
            <a:off x="7006859" y="3239073"/>
            <a:ext cx="2994833" cy="1440203"/>
          </a:xfrm>
          <a:prstGeom prst="rect">
            <a:avLst/>
          </a:prstGeom>
          <a:solidFill>
            <a:schemeClr val="bg1">
              <a:lumMod val="95000"/>
            </a:schemeClr>
          </a:solidFill>
          <a:ln>
            <a:solidFill>
              <a:schemeClr val="tx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1"/>
                </a:solidFill>
              </a:rPr>
              <a:t>Income Character &amp; Treatment: blended apportionment may apply – using both partnership and partner information.</a:t>
            </a:r>
          </a:p>
        </p:txBody>
      </p:sp>
      <p:sp>
        <p:nvSpPr>
          <p:cNvPr id="2" name="Rectangle 1">
            <a:extLst>
              <a:ext uri="{FF2B5EF4-FFF2-40B4-BE49-F238E27FC236}">
                <a16:creationId xmlns:a16="http://schemas.microsoft.com/office/drawing/2014/main" id="{47D6DB45-91AA-9EF5-EDF1-06789E039042}"/>
              </a:ext>
            </a:extLst>
          </p:cNvPr>
          <p:cNvSpPr/>
          <p:nvPr/>
        </p:nvSpPr>
        <p:spPr>
          <a:xfrm>
            <a:off x="2190307" y="3239073"/>
            <a:ext cx="3009858" cy="1440203"/>
          </a:xfrm>
          <a:prstGeom prst="rect">
            <a:avLst/>
          </a:prstGeom>
          <a:solidFill>
            <a:schemeClr val="bg1">
              <a:lumMod val="95000"/>
            </a:schemeClr>
          </a:solidFill>
          <a:ln>
            <a:solidFill>
              <a:schemeClr val="tx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1"/>
                </a:solidFill>
              </a:rPr>
              <a:t>Income Character &amp; Treatment: separate sourcing applies – using partnership information and state sourcing rules.</a:t>
            </a:r>
          </a:p>
        </p:txBody>
      </p:sp>
      <p:cxnSp>
        <p:nvCxnSpPr>
          <p:cNvPr id="5" name="Straight Arrow Connector 4">
            <a:extLst>
              <a:ext uri="{FF2B5EF4-FFF2-40B4-BE49-F238E27FC236}">
                <a16:creationId xmlns:a16="http://schemas.microsoft.com/office/drawing/2014/main" id="{B26F6BDE-C5F9-EF2B-4E86-CABBB41DB756}"/>
              </a:ext>
            </a:extLst>
          </p:cNvPr>
          <p:cNvCxnSpPr>
            <a:cxnSpLocks/>
            <a:stCxn id="3" idx="2"/>
            <a:endCxn id="2" idx="0"/>
          </p:cNvCxnSpPr>
          <p:nvPr/>
        </p:nvCxnSpPr>
        <p:spPr>
          <a:xfrm flipH="1">
            <a:off x="3695236" y="1728059"/>
            <a:ext cx="4024" cy="1511014"/>
          </a:xfrm>
          <a:prstGeom prst="straightConnector1">
            <a:avLst/>
          </a:prstGeom>
          <a:ln w="38100">
            <a:tailEnd type="triangle"/>
          </a:ln>
        </p:spPr>
        <p:style>
          <a:lnRef idx="2">
            <a:schemeClr val="accent1"/>
          </a:lnRef>
          <a:fillRef idx="0">
            <a:schemeClr val="accent1"/>
          </a:fillRef>
          <a:effectRef idx="1">
            <a:schemeClr val="accent1"/>
          </a:effectRef>
          <a:fontRef idx="minor">
            <a:schemeClr val="tx1"/>
          </a:fontRef>
        </p:style>
      </p:cxnSp>
      <p:sp>
        <p:nvSpPr>
          <p:cNvPr id="38" name="TextBox 37">
            <a:extLst>
              <a:ext uri="{FF2B5EF4-FFF2-40B4-BE49-F238E27FC236}">
                <a16:creationId xmlns:a16="http://schemas.microsoft.com/office/drawing/2014/main" id="{099CB2D6-29A8-A3B5-E8D2-69281253DFD5}"/>
              </a:ext>
            </a:extLst>
          </p:cNvPr>
          <p:cNvSpPr txBox="1"/>
          <p:nvPr/>
        </p:nvSpPr>
        <p:spPr>
          <a:xfrm>
            <a:off x="3272448" y="2329699"/>
            <a:ext cx="467832" cy="307777"/>
          </a:xfrm>
          <a:prstGeom prst="rect">
            <a:avLst/>
          </a:prstGeom>
          <a:noFill/>
        </p:spPr>
        <p:txBody>
          <a:bodyPr wrap="square" rtlCol="0">
            <a:spAutoFit/>
          </a:bodyPr>
          <a:lstStyle/>
          <a:p>
            <a:r>
              <a:rPr lang="en-US" sz="1400" b="1" dirty="0"/>
              <a:t>NO</a:t>
            </a:r>
            <a:endParaRPr lang="en-US" b="1" dirty="0"/>
          </a:p>
        </p:txBody>
      </p:sp>
      <p:cxnSp>
        <p:nvCxnSpPr>
          <p:cNvPr id="40" name="Connector: Elbow 39">
            <a:extLst>
              <a:ext uri="{FF2B5EF4-FFF2-40B4-BE49-F238E27FC236}">
                <a16:creationId xmlns:a16="http://schemas.microsoft.com/office/drawing/2014/main" id="{5E527F26-8106-9EFB-AEE7-BD86293257FA}"/>
              </a:ext>
            </a:extLst>
          </p:cNvPr>
          <p:cNvCxnSpPr>
            <a:cxnSpLocks/>
            <a:stCxn id="3" idx="3"/>
            <a:endCxn id="7" idx="0"/>
          </p:cNvCxnSpPr>
          <p:nvPr/>
        </p:nvCxnSpPr>
        <p:spPr>
          <a:xfrm>
            <a:off x="5208213" y="979734"/>
            <a:ext cx="3296063" cy="2259339"/>
          </a:xfrm>
          <a:prstGeom prst="bentConnector2">
            <a:avLst/>
          </a:prstGeom>
          <a:ln w="38100">
            <a:tailEnd type="triangle"/>
          </a:ln>
        </p:spPr>
        <p:style>
          <a:lnRef idx="2">
            <a:schemeClr val="accent1"/>
          </a:lnRef>
          <a:fillRef idx="0">
            <a:schemeClr val="accent1"/>
          </a:fillRef>
          <a:effectRef idx="1">
            <a:schemeClr val="accent1"/>
          </a:effectRef>
          <a:fontRef idx="minor">
            <a:schemeClr val="tx1"/>
          </a:fontRef>
        </p:style>
      </p:cxnSp>
      <p:sp>
        <p:nvSpPr>
          <p:cNvPr id="42" name="TextBox 41">
            <a:extLst>
              <a:ext uri="{FF2B5EF4-FFF2-40B4-BE49-F238E27FC236}">
                <a16:creationId xmlns:a16="http://schemas.microsoft.com/office/drawing/2014/main" id="{69D2A3FC-21F8-CB7E-5FD2-8665D990B7B1}"/>
              </a:ext>
            </a:extLst>
          </p:cNvPr>
          <p:cNvSpPr txBox="1"/>
          <p:nvPr/>
        </p:nvSpPr>
        <p:spPr>
          <a:xfrm rot="10800000" flipH="1" flipV="1">
            <a:off x="5978565" y="701121"/>
            <a:ext cx="571981" cy="307777"/>
          </a:xfrm>
          <a:prstGeom prst="rect">
            <a:avLst/>
          </a:prstGeom>
          <a:noFill/>
        </p:spPr>
        <p:txBody>
          <a:bodyPr wrap="square" rtlCol="0">
            <a:spAutoFit/>
          </a:bodyPr>
          <a:lstStyle/>
          <a:p>
            <a:r>
              <a:rPr lang="en-US" sz="1400" b="1" dirty="0"/>
              <a:t>YES</a:t>
            </a:r>
            <a:endParaRPr lang="en-US" b="1" dirty="0"/>
          </a:p>
        </p:txBody>
      </p:sp>
      <p:sp>
        <p:nvSpPr>
          <p:cNvPr id="3" name="Rectangle 2">
            <a:extLst>
              <a:ext uri="{FF2B5EF4-FFF2-40B4-BE49-F238E27FC236}">
                <a16:creationId xmlns:a16="http://schemas.microsoft.com/office/drawing/2014/main" id="{EDDB7FDE-3FDC-BFAA-FAFF-E642BA4904DA}"/>
              </a:ext>
            </a:extLst>
          </p:cNvPr>
          <p:cNvSpPr/>
          <p:nvPr/>
        </p:nvSpPr>
        <p:spPr>
          <a:xfrm>
            <a:off x="2190307" y="231408"/>
            <a:ext cx="3017906" cy="1496651"/>
          </a:xfrm>
          <a:prstGeom prst="rect">
            <a:avLst/>
          </a:prstGeom>
          <a:solidFill>
            <a:schemeClr val="bg1">
              <a:lumMod val="95000"/>
            </a:schemeClr>
          </a:solidFill>
          <a:ln>
            <a:solidFill>
              <a:schemeClr val="tx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1"/>
                </a:solidFill>
              </a:rPr>
              <a:t>Partner Attribute: </a:t>
            </a:r>
            <a:br>
              <a:rPr lang="en-US" sz="1600" b="1" dirty="0">
                <a:solidFill>
                  <a:schemeClr val="tx1"/>
                </a:solidFill>
              </a:rPr>
            </a:br>
            <a:r>
              <a:rPr lang="en-US" sz="1600" b="1" dirty="0">
                <a:solidFill>
                  <a:schemeClr val="tx1"/>
                </a:solidFill>
              </a:rPr>
              <a:t>Does the partner or any of its businesses have any type of unitary relationship with the partnership? </a:t>
            </a:r>
          </a:p>
        </p:txBody>
      </p:sp>
      <p:cxnSp>
        <p:nvCxnSpPr>
          <p:cNvPr id="4" name="Straight Connector 3">
            <a:extLst>
              <a:ext uri="{FF2B5EF4-FFF2-40B4-BE49-F238E27FC236}">
                <a16:creationId xmlns:a16="http://schemas.microsoft.com/office/drawing/2014/main" id="{B541DDDA-3A55-6590-F8CC-A977B77F1B13}"/>
              </a:ext>
            </a:extLst>
          </p:cNvPr>
          <p:cNvCxnSpPr>
            <a:cxnSpLocks/>
            <a:stCxn id="3" idx="2"/>
          </p:cNvCxnSpPr>
          <p:nvPr/>
        </p:nvCxnSpPr>
        <p:spPr>
          <a:xfrm>
            <a:off x="3699260" y="1728059"/>
            <a:ext cx="2579429" cy="1784076"/>
          </a:xfrm>
          <a:prstGeom prst="line">
            <a:avLst/>
          </a:prstGeom>
          <a:ln w="38100">
            <a:solidFill>
              <a:srgbClr val="C00000"/>
            </a:solidFill>
            <a:prstDash val="sysDot"/>
          </a:ln>
        </p:spPr>
        <p:style>
          <a:lnRef idx="2">
            <a:schemeClr val="accent1"/>
          </a:lnRef>
          <a:fillRef idx="0">
            <a:schemeClr val="accent1"/>
          </a:fillRef>
          <a:effectRef idx="1">
            <a:schemeClr val="accent1"/>
          </a:effectRef>
          <a:fontRef idx="minor">
            <a:schemeClr val="tx1"/>
          </a:fontRef>
        </p:style>
      </p:cxnSp>
      <p:cxnSp>
        <p:nvCxnSpPr>
          <p:cNvPr id="14" name="Straight Arrow Connector 13">
            <a:extLst>
              <a:ext uri="{FF2B5EF4-FFF2-40B4-BE49-F238E27FC236}">
                <a16:creationId xmlns:a16="http://schemas.microsoft.com/office/drawing/2014/main" id="{70CCD19E-EC35-E046-55C0-BBE6C8D8D723}"/>
              </a:ext>
            </a:extLst>
          </p:cNvPr>
          <p:cNvCxnSpPr>
            <a:cxnSpLocks/>
            <a:endCxn id="15" idx="3"/>
          </p:cNvCxnSpPr>
          <p:nvPr/>
        </p:nvCxnSpPr>
        <p:spPr>
          <a:xfrm>
            <a:off x="6265263" y="3488522"/>
            <a:ext cx="0" cy="1733794"/>
          </a:xfrm>
          <a:prstGeom prst="straightConnector1">
            <a:avLst/>
          </a:prstGeom>
          <a:ln w="38100">
            <a:solidFill>
              <a:srgbClr val="C00000"/>
            </a:solidFill>
            <a:prstDash val="sysDot"/>
            <a:tailEnd type="triangle"/>
          </a:ln>
        </p:spPr>
        <p:style>
          <a:lnRef idx="2">
            <a:schemeClr val="accent1"/>
          </a:lnRef>
          <a:fillRef idx="0">
            <a:schemeClr val="accent1"/>
          </a:fillRef>
          <a:effectRef idx="1">
            <a:schemeClr val="accent1"/>
          </a:effectRef>
          <a:fontRef idx="minor">
            <a:schemeClr val="tx1"/>
          </a:fontRef>
        </p:style>
      </p:cxnSp>
      <p:sp>
        <p:nvSpPr>
          <p:cNvPr id="15" name="Cloud 14">
            <a:extLst>
              <a:ext uri="{FF2B5EF4-FFF2-40B4-BE49-F238E27FC236}">
                <a16:creationId xmlns:a16="http://schemas.microsoft.com/office/drawing/2014/main" id="{3F63DD4E-D904-1DCF-0CC9-11413B8C8B5C}"/>
              </a:ext>
            </a:extLst>
          </p:cNvPr>
          <p:cNvSpPr/>
          <p:nvPr/>
        </p:nvSpPr>
        <p:spPr>
          <a:xfrm>
            <a:off x="4192339" y="5129942"/>
            <a:ext cx="4145847" cy="1615612"/>
          </a:xfrm>
          <a:prstGeom prst="cloud">
            <a:avLst/>
          </a:prstGeom>
          <a:solidFill>
            <a:schemeClr val="bg1">
              <a:lumMod val="95000"/>
            </a:schemeClr>
          </a:solidFill>
          <a:ln>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dirty="0">
                <a:solidFill>
                  <a:srgbClr val="C00000"/>
                </a:solidFill>
              </a:rPr>
              <a:t>Source to residence or domicile or assign at the partner level.</a:t>
            </a:r>
          </a:p>
        </p:txBody>
      </p:sp>
      <p:pic>
        <p:nvPicPr>
          <p:cNvPr id="43" name="Graphic 42" descr="Badge Cross with solid fill">
            <a:extLst>
              <a:ext uri="{FF2B5EF4-FFF2-40B4-BE49-F238E27FC236}">
                <a16:creationId xmlns:a16="http://schemas.microsoft.com/office/drawing/2014/main" id="{9F3BA519-447F-D111-AF64-1F7AB8D67E05}"/>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759822" y="2661484"/>
            <a:ext cx="1009468" cy="1009468"/>
          </a:xfrm>
          <a:prstGeom prst="rect">
            <a:avLst/>
          </a:prstGeom>
        </p:spPr>
      </p:pic>
      <p:sp>
        <p:nvSpPr>
          <p:cNvPr id="6" name="Slide Number Placeholder 5">
            <a:extLst>
              <a:ext uri="{FF2B5EF4-FFF2-40B4-BE49-F238E27FC236}">
                <a16:creationId xmlns:a16="http://schemas.microsoft.com/office/drawing/2014/main" id="{D5DD3CA7-2716-BF02-EFFE-F6AFDF555598}"/>
              </a:ext>
            </a:extLst>
          </p:cNvPr>
          <p:cNvSpPr>
            <a:spLocks noGrp="1"/>
          </p:cNvSpPr>
          <p:nvPr>
            <p:ph type="sldNum" sz="quarter" idx="12"/>
          </p:nvPr>
        </p:nvSpPr>
        <p:spPr/>
        <p:txBody>
          <a:bodyPr/>
          <a:lstStyle/>
          <a:p>
            <a:fld id="{3A98EE3D-8CD1-4C3F-BD1C-C98C9596463C}" type="slidenum">
              <a:rPr lang="en-US" smtClean="0"/>
              <a:t>41</a:t>
            </a:fld>
            <a:endParaRPr lang="en-US" dirty="0"/>
          </a:p>
        </p:txBody>
      </p:sp>
    </p:spTree>
    <p:extLst>
      <p:ext uri="{BB962C8B-B14F-4D97-AF65-F5344CB8AC3E}">
        <p14:creationId xmlns:p14="http://schemas.microsoft.com/office/powerpoint/2010/main" val="348548315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E404C431-A478-BFF8-BEBE-B413D471BD79}"/>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1C533169-463B-B717-671B-7D0B8B1DCC23}"/>
              </a:ext>
            </a:extLst>
          </p:cNvPr>
          <p:cNvSpPr/>
          <p:nvPr/>
        </p:nvSpPr>
        <p:spPr>
          <a:xfrm>
            <a:off x="7006859" y="3239073"/>
            <a:ext cx="2994833" cy="1440203"/>
          </a:xfrm>
          <a:prstGeom prst="rect">
            <a:avLst/>
          </a:prstGeom>
          <a:solidFill>
            <a:schemeClr val="bg1">
              <a:lumMod val="95000"/>
            </a:schemeClr>
          </a:solidFill>
          <a:ln>
            <a:solidFill>
              <a:schemeClr val="tx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1"/>
                </a:solidFill>
              </a:rPr>
              <a:t>Income Character &amp; Treatment: blended apportionment may apply – using both partnership and partner information.</a:t>
            </a:r>
          </a:p>
        </p:txBody>
      </p:sp>
      <p:sp>
        <p:nvSpPr>
          <p:cNvPr id="2" name="Rectangle 1">
            <a:extLst>
              <a:ext uri="{FF2B5EF4-FFF2-40B4-BE49-F238E27FC236}">
                <a16:creationId xmlns:a16="http://schemas.microsoft.com/office/drawing/2014/main" id="{63860FC2-1B5C-43B0-0BFF-6AC8178B3362}"/>
              </a:ext>
            </a:extLst>
          </p:cNvPr>
          <p:cNvSpPr/>
          <p:nvPr/>
        </p:nvSpPr>
        <p:spPr>
          <a:xfrm>
            <a:off x="2190307" y="3239073"/>
            <a:ext cx="3009858" cy="1440203"/>
          </a:xfrm>
          <a:prstGeom prst="rect">
            <a:avLst/>
          </a:prstGeom>
          <a:solidFill>
            <a:schemeClr val="bg1">
              <a:lumMod val="95000"/>
            </a:schemeClr>
          </a:solidFill>
          <a:ln>
            <a:solidFill>
              <a:schemeClr val="tx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1"/>
                </a:solidFill>
              </a:rPr>
              <a:t>Income Character &amp; Treatment: separate sourcing applies – using partnership information and state sourcing rules.</a:t>
            </a:r>
          </a:p>
        </p:txBody>
      </p:sp>
      <p:cxnSp>
        <p:nvCxnSpPr>
          <p:cNvPr id="5" name="Straight Arrow Connector 4">
            <a:extLst>
              <a:ext uri="{FF2B5EF4-FFF2-40B4-BE49-F238E27FC236}">
                <a16:creationId xmlns:a16="http://schemas.microsoft.com/office/drawing/2014/main" id="{224BCE49-4817-C95E-D652-EFD49DF5769F}"/>
              </a:ext>
            </a:extLst>
          </p:cNvPr>
          <p:cNvCxnSpPr>
            <a:cxnSpLocks/>
            <a:stCxn id="3" idx="2"/>
            <a:endCxn id="2" idx="0"/>
          </p:cNvCxnSpPr>
          <p:nvPr/>
        </p:nvCxnSpPr>
        <p:spPr>
          <a:xfrm flipH="1">
            <a:off x="3695236" y="1728059"/>
            <a:ext cx="4024" cy="1511014"/>
          </a:xfrm>
          <a:prstGeom prst="straightConnector1">
            <a:avLst/>
          </a:prstGeom>
          <a:ln w="38100">
            <a:tailEnd type="triangle"/>
          </a:ln>
        </p:spPr>
        <p:style>
          <a:lnRef idx="2">
            <a:schemeClr val="accent1"/>
          </a:lnRef>
          <a:fillRef idx="0">
            <a:schemeClr val="accent1"/>
          </a:fillRef>
          <a:effectRef idx="1">
            <a:schemeClr val="accent1"/>
          </a:effectRef>
          <a:fontRef idx="minor">
            <a:schemeClr val="tx1"/>
          </a:fontRef>
        </p:style>
      </p:cxnSp>
      <p:sp>
        <p:nvSpPr>
          <p:cNvPr id="38" name="TextBox 37">
            <a:extLst>
              <a:ext uri="{FF2B5EF4-FFF2-40B4-BE49-F238E27FC236}">
                <a16:creationId xmlns:a16="http://schemas.microsoft.com/office/drawing/2014/main" id="{2E929387-336A-FEA3-BF24-B8168076CA27}"/>
              </a:ext>
            </a:extLst>
          </p:cNvPr>
          <p:cNvSpPr txBox="1"/>
          <p:nvPr/>
        </p:nvSpPr>
        <p:spPr>
          <a:xfrm>
            <a:off x="3272448" y="2329699"/>
            <a:ext cx="467832" cy="307777"/>
          </a:xfrm>
          <a:prstGeom prst="rect">
            <a:avLst/>
          </a:prstGeom>
          <a:noFill/>
        </p:spPr>
        <p:txBody>
          <a:bodyPr wrap="square" rtlCol="0">
            <a:spAutoFit/>
          </a:bodyPr>
          <a:lstStyle/>
          <a:p>
            <a:r>
              <a:rPr lang="en-US" sz="1400" b="1" dirty="0"/>
              <a:t>NO</a:t>
            </a:r>
            <a:endParaRPr lang="en-US" b="1" dirty="0"/>
          </a:p>
        </p:txBody>
      </p:sp>
      <p:cxnSp>
        <p:nvCxnSpPr>
          <p:cNvPr id="40" name="Connector: Elbow 39">
            <a:extLst>
              <a:ext uri="{FF2B5EF4-FFF2-40B4-BE49-F238E27FC236}">
                <a16:creationId xmlns:a16="http://schemas.microsoft.com/office/drawing/2014/main" id="{39557B05-858C-EB22-7F69-9B6A0F4E4F6F}"/>
              </a:ext>
            </a:extLst>
          </p:cNvPr>
          <p:cNvCxnSpPr>
            <a:cxnSpLocks/>
            <a:stCxn id="3" idx="3"/>
            <a:endCxn id="7" idx="0"/>
          </p:cNvCxnSpPr>
          <p:nvPr/>
        </p:nvCxnSpPr>
        <p:spPr>
          <a:xfrm>
            <a:off x="5208213" y="979734"/>
            <a:ext cx="3296063" cy="2259339"/>
          </a:xfrm>
          <a:prstGeom prst="bentConnector2">
            <a:avLst/>
          </a:prstGeom>
          <a:ln w="38100">
            <a:tailEnd type="triangle"/>
          </a:ln>
        </p:spPr>
        <p:style>
          <a:lnRef idx="2">
            <a:schemeClr val="accent1"/>
          </a:lnRef>
          <a:fillRef idx="0">
            <a:schemeClr val="accent1"/>
          </a:fillRef>
          <a:effectRef idx="1">
            <a:schemeClr val="accent1"/>
          </a:effectRef>
          <a:fontRef idx="minor">
            <a:schemeClr val="tx1"/>
          </a:fontRef>
        </p:style>
      </p:cxnSp>
      <p:sp>
        <p:nvSpPr>
          <p:cNvPr id="42" name="TextBox 41">
            <a:extLst>
              <a:ext uri="{FF2B5EF4-FFF2-40B4-BE49-F238E27FC236}">
                <a16:creationId xmlns:a16="http://schemas.microsoft.com/office/drawing/2014/main" id="{7133D537-7331-C212-30B5-7EEF6F2E7B41}"/>
              </a:ext>
            </a:extLst>
          </p:cNvPr>
          <p:cNvSpPr txBox="1"/>
          <p:nvPr/>
        </p:nvSpPr>
        <p:spPr>
          <a:xfrm rot="10800000" flipH="1" flipV="1">
            <a:off x="5978565" y="701121"/>
            <a:ext cx="571981" cy="307777"/>
          </a:xfrm>
          <a:prstGeom prst="rect">
            <a:avLst/>
          </a:prstGeom>
          <a:noFill/>
        </p:spPr>
        <p:txBody>
          <a:bodyPr wrap="square" rtlCol="0">
            <a:spAutoFit/>
          </a:bodyPr>
          <a:lstStyle/>
          <a:p>
            <a:r>
              <a:rPr lang="en-US" sz="1400" b="1" dirty="0">
                <a:highlight>
                  <a:srgbClr val="FFFF00"/>
                </a:highlight>
              </a:rPr>
              <a:t>YES</a:t>
            </a:r>
            <a:endParaRPr lang="en-US" b="1" dirty="0">
              <a:highlight>
                <a:srgbClr val="FFFF00"/>
              </a:highlight>
            </a:endParaRPr>
          </a:p>
        </p:txBody>
      </p:sp>
      <p:sp>
        <p:nvSpPr>
          <p:cNvPr id="3" name="Rectangle 2">
            <a:extLst>
              <a:ext uri="{FF2B5EF4-FFF2-40B4-BE49-F238E27FC236}">
                <a16:creationId xmlns:a16="http://schemas.microsoft.com/office/drawing/2014/main" id="{8660EA3A-08F8-90B5-6252-12D878490FA8}"/>
              </a:ext>
            </a:extLst>
          </p:cNvPr>
          <p:cNvSpPr/>
          <p:nvPr/>
        </p:nvSpPr>
        <p:spPr>
          <a:xfrm>
            <a:off x="2190307" y="231408"/>
            <a:ext cx="3017906" cy="1496651"/>
          </a:xfrm>
          <a:prstGeom prst="rect">
            <a:avLst/>
          </a:prstGeom>
          <a:solidFill>
            <a:schemeClr val="bg1">
              <a:lumMod val="95000"/>
            </a:schemeClr>
          </a:solidFill>
          <a:ln>
            <a:solidFill>
              <a:schemeClr val="tx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1"/>
                </a:solidFill>
              </a:rPr>
              <a:t>Partner Attribute: </a:t>
            </a:r>
            <a:br>
              <a:rPr lang="en-US" sz="1600" b="1" dirty="0">
                <a:solidFill>
                  <a:schemeClr val="tx1"/>
                </a:solidFill>
              </a:rPr>
            </a:br>
            <a:r>
              <a:rPr lang="en-US" sz="1600" b="1" dirty="0">
                <a:solidFill>
                  <a:schemeClr val="tx1"/>
                </a:solidFill>
              </a:rPr>
              <a:t>Does the partner or any of its businesses have any type of </a:t>
            </a:r>
            <a:r>
              <a:rPr lang="en-US" sz="1600" b="1" dirty="0">
                <a:solidFill>
                  <a:schemeClr val="tx1"/>
                </a:solidFill>
                <a:highlight>
                  <a:srgbClr val="FFFF00"/>
                </a:highlight>
              </a:rPr>
              <a:t>unitary relationship with the partnership</a:t>
            </a:r>
            <a:r>
              <a:rPr lang="en-US" sz="1600" b="1" dirty="0">
                <a:solidFill>
                  <a:schemeClr val="tx1"/>
                </a:solidFill>
              </a:rPr>
              <a:t>? </a:t>
            </a:r>
          </a:p>
        </p:txBody>
      </p:sp>
      <p:sp>
        <p:nvSpPr>
          <p:cNvPr id="6" name="Title 1">
            <a:extLst>
              <a:ext uri="{FF2B5EF4-FFF2-40B4-BE49-F238E27FC236}">
                <a16:creationId xmlns:a16="http://schemas.microsoft.com/office/drawing/2014/main" id="{AE16E1F6-7FA1-8711-8138-AEAD5726D5CB}"/>
              </a:ext>
            </a:extLst>
          </p:cNvPr>
          <p:cNvSpPr txBox="1">
            <a:spLocks/>
          </p:cNvSpPr>
          <p:nvPr/>
        </p:nvSpPr>
        <p:spPr>
          <a:xfrm>
            <a:off x="595423" y="5174322"/>
            <a:ext cx="11015385" cy="648179"/>
          </a:xfrm>
          <a:prstGeom prst="rect">
            <a:avLst/>
          </a:prstGeom>
          <a:effectLst/>
        </p:spPr>
        <p:txBody>
          <a:bodyPr vert="horz" lIns="91440" tIns="45720" rIns="91440" bIns="45720" rtlCol="0" anchor="b">
            <a:normAutofit/>
          </a:bodyPr>
          <a:lstStyle>
            <a:lvl1pPr algn="l" defTabSz="457200" rtl="0" eaLnBrk="1" latinLnBrk="0" hangingPunct="1">
              <a:lnSpc>
                <a:spcPct val="100000"/>
              </a:lnSpc>
              <a:spcBef>
                <a:spcPct val="0"/>
              </a:spcBef>
              <a:buNone/>
              <a:defRPr sz="36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dirty="0"/>
              <a:t>But when exactly does Blending apply?</a:t>
            </a:r>
          </a:p>
        </p:txBody>
      </p:sp>
      <p:sp>
        <p:nvSpPr>
          <p:cNvPr id="4" name="Slide Number Placeholder 3">
            <a:extLst>
              <a:ext uri="{FF2B5EF4-FFF2-40B4-BE49-F238E27FC236}">
                <a16:creationId xmlns:a16="http://schemas.microsoft.com/office/drawing/2014/main" id="{767509A1-29A2-A80F-DF4E-CCA71AF5C409}"/>
              </a:ext>
            </a:extLst>
          </p:cNvPr>
          <p:cNvSpPr>
            <a:spLocks noGrp="1"/>
          </p:cNvSpPr>
          <p:nvPr>
            <p:ph type="sldNum" sz="quarter" idx="12"/>
          </p:nvPr>
        </p:nvSpPr>
        <p:spPr/>
        <p:txBody>
          <a:bodyPr/>
          <a:lstStyle/>
          <a:p>
            <a:fld id="{3A98EE3D-8CD1-4C3F-BD1C-C98C9596463C}" type="slidenum">
              <a:rPr lang="en-US" smtClean="0"/>
              <a:t>42</a:t>
            </a:fld>
            <a:endParaRPr lang="en-US" dirty="0"/>
          </a:p>
        </p:txBody>
      </p:sp>
    </p:spTree>
    <p:extLst>
      <p:ext uri="{BB962C8B-B14F-4D97-AF65-F5344CB8AC3E}">
        <p14:creationId xmlns:p14="http://schemas.microsoft.com/office/powerpoint/2010/main" val="33329720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ABCAAB-0605-2E7A-9E76-4AC3C627CF0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FFE0094-7696-7011-15D8-9D42DE35B463}"/>
              </a:ext>
            </a:extLst>
          </p:cNvPr>
          <p:cNvSpPr>
            <a:spLocks noGrp="1"/>
          </p:cNvSpPr>
          <p:nvPr>
            <p:ph type="title"/>
          </p:nvPr>
        </p:nvSpPr>
        <p:spPr>
          <a:xfrm>
            <a:off x="581192" y="702156"/>
            <a:ext cx="11029616" cy="722607"/>
          </a:xfrm>
        </p:spPr>
        <p:txBody>
          <a:bodyPr/>
          <a:lstStyle/>
          <a:p>
            <a:r>
              <a:rPr lang="en-US" dirty="0"/>
              <a:t>What is blending?</a:t>
            </a:r>
          </a:p>
        </p:txBody>
      </p:sp>
      <p:sp>
        <p:nvSpPr>
          <p:cNvPr id="3" name="Content Placeholder 2">
            <a:extLst>
              <a:ext uri="{FF2B5EF4-FFF2-40B4-BE49-F238E27FC236}">
                <a16:creationId xmlns:a16="http://schemas.microsoft.com/office/drawing/2014/main" id="{02C3B27C-164B-A5BC-204D-6E69D0AF3270}"/>
              </a:ext>
            </a:extLst>
          </p:cNvPr>
          <p:cNvSpPr>
            <a:spLocks noGrp="1"/>
          </p:cNvSpPr>
          <p:nvPr>
            <p:ph idx="1"/>
          </p:nvPr>
        </p:nvSpPr>
        <p:spPr>
          <a:xfrm>
            <a:off x="581191" y="1618257"/>
            <a:ext cx="11029615" cy="3634486"/>
          </a:xfrm>
        </p:spPr>
        <p:txBody>
          <a:bodyPr>
            <a:normAutofit/>
          </a:bodyPr>
          <a:lstStyle/>
          <a:p>
            <a:pPr>
              <a:spcBef>
                <a:spcPts val="1800"/>
              </a:spcBef>
            </a:pPr>
            <a:r>
              <a:rPr lang="en-US" sz="2400" b="1" dirty="0"/>
              <a:t>The partner’s distributive share of partnership income is included in the partner’s apportionable income (eliminating the same share of any income and expense from partner-partnership transactions).</a:t>
            </a:r>
          </a:p>
          <a:p>
            <a:pPr>
              <a:spcBef>
                <a:spcPts val="1800"/>
              </a:spcBef>
            </a:pPr>
            <a:r>
              <a:rPr lang="en-US" sz="2400" b="1" dirty="0"/>
              <a:t>The partner’s factors are combined with a share of the partnership’s factors (eliminating the same share of receipts from partner-partnership transactions).</a:t>
            </a:r>
          </a:p>
          <a:p>
            <a:pPr>
              <a:spcBef>
                <a:spcPts val="1800"/>
              </a:spcBef>
            </a:pPr>
            <a:r>
              <a:rPr lang="en-US" sz="2400" b="1" dirty="0"/>
              <a:t>The blended apportionment formula is applied to the blended income. </a:t>
            </a:r>
            <a:endParaRPr lang="en-US" b="1" dirty="0"/>
          </a:p>
        </p:txBody>
      </p:sp>
      <p:sp>
        <p:nvSpPr>
          <p:cNvPr id="4" name="Slide Number Placeholder 3">
            <a:extLst>
              <a:ext uri="{FF2B5EF4-FFF2-40B4-BE49-F238E27FC236}">
                <a16:creationId xmlns:a16="http://schemas.microsoft.com/office/drawing/2014/main" id="{92F241BB-81D6-36C3-8DE7-F8B2D47A427D}"/>
              </a:ext>
            </a:extLst>
          </p:cNvPr>
          <p:cNvSpPr>
            <a:spLocks noGrp="1"/>
          </p:cNvSpPr>
          <p:nvPr>
            <p:ph type="sldNum" sz="quarter" idx="12"/>
          </p:nvPr>
        </p:nvSpPr>
        <p:spPr/>
        <p:txBody>
          <a:bodyPr/>
          <a:lstStyle/>
          <a:p>
            <a:fld id="{3A98EE3D-8CD1-4C3F-BD1C-C98C9596463C}" type="slidenum">
              <a:rPr lang="en-US" smtClean="0"/>
              <a:t>43</a:t>
            </a:fld>
            <a:endParaRPr lang="en-US" dirty="0"/>
          </a:p>
        </p:txBody>
      </p:sp>
    </p:spTree>
    <p:extLst>
      <p:ext uri="{BB962C8B-B14F-4D97-AF65-F5344CB8AC3E}">
        <p14:creationId xmlns:p14="http://schemas.microsoft.com/office/powerpoint/2010/main" val="72155950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5BDAEE-BA4A-A91A-CDB2-85F0B7280E6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F0B0DED-A4CE-F9AA-437A-4B4FB6FD10AE}"/>
              </a:ext>
            </a:extLst>
          </p:cNvPr>
          <p:cNvSpPr>
            <a:spLocks noGrp="1"/>
          </p:cNvSpPr>
          <p:nvPr>
            <p:ph type="title"/>
          </p:nvPr>
        </p:nvSpPr>
        <p:spPr>
          <a:xfrm>
            <a:off x="581192" y="702156"/>
            <a:ext cx="11029616" cy="658811"/>
          </a:xfrm>
        </p:spPr>
        <p:txBody>
          <a:bodyPr/>
          <a:lstStyle/>
          <a:p>
            <a:r>
              <a:rPr lang="en-US" dirty="0"/>
              <a:t>Partnerships and the UBP</a:t>
            </a:r>
          </a:p>
        </p:txBody>
      </p:sp>
      <p:sp>
        <p:nvSpPr>
          <p:cNvPr id="3" name="Content Placeholder 2">
            <a:extLst>
              <a:ext uri="{FF2B5EF4-FFF2-40B4-BE49-F238E27FC236}">
                <a16:creationId xmlns:a16="http://schemas.microsoft.com/office/drawing/2014/main" id="{A52F620E-F93A-170C-75A9-3E25F43D1B19}"/>
              </a:ext>
            </a:extLst>
          </p:cNvPr>
          <p:cNvSpPr>
            <a:spLocks noGrp="1"/>
          </p:cNvSpPr>
          <p:nvPr>
            <p:ph idx="1"/>
          </p:nvPr>
        </p:nvSpPr>
        <p:spPr>
          <a:xfrm>
            <a:off x="581192" y="1680517"/>
            <a:ext cx="11029615" cy="4646141"/>
          </a:xfrm>
        </p:spPr>
        <p:txBody>
          <a:bodyPr>
            <a:normAutofit fontScale="92500" lnSpcReduction="20000"/>
          </a:bodyPr>
          <a:lstStyle/>
          <a:p>
            <a:pPr>
              <a:spcAft>
                <a:spcPts val="1800"/>
              </a:spcAft>
            </a:pPr>
            <a:r>
              <a:rPr lang="en-US" sz="2600" b="1" dirty="0"/>
              <a:t>Partnerships are not treated as separate taxable entities. Rather—the activities of the partnership are attributed to the tax-paying partners.</a:t>
            </a:r>
          </a:p>
          <a:p>
            <a:pPr>
              <a:spcAft>
                <a:spcPts val="1800"/>
              </a:spcAft>
            </a:pPr>
            <a:r>
              <a:rPr lang="en-US" sz="2600" b="1" dirty="0"/>
              <a:t>In addition—unlike corporations—partnerships can be controlled regardless of ownership—or control might be spread between different partners.</a:t>
            </a:r>
          </a:p>
          <a:p>
            <a:pPr>
              <a:spcAft>
                <a:spcPts val="1800"/>
              </a:spcAft>
            </a:pPr>
            <a:r>
              <a:rPr lang="en-US" sz="2600" b="1" dirty="0">
                <a:solidFill>
                  <a:srgbClr val="1A1D2C"/>
                </a:solidFill>
              </a:rPr>
              <a:t>Many partnership structures are so complex that identifying common control among related entities can be nearly impossible.</a:t>
            </a:r>
          </a:p>
          <a:p>
            <a:pPr>
              <a:spcAft>
                <a:spcPts val="1800"/>
              </a:spcAft>
            </a:pPr>
            <a:r>
              <a:rPr lang="en-US" sz="2600" b="1" dirty="0">
                <a:solidFill>
                  <a:srgbClr val="1A1D2C"/>
                </a:solidFill>
              </a:rPr>
              <a:t>A partner might substantially use its interest in the partnership and the partnership’s intangible assets without the type of “functional integration” or “economies of scale” that were more typical in traditional businesses involving shared physical assets.</a:t>
            </a:r>
          </a:p>
          <a:p>
            <a:pPr>
              <a:spcAft>
                <a:spcPts val="1800"/>
              </a:spcAft>
            </a:pPr>
            <a:endParaRPr lang="en-US" sz="2800" b="1" dirty="0"/>
          </a:p>
        </p:txBody>
      </p:sp>
      <p:sp>
        <p:nvSpPr>
          <p:cNvPr id="4" name="Slide Number Placeholder 3">
            <a:extLst>
              <a:ext uri="{FF2B5EF4-FFF2-40B4-BE49-F238E27FC236}">
                <a16:creationId xmlns:a16="http://schemas.microsoft.com/office/drawing/2014/main" id="{E9ACEEDA-911C-5B00-0F08-3C01D18DA5E3}"/>
              </a:ext>
            </a:extLst>
          </p:cNvPr>
          <p:cNvSpPr>
            <a:spLocks noGrp="1"/>
          </p:cNvSpPr>
          <p:nvPr>
            <p:ph type="sldNum" sz="quarter" idx="12"/>
          </p:nvPr>
        </p:nvSpPr>
        <p:spPr/>
        <p:txBody>
          <a:bodyPr/>
          <a:lstStyle/>
          <a:p>
            <a:fld id="{3A98EE3D-8CD1-4C3F-BD1C-C98C9596463C}" type="slidenum">
              <a:rPr lang="en-US" smtClean="0"/>
              <a:t>44</a:t>
            </a:fld>
            <a:endParaRPr lang="en-US" dirty="0"/>
          </a:p>
        </p:txBody>
      </p:sp>
    </p:spTree>
    <p:extLst>
      <p:ext uri="{BB962C8B-B14F-4D97-AF65-F5344CB8AC3E}">
        <p14:creationId xmlns:p14="http://schemas.microsoft.com/office/powerpoint/2010/main" val="89431271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10ABF4-03E4-450E-6337-FA44ED95929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08ECB03-E3B4-8AE3-A2E1-D67FA315E4EA}"/>
              </a:ext>
            </a:extLst>
          </p:cNvPr>
          <p:cNvSpPr>
            <a:spLocks noGrp="1"/>
          </p:cNvSpPr>
          <p:nvPr>
            <p:ph type="title"/>
          </p:nvPr>
        </p:nvSpPr>
        <p:spPr>
          <a:xfrm>
            <a:off x="581192" y="702156"/>
            <a:ext cx="11029616" cy="839565"/>
          </a:xfrm>
        </p:spPr>
        <p:txBody>
          <a:bodyPr/>
          <a:lstStyle/>
          <a:p>
            <a:r>
              <a:rPr lang="en-US" dirty="0"/>
              <a:t>Partnerships and the UBP</a:t>
            </a:r>
          </a:p>
        </p:txBody>
      </p:sp>
      <p:sp>
        <p:nvSpPr>
          <p:cNvPr id="3" name="Content Placeholder 2">
            <a:extLst>
              <a:ext uri="{FF2B5EF4-FFF2-40B4-BE49-F238E27FC236}">
                <a16:creationId xmlns:a16="http://schemas.microsoft.com/office/drawing/2014/main" id="{39C55552-3102-0644-F0F1-9B07BCAB625B}"/>
              </a:ext>
            </a:extLst>
          </p:cNvPr>
          <p:cNvSpPr>
            <a:spLocks noGrp="1"/>
          </p:cNvSpPr>
          <p:nvPr>
            <p:ph idx="1"/>
          </p:nvPr>
        </p:nvSpPr>
        <p:spPr>
          <a:xfrm>
            <a:off x="581192" y="1796901"/>
            <a:ext cx="11029615" cy="4433777"/>
          </a:xfrm>
        </p:spPr>
        <p:txBody>
          <a:bodyPr>
            <a:normAutofit fontScale="77500" lnSpcReduction="20000"/>
          </a:bodyPr>
          <a:lstStyle/>
          <a:p>
            <a:pPr marL="0" indent="0">
              <a:spcAft>
                <a:spcPts val="1800"/>
              </a:spcAft>
              <a:buNone/>
            </a:pPr>
            <a:r>
              <a:rPr lang="en-US" sz="3100" b="1" dirty="0"/>
              <a:t>For these and other reasons, the 3-prong or “entity-unity” test is difficult to apply or would apply differently than to corporations.</a:t>
            </a:r>
          </a:p>
          <a:p>
            <a:pPr>
              <a:spcAft>
                <a:spcPts val="1800"/>
              </a:spcAft>
            </a:pPr>
            <a:r>
              <a:rPr lang="en-US" sz="3100" b="1" dirty="0"/>
              <a:t>Some states make clear that capital ownership does not matter.</a:t>
            </a:r>
          </a:p>
          <a:p>
            <a:pPr>
              <a:spcAft>
                <a:spcPts val="1800"/>
              </a:spcAft>
            </a:pPr>
            <a:r>
              <a:rPr lang="en-US" sz="3100" b="1" dirty="0"/>
              <a:t>And states may look to the way in which the partnership interest contributes to the partner’s business.</a:t>
            </a:r>
          </a:p>
          <a:p>
            <a:pPr>
              <a:spcAft>
                <a:spcPts val="1800"/>
              </a:spcAft>
            </a:pPr>
            <a:r>
              <a:rPr lang="en-US" sz="3100" b="1" dirty="0"/>
              <a:t>Other criteria might include situations in which there are significant partner-partnership transactions or other related entities that are part of a single business.</a:t>
            </a:r>
          </a:p>
          <a:p>
            <a:pPr marL="0" indent="0">
              <a:buNone/>
            </a:pPr>
            <a:endParaRPr lang="en-US" dirty="0"/>
          </a:p>
          <a:p>
            <a:pPr marL="0" indent="0">
              <a:buNone/>
            </a:pPr>
            <a:r>
              <a:rPr lang="en-US" dirty="0"/>
              <a:t> </a:t>
            </a:r>
          </a:p>
        </p:txBody>
      </p:sp>
      <p:sp>
        <p:nvSpPr>
          <p:cNvPr id="4" name="Slide Number Placeholder 3">
            <a:extLst>
              <a:ext uri="{FF2B5EF4-FFF2-40B4-BE49-F238E27FC236}">
                <a16:creationId xmlns:a16="http://schemas.microsoft.com/office/drawing/2014/main" id="{3F944337-501D-02C5-B46B-6FDEB8E54173}"/>
              </a:ext>
            </a:extLst>
          </p:cNvPr>
          <p:cNvSpPr>
            <a:spLocks noGrp="1"/>
          </p:cNvSpPr>
          <p:nvPr>
            <p:ph type="sldNum" sz="quarter" idx="12"/>
          </p:nvPr>
        </p:nvSpPr>
        <p:spPr/>
        <p:txBody>
          <a:bodyPr/>
          <a:lstStyle/>
          <a:p>
            <a:fld id="{3A98EE3D-8CD1-4C3F-BD1C-C98C9596463C}" type="slidenum">
              <a:rPr lang="en-US" smtClean="0"/>
              <a:t>45</a:t>
            </a:fld>
            <a:endParaRPr lang="en-US" dirty="0"/>
          </a:p>
        </p:txBody>
      </p:sp>
    </p:spTree>
    <p:extLst>
      <p:ext uri="{BB962C8B-B14F-4D97-AF65-F5344CB8AC3E}">
        <p14:creationId xmlns:p14="http://schemas.microsoft.com/office/powerpoint/2010/main" val="101630908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8D8C13-1FBB-37E5-E9F2-CE5EE53E5393}"/>
              </a:ext>
            </a:extLst>
          </p:cNvPr>
          <p:cNvSpPr>
            <a:spLocks noGrp="1"/>
          </p:cNvSpPr>
          <p:nvPr>
            <p:ph type="title"/>
          </p:nvPr>
        </p:nvSpPr>
        <p:spPr>
          <a:xfrm>
            <a:off x="581192" y="702156"/>
            <a:ext cx="11029616" cy="582947"/>
          </a:xfrm>
        </p:spPr>
        <p:txBody>
          <a:bodyPr/>
          <a:lstStyle/>
          <a:p>
            <a:r>
              <a:rPr lang="en-US" dirty="0"/>
              <a:t>Based on our Research: </a:t>
            </a:r>
          </a:p>
        </p:txBody>
      </p:sp>
      <p:sp>
        <p:nvSpPr>
          <p:cNvPr id="3" name="Content Placeholder 2">
            <a:extLst>
              <a:ext uri="{FF2B5EF4-FFF2-40B4-BE49-F238E27FC236}">
                <a16:creationId xmlns:a16="http://schemas.microsoft.com/office/drawing/2014/main" id="{F3B65CE5-9881-0C89-7292-F3E7E585A7BE}"/>
              </a:ext>
            </a:extLst>
          </p:cNvPr>
          <p:cNvSpPr>
            <a:spLocks noGrp="1"/>
          </p:cNvSpPr>
          <p:nvPr>
            <p:ph idx="1"/>
          </p:nvPr>
        </p:nvSpPr>
        <p:spPr>
          <a:xfrm>
            <a:off x="581192" y="1445741"/>
            <a:ext cx="11029615" cy="4978173"/>
          </a:xfrm>
        </p:spPr>
        <p:txBody>
          <a:bodyPr>
            <a:normAutofit fontScale="92500"/>
          </a:bodyPr>
          <a:lstStyle/>
          <a:p>
            <a:pPr marL="133200" indent="0">
              <a:spcAft>
                <a:spcPts val="1200"/>
              </a:spcAft>
              <a:buClr>
                <a:srgbClr val="C00000"/>
              </a:buClr>
              <a:buNone/>
              <a:defRPr/>
            </a:pPr>
            <a:r>
              <a:rPr lang="en-US" sz="2500" b="1" dirty="0">
                <a:solidFill>
                  <a:prstClr val="black"/>
                </a:solidFill>
              </a:rPr>
              <a:t>Corporate partners - most states expressly limit blended apportionment where : </a:t>
            </a:r>
          </a:p>
          <a:p>
            <a:pPr marL="777600" indent="-457200">
              <a:spcAft>
                <a:spcPts val="1200"/>
              </a:spcAft>
              <a:buClr>
                <a:srgbClr val="C00000"/>
              </a:buClr>
              <a:buFont typeface="Wingdings" panose="05000000000000000000" pitchFamily="2" charset="2"/>
              <a:buChar char="§"/>
              <a:defRPr/>
            </a:pPr>
            <a:r>
              <a:rPr lang="en-US" sz="2400" b="1" dirty="0">
                <a:solidFill>
                  <a:prstClr val="black"/>
                </a:solidFill>
              </a:rPr>
              <a:t>There is </a:t>
            </a:r>
            <a:r>
              <a:rPr lang="en-US" sz="2400" b="1" dirty="0">
                <a:solidFill>
                  <a:prstClr val="black"/>
                </a:solidFill>
                <a:highlight>
                  <a:srgbClr val="FFFF00"/>
                </a:highlight>
              </a:rPr>
              <a:t>unitary</a:t>
            </a:r>
            <a:r>
              <a:rPr lang="en-US" sz="2400" b="1" dirty="0">
                <a:solidFill>
                  <a:prstClr val="black"/>
                </a:solidFill>
              </a:rPr>
              <a:t> relationship (California, Hawaii, Indiana, Illinois, Maryland, Massachusetts, Michigan, Minnesota, Montana, Nebraska, New Jersey, Vermont, West Virginia, Wisconsin); or </a:t>
            </a:r>
          </a:p>
          <a:p>
            <a:pPr marL="777600" indent="-457200">
              <a:spcAft>
                <a:spcPts val="1200"/>
              </a:spcAft>
              <a:buClr>
                <a:srgbClr val="C00000"/>
              </a:buClr>
              <a:buFont typeface="Wingdings" panose="05000000000000000000" pitchFamily="2" charset="2"/>
              <a:buChar char="§"/>
              <a:defRPr/>
            </a:pPr>
            <a:r>
              <a:rPr lang="en-US" sz="2400" b="1" dirty="0">
                <a:solidFill>
                  <a:prstClr val="black"/>
                </a:solidFill>
              </a:rPr>
              <a:t>The income is </a:t>
            </a:r>
            <a:r>
              <a:rPr lang="en-US" sz="2400" b="1" dirty="0">
                <a:solidFill>
                  <a:prstClr val="black"/>
                </a:solidFill>
                <a:highlight>
                  <a:srgbClr val="FFFF00"/>
                </a:highlight>
              </a:rPr>
              <a:t>apportionable</a:t>
            </a:r>
            <a:r>
              <a:rPr lang="en-US" sz="2400" b="1" dirty="0">
                <a:solidFill>
                  <a:prstClr val="black"/>
                </a:solidFill>
              </a:rPr>
              <a:t> (Idaho, North Carolina, North Dakota); or</a:t>
            </a:r>
          </a:p>
          <a:p>
            <a:pPr marL="777600" indent="-457200">
              <a:spcAft>
                <a:spcPts val="1200"/>
              </a:spcAft>
              <a:buClr>
                <a:srgbClr val="C00000"/>
              </a:buClr>
              <a:buFont typeface="Wingdings" panose="05000000000000000000" pitchFamily="2" charset="2"/>
              <a:buChar char="§"/>
              <a:defRPr/>
            </a:pPr>
            <a:r>
              <a:rPr lang="en-US" sz="2400" b="1" dirty="0">
                <a:solidFill>
                  <a:prstClr val="black"/>
                </a:solidFill>
              </a:rPr>
              <a:t>The partnership is a </a:t>
            </a:r>
            <a:r>
              <a:rPr lang="en-US" sz="2400" b="1" dirty="0">
                <a:solidFill>
                  <a:prstClr val="black"/>
                </a:solidFill>
                <a:highlight>
                  <a:srgbClr val="FFFF00"/>
                </a:highlight>
              </a:rPr>
              <a:t>business interest </a:t>
            </a:r>
            <a:r>
              <a:rPr lang="en-US" sz="2400" b="1" dirty="0">
                <a:solidFill>
                  <a:prstClr val="black"/>
                </a:solidFill>
              </a:rPr>
              <a:t>(Alabama – business interest; Arizona – business interest; Iowa – connection with the taxpayer’s regular trade or business operations; Oregon – part of the corporation's overall business operations).</a:t>
            </a:r>
          </a:p>
          <a:p>
            <a:pPr marL="590400" indent="-457200">
              <a:buClr>
                <a:srgbClr val="C00000"/>
              </a:buClr>
              <a:buFont typeface="Wingdings" panose="05000000000000000000" pitchFamily="2" charset="2"/>
              <a:buChar char="§"/>
              <a:defRPr/>
            </a:pPr>
            <a:r>
              <a:rPr lang="en-US" sz="2500" b="1" dirty="0">
                <a:solidFill>
                  <a:prstClr val="black"/>
                </a:solidFill>
              </a:rPr>
              <a:t>The remaining blended apportionment states do not explicitly specify when blended apportionment applies.</a:t>
            </a:r>
          </a:p>
          <a:p>
            <a:endParaRPr lang="en-US" dirty="0"/>
          </a:p>
        </p:txBody>
      </p:sp>
      <p:sp>
        <p:nvSpPr>
          <p:cNvPr id="4" name="Slide Number Placeholder 3">
            <a:extLst>
              <a:ext uri="{FF2B5EF4-FFF2-40B4-BE49-F238E27FC236}">
                <a16:creationId xmlns:a16="http://schemas.microsoft.com/office/drawing/2014/main" id="{43D26CB2-B240-7F24-7826-EB820918F2E4}"/>
              </a:ext>
            </a:extLst>
          </p:cNvPr>
          <p:cNvSpPr>
            <a:spLocks noGrp="1"/>
          </p:cNvSpPr>
          <p:nvPr>
            <p:ph type="sldNum" sz="quarter" idx="12"/>
          </p:nvPr>
        </p:nvSpPr>
        <p:spPr/>
        <p:txBody>
          <a:bodyPr/>
          <a:lstStyle/>
          <a:p>
            <a:fld id="{3A98EE3D-8CD1-4C3F-BD1C-C98C9596463C}" type="slidenum">
              <a:rPr lang="en-US" smtClean="0"/>
              <a:t>46</a:t>
            </a:fld>
            <a:endParaRPr lang="en-US" dirty="0"/>
          </a:p>
        </p:txBody>
      </p:sp>
    </p:spTree>
    <p:extLst>
      <p:ext uri="{BB962C8B-B14F-4D97-AF65-F5344CB8AC3E}">
        <p14:creationId xmlns:p14="http://schemas.microsoft.com/office/powerpoint/2010/main" val="293668651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B9C50C-714E-098D-3A3C-90830F1BAF7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77D72A7-18E1-0C7B-4878-E570390A6A50}"/>
              </a:ext>
            </a:extLst>
          </p:cNvPr>
          <p:cNvSpPr>
            <a:spLocks noGrp="1"/>
          </p:cNvSpPr>
          <p:nvPr>
            <p:ph type="title"/>
          </p:nvPr>
        </p:nvSpPr>
        <p:spPr>
          <a:xfrm>
            <a:off x="581192" y="702156"/>
            <a:ext cx="11029616" cy="582947"/>
          </a:xfrm>
        </p:spPr>
        <p:txBody>
          <a:bodyPr/>
          <a:lstStyle/>
          <a:p>
            <a:r>
              <a:rPr lang="en-US" dirty="0"/>
              <a:t>Based on our Research: </a:t>
            </a:r>
          </a:p>
        </p:txBody>
      </p:sp>
      <p:sp>
        <p:nvSpPr>
          <p:cNvPr id="3" name="Content Placeholder 2">
            <a:extLst>
              <a:ext uri="{FF2B5EF4-FFF2-40B4-BE49-F238E27FC236}">
                <a16:creationId xmlns:a16="http://schemas.microsoft.com/office/drawing/2014/main" id="{6BF8EA4B-0FB7-5FFF-ECE2-4AC388EB36B8}"/>
              </a:ext>
            </a:extLst>
          </p:cNvPr>
          <p:cNvSpPr>
            <a:spLocks noGrp="1"/>
          </p:cNvSpPr>
          <p:nvPr>
            <p:ph idx="1"/>
          </p:nvPr>
        </p:nvSpPr>
        <p:spPr>
          <a:xfrm>
            <a:off x="581192" y="1445741"/>
            <a:ext cx="11029615" cy="2990335"/>
          </a:xfrm>
        </p:spPr>
        <p:txBody>
          <a:bodyPr>
            <a:normAutofit fontScale="92500"/>
          </a:bodyPr>
          <a:lstStyle/>
          <a:p>
            <a:pPr marL="457200" lvl="0" indent="-457200" defTabSz="914400">
              <a:lnSpc>
                <a:spcPct val="100000"/>
              </a:lnSpc>
              <a:spcBef>
                <a:spcPts val="0"/>
              </a:spcBef>
              <a:spcAft>
                <a:spcPts val="1200"/>
              </a:spcAft>
              <a:buClr>
                <a:srgbClr val="C00000"/>
              </a:buClr>
              <a:buSzTx/>
              <a:buFont typeface="Wingdings" panose="05000000000000000000" pitchFamily="2" charset="2"/>
              <a:buChar char="§"/>
              <a:defRPr/>
            </a:pPr>
            <a:r>
              <a:rPr lang="en-US" sz="2600" b="1" dirty="0">
                <a:solidFill>
                  <a:prstClr val="black"/>
                </a:solidFill>
              </a:rPr>
              <a:t>When the partner is another partnership:</a:t>
            </a:r>
          </a:p>
          <a:p>
            <a:pPr marL="914400" lvl="1" indent="-457200" defTabSz="914400">
              <a:spcBef>
                <a:spcPts val="0"/>
              </a:spcBef>
              <a:spcAft>
                <a:spcPts val="1200"/>
              </a:spcAft>
              <a:buClr>
                <a:srgbClr val="C00000"/>
              </a:buClr>
              <a:buSzTx/>
              <a:buFont typeface="Wingdings" panose="05000000000000000000" pitchFamily="2" charset="2"/>
              <a:buChar char="§"/>
              <a:defRPr/>
            </a:pPr>
            <a:r>
              <a:rPr lang="en-US" sz="2600" b="1" dirty="0">
                <a:solidFill>
                  <a:prstClr val="black"/>
                </a:solidFill>
              </a:rPr>
              <a:t>7 of the 12 states with blended apportionment—California, Colorado, Illinois, Massachusetts, Vermont, West Virginia, and Wisconsin—expressly limit its application to situations involving a </a:t>
            </a:r>
            <a:r>
              <a:rPr lang="en-US" sz="2600" b="1" dirty="0">
                <a:solidFill>
                  <a:prstClr val="black"/>
                </a:solidFill>
                <a:highlight>
                  <a:srgbClr val="FFFF00"/>
                </a:highlight>
              </a:rPr>
              <a:t>unitary</a:t>
            </a:r>
            <a:r>
              <a:rPr lang="en-US" sz="2600" b="1" dirty="0">
                <a:solidFill>
                  <a:prstClr val="black"/>
                </a:solidFill>
              </a:rPr>
              <a:t> relationship.</a:t>
            </a:r>
          </a:p>
          <a:p>
            <a:pPr marL="781200" lvl="1" indent="-457200" defTabSz="914400">
              <a:spcBef>
                <a:spcPts val="0"/>
              </a:spcBef>
              <a:spcAft>
                <a:spcPts val="1200"/>
              </a:spcAft>
              <a:buClr>
                <a:srgbClr val="C00000"/>
              </a:buClr>
              <a:buSzTx/>
              <a:buFont typeface="Wingdings" panose="05000000000000000000" pitchFamily="2" charset="2"/>
              <a:buChar char="§"/>
              <a:defRPr/>
            </a:pPr>
            <a:r>
              <a:rPr lang="en-US" sz="2600" b="1" dirty="0">
                <a:solidFill>
                  <a:prstClr val="black"/>
                </a:solidFill>
              </a:rPr>
              <a:t>The remaining blended apportionment states do not explicitly specify when blended apportionment applies.</a:t>
            </a:r>
            <a:endParaRPr lang="en-US" sz="2600" dirty="0">
              <a:solidFill>
                <a:prstClr val="black"/>
              </a:solidFill>
            </a:endParaRPr>
          </a:p>
          <a:p>
            <a:endParaRPr lang="en-US" dirty="0"/>
          </a:p>
        </p:txBody>
      </p:sp>
      <p:sp>
        <p:nvSpPr>
          <p:cNvPr id="4" name="Slide Number Placeholder 3">
            <a:extLst>
              <a:ext uri="{FF2B5EF4-FFF2-40B4-BE49-F238E27FC236}">
                <a16:creationId xmlns:a16="http://schemas.microsoft.com/office/drawing/2014/main" id="{ACAFF3F7-1A51-D19F-8D29-9BBEFF930FB3}"/>
              </a:ext>
            </a:extLst>
          </p:cNvPr>
          <p:cNvSpPr>
            <a:spLocks noGrp="1"/>
          </p:cNvSpPr>
          <p:nvPr>
            <p:ph type="sldNum" sz="quarter" idx="12"/>
          </p:nvPr>
        </p:nvSpPr>
        <p:spPr/>
        <p:txBody>
          <a:bodyPr/>
          <a:lstStyle/>
          <a:p>
            <a:fld id="{3A98EE3D-8CD1-4C3F-BD1C-C98C9596463C}" type="slidenum">
              <a:rPr lang="en-US" smtClean="0"/>
              <a:t>47</a:t>
            </a:fld>
            <a:endParaRPr lang="en-US" dirty="0"/>
          </a:p>
        </p:txBody>
      </p:sp>
    </p:spTree>
    <p:extLst>
      <p:ext uri="{BB962C8B-B14F-4D97-AF65-F5344CB8AC3E}">
        <p14:creationId xmlns:p14="http://schemas.microsoft.com/office/powerpoint/2010/main" val="21470554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3358B2-FBF5-7B69-AD02-22A01355C12B}"/>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54DFA44-45E9-4BC2-8403-A3D7AFE3D225}"/>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A98EE3D-8CD1-4C3F-BD1C-C98C9596463C}" type="slidenum">
              <a:rPr kumimoji="0" lang="en-US" sz="900" b="0" i="0" u="none" strike="noStrike" kern="1200" cap="none" spc="0" normalizeH="0" baseline="0" noProof="0" smtClean="0">
                <a:ln>
                  <a:noFill/>
                </a:ln>
                <a:solidFill>
                  <a:prstClr val="black">
                    <a:lumMod val="75000"/>
                    <a:lumOff val="25000"/>
                  </a:prstClr>
                </a:solidFill>
                <a:effectLst/>
                <a:uLnTx/>
                <a:uFillTx/>
                <a:latin typeface="Franklin Gothic Book" panose="020B0502020104020203"/>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48</a:t>
            </a:fld>
            <a:endParaRPr kumimoji="0" lang="en-US" sz="900" b="0" i="0" u="none" strike="noStrike" kern="1200" cap="none" spc="0" normalizeH="0" baseline="0" noProof="0" dirty="0">
              <a:ln>
                <a:noFill/>
              </a:ln>
              <a:solidFill>
                <a:prstClr val="black">
                  <a:lumMod val="75000"/>
                  <a:lumOff val="25000"/>
                </a:prstClr>
              </a:solidFill>
              <a:effectLst/>
              <a:uLnTx/>
              <a:uFillTx/>
              <a:latin typeface="Franklin Gothic Book" panose="020B0502020104020203"/>
              <a:ea typeface="+mn-ea"/>
              <a:cs typeface="+mn-cs"/>
            </a:endParaRPr>
          </a:p>
        </p:txBody>
      </p:sp>
      <p:sp>
        <p:nvSpPr>
          <p:cNvPr id="4" name="TextBox 3">
            <a:extLst>
              <a:ext uri="{FF2B5EF4-FFF2-40B4-BE49-F238E27FC236}">
                <a16:creationId xmlns:a16="http://schemas.microsoft.com/office/drawing/2014/main" id="{CF536B0D-1170-67E7-D738-EE735401CA85}"/>
              </a:ext>
            </a:extLst>
          </p:cNvPr>
          <p:cNvSpPr txBox="1"/>
          <p:nvPr/>
        </p:nvSpPr>
        <p:spPr>
          <a:xfrm>
            <a:off x="581192" y="1641879"/>
            <a:ext cx="10869128" cy="4585871"/>
          </a:xfrm>
          <a:prstGeom prst="rect">
            <a:avLst/>
          </a:prstGeom>
          <a:noFill/>
        </p:spPr>
        <p:txBody>
          <a:bodyPr wrap="square" rtlCol="0">
            <a:spAutoFit/>
          </a:bodyPr>
          <a:lstStyle/>
          <a:p>
            <a:pPr marR="0" lvl="0" algn="l" defTabSz="914400" rtl="0" eaLnBrk="1" fontAlgn="auto" latinLnBrk="0" hangingPunct="1">
              <a:lnSpc>
                <a:spcPct val="100000"/>
              </a:lnSpc>
              <a:spcBef>
                <a:spcPts val="0"/>
              </a:spcBef>
              <a:spcAft>
                <a:spcPts val="0"/>
              </a:spcAft>
              <a:buClr>
                <a:srgbClr val="C00000"/>
              </a:buClr>
              <a:buSzTx/>
              <a:tabLst/>
              <a:defRPr/>
            </a:pPr>
            <a:endParaRPr kumimoji="0" lang="en-US" sz="2400" b="1" i="0" u="none" strike="noStrike" kern="1200" cap="none" spc="0" normalizeH="0" baseline="0" noProof="0" dirty="0">
              <a:ln>
                <a:noFill/>
              </a:ln>
              <a:solidFill>
                <a:srgbClr val="1A1D2C"/>
              </a:solidFill>
              <a:effectLst/>
              <a:uLnTx/>
              <a:uFillTx/>
              <a:latin typeface="Franklin Gothic Book" panose="020B0502020104020203"/>
              <a:ea typeface="+mn-ea"/>
              <a:cs typeface="+mn-cs"/>
            </a:endParaRPr>
          </a:p>
          <a:p>
            <a:pPr marL="457200" marR="0" lvl="0" indent="-457200" algn="l" defTabSz="914400" rtl="0" eaLnBrk="1" fontAlgn="auto" latinLnBrk="0" hangingPunct="1">
              <a:lnSpc>
                <a:spcPct val="100000"/>
              </a:lnSpc>
              <a:spcBef>
                <a:spcPts val="0"/>
              </a:spcBef>
              <a:spcAft>
                <a:spcPts val="0"/>
              </a:spcAft>
              <a:buClr>
                <a:srgbClr val="C00000"/>
              </a:buClr>
              <a:buSzTx/>
              <a:buFont typeface="Wingdings" panose="05000000000000000000" pitchFamily="2" charset="2"/>
              <a:buChar char="§"/>
              <a:tabLst/>
              <a:defRPr/>
            </a:pPr>
            <a:r>
              <a:rPr kumimoji="0" lang="en-US" sz="2800" b="1" i="0" u="none" strike="noStrike" kern="1200" cap="none" spc="0" normalizeH="0" baseline="0" noProof="0" dirty="0">
                <a:ln>
                  <a:noFill/>
                </a:ln>
                <a:solidFill>
                  <a:srgbClr val="1A1D2C"/>
                </a:solidFill>
                <a:effectLst/>
                <a:uLnTx/>
                <a:uFillTx/>
                <a:latin typeface="Franklin Gothic Book" panose="020B0502020104020203"/>
                <a:ea typeface="+mn-ea"/>
                <a:cs typeface="+mn-cs"/>
              </a:rPr>
              <a:t>A few states have attribution language in their unitary definition stating that any business conducted by a pass-through entity shall be treated as conducted by its members, whether directly held or indirectly held through a series of pass-through entities, to the extent of the member's distributive share of the pass-through entity's income. </a:t>
            </a:r>
          </a:p>
          <a:p>
            <a:pPr marL="457200" marR="0" lvl="0" indent="-457200" algn="l" defTabSz="914400" rtl="0" eaLnBrk="1" fontAlgn="auto" latinLnBrk="0" hangingPunct="1">
              <a:lnSpc>
                <a:spcPct val="100000"/>
              </a:lnSpc>
              <a:spcBef>
                <a:spcPts val="0"/>
              </a:spcBef>
              <a:spcAft>
                <a:spcPts val="0"/>
              </a:spcAft>
              <a:buClr>
                <a:srgbClr val="C00000"/>
              </a:buClr>
              <a:buSzTx/>
              <a:buFont typeface="Wingdings" panose="05000000000000000000" pitchFamily="2" charset="2"/>
              <a:buChar char="§"/>
              <a:tabLst/>
              <a:defRPr/>
            </a:pPr>
            <a:endParaRPr kumimoji="0" lang="en-US" sz="2800" b="1" i="0" u="none" strike="noStrike" kern="1200" cap="none" spc="0" normalizeH="0" baseline="0" noProof="0" dirty="0">
              <a:ln>
                <a:noFill/>
              </a:ln>
              <a:solidFill>
                <a:srgbClr val="1A1D2C"/>
              </a:solidFill>
              <a:effectLst/>
              <a:uLnTx/>
              <a:uFillTx/>
              <a:latin typeface="Franklin Gothic Book" panose="020B0502020104020203"/>
              <a:ea typeface="+mn-ea"/>
              <a:cs typeface="+mn-cs"/>
            </a:endParaRPr>
          </a:p>
          <a:p>
            <a:pPr marL="457200" marR="0" lvl="0" indent="-457200" algn="l" defTabSz="914400" rtl="0" eaLnBrk="1" fontAlgn="auto" latinLnBrk="0" hangingPunct="1">
              <a:lnSpc>
                <a:spcPct val="100000"/>
              </a:lnSpc>
              <a:spcBef>
                <a:spcPts val="0"/>
              </a:spcBef>
              <a:spcAft>
                <a:spcPts val="0"/>
              </a:spcAft>
              <a:buClr>
                <a:srgbClr val="C00000"/>
              </a:buClr>
              <a:buSzTx/>
              <a:buFont typeface="Wingdings" panose="05000000000000000000" pitchFamily="2" charset="2"/>
              <a:buChar char="§"/>
              <a:tabLst/>
              <a:defRPr/>
            </a:pPr>
            <a:endParaRPr lang="en-US" sz="2400" b="1" dirty="0">
              <a:solidFill>
                <a:srgbClr val="1A1D2C"/>
              </a:solidFill>
              <a:latin typeface="Franklin Gothic Book" panose="020B0502020104020203"/>
            </a:endParaRPr>
          </a:p>
          <a:p>
            <a:pPr marR="0" lvl="0" algn="l" defTabSz="914400" rtl="0" eaLnBrk="1" fontAlgn="auto" latinLnBrk="0" hangingPunct="1">
              <a:lnSpc>
                <a:spcPct val="100000"/>
              </a:lnSpc>
              <a:spcBef>
                <a:spcPts val="0"/>
              </a:spcBef>
              <a:spcAft>
                <a:spcPts val="0"/>
              </a:spcAft>
              <a:buClr>
                <a:srgbClr val="C00000"/>
              </a:buClr>
              <a:buSzTx/>
              <a:tabLst/>
              <a:defRPr/>
            </a:pPr>
            <a:endParaRPr kumimoji="0" lang="en-US" sz="2400" b="1" i="0" u="none" strike="noStrike" kern="1200" cap="none" spc="0" normalizeH="0" baseline="0" noProof="0" dirty="0">
              <a:ln>
                <a:noFill/>
              </a:ln>
              <a:solidFill>
                <a:srgbClr val="1A1D2C"/>
              </a:solidFill>
              <a:effectLst/>
              <a:uLnTx/>
              <a:uFillTx/>
              <a:latin typeface="Franklin Gothic Book" panose="020B0502020104020203"/>
              <a:ea typeface="+mn-ea"/>
              <a:cs typeface="+mn-cs"/>
            </a:endParaRPr>
          </a:p>
          <a:p>
            <a:pPr marL="457200" marR="0" lvl="0" indent="-457200" algn="l" defTabSz="914400" rtl="0" eaLnBrk="1" fontAlgn="auto" latinLnBrk="0" hangingPunct="1">
              <a:lnSpc>
                <a:spcPct val="100000"/>
              </a:lnSpc>
              <a:spcBef>
                <a:spcPts val="0"/>
              </a:spcBef>
              <a:spcAft>
                <a:spcPts val="0"/>
              </a:spcAft>
              <a:buClr>
                <a:srgbClr val="C00000"/>
              </a:buClr>
              <a:buSzTx/>
              <a:buFont typeface="Wingdings" panose="05000000000000000000" pitchFamily="2" charset="2"/>
              <a:buChar char="§"/>
              <a:tabLst/>
              <a:defRPr/>
            </a:pPr>
            <a:endParaRPr kumimoji="0" lang="en-US" sz="2400" b="1" i="0" u="none" strike="noStrike" kern="1200" cap="none" spc="0" normalizeH="0" baseline="0" noProof="0" dirty="0">
              <a:ln>
                <a:noFill/>
              </a:ln>
              <a:solidFill>
                <a:srgbClr val="1A1D2C"/>
              </a:solidFill>
              <a:effectLst/>
              <a:uLnTx/>
              <a:uFillTx/>
              <a:latin typeface="Franklin Gothic Book" panose="020B0502020104020203"/>
              <a:ea typeface="+mn-ea"/>
              <a:cs typeface="+mn-cs"/>
            </a:endParaRPr>
          </a:p>
        </p:txBody>
      </p:sp>
      <p:sp>
        <p:nvSpPr>
          <p:cNvPr id="5" name="Title 1">
            <a:extLst>
              <a:ext uri="{FF2B5EF4-FFF2-40B4-BE49-F238E27FC236}">
                <a16:creationId xmlns:a16="http://schemas.microsoft.com/office/drawing/2014/main" id="{73774308-CB9B-92C3-0DBF-2642C5657E56}"/>
              </a:ext>
            </a:extLst>
          </p:cNvPr>
          <p:cNvSpPr txBox="1">
            <a:spLocks/>
          </p:cNvSpPr>
          <p:nvPr/>
        </p:nvSpPr>
        <p:spPr>
          <a:xfrm>
            <a:off x="581192" y="702156"/>
            <a:ext cx="11029616" cy="1126644"/>
          </a:xfrm>
          <a:prstGeom prst="rect">
            <a:avLst/>
          </a:prstGeom>
        </p:spPr>
        <p:txBody>
          <a:bodyPr>
            <a:noAutofit/>
          </a:bodyPr>
          <a:lstStyle>
            <a:lvl1pPr algn="l" defTabSz="457200" rtl="0" eaLnBrk="1" latinLnBrk="0" hangingPunct="1">
              <a:lnSpc>
                <a:spcPct val="100000"/>
              </a:lnSpc>
              <a:spcBef>
                <a:spcPct val="0"/>
              </a:spcBef>
              <a:buNone/>
              <a:defRPr sz="28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en-US" b="0" i="0" u="none" strike="noStrike" kern="1200" cap="all" spc="0" normalizeH="0" baseline="0" noProof="0" dirty="0">
                <a:ln>
                  <a:noFill/>
                </a:ln>
                <a:solidFill>
                  <a:prstClr val="black">
                    <a:lumMod val="75000"/>
                    <a:lumOff val="25000"/>
                  </a:prstClr>
                </a:solidFill>
                <a:effectLst/>
                <a:uLnTx/>
                <a:uFillTx/>
                <a:latin typeface="Franklin Gothic Demi" panose="020B0502020104020203"/>
                <a:ea typeface="+mj-ea"/>
                <a:cs typeface="+mj-cs"/>
              </a:rPr>
              <a:t>How does the attribution principle fit in with the unitary analysis?</a:t>
            </a:r>
          </a:p>
        </p:txBody>
      </p:sp>
    </p:spTree>
    <p:extLst>
      <p:ext uri="{BB962C8B-B14F-4D97-AF65-F5344CB8AC3E}">
        <p14:creationId xmlns:p14="http://schemas.microsoft.com/office/powerpoint/2010/main" val="110421615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BEC509-36E7-197A-9B7D-4219B2FBE136}"/>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58B90C8B-2B6F-D6DD-BADA-DE43CB5F7DA1}"/>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A98EE3D-8CD1-4C3F-BD1C-C98C9596463C}" type="slidenum">
              <a:rPr kumimoji="0" lang="en-US" sz="900" b="0" i="0" u="none" strike="noStrike" kern="1200" cap="none" spc="0" normalizeH="0" baseline="0" noProof="0" smtClean="0">
                <a:ln>
                  <a:noFill/>
                </a:ln>
                <a:solidFill>
                  <a:prstClr val="black">
                    <a:lumMod val="75000"/>
                    <a:lumOff val="25000"/>
                  </a:prstClr>
                </a:solidFill>
                <a:effectLst/>
                <a:uLnTx/>
                <a:uFillTx/>
                <a:latin typeface="Franklin Gothic Book" panose="020B0502020104020203"/>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49</a:t>
            </a:fld>
            <a:endParaRPr kumimoji="0" lang="en-US" sz="900" b="0" i="0" u="none" strike="noStrike" kern="1200" cap="none" spc="0" normalizeH="0" baseline="0" noProof="0" dirty="0">
              <a:ln>
                <a:noFill/>
              </a:ln>
              <a:solidFill>
                <a:prstClr val="black">
                  <a:lumMod val="75000"/>
                  <a:lumOff val="25000"/>
                </a:prstClr>
              </a:solidFill>
              <a:effectLst/>
              <a:uLnTx/>
              <a:uFillTx/>
              <a:latin typeface="Franklin Gothic Book" panose="020B0502020104020203"/>
              <a:ea typeface="+mn-ea"/>
              <a:cs typeface="+mn-cs"/>
            </a:endParaRPr>
          </a:p>
        </p:txBody>
      </p:sp>
      <p:sp>
        <p:nvSpPr>
          <p:cNvPr id="4" name="TextBox 3">
            <a:extLst>
              <a:ext uri="{FF2B5EF4-FFF2-40B4-BE49-F238E27FC236}">
                <a16:creationId xmlns:a16="http://schemas.microsoft.com/office/drawing/2014/main" id="{7DDA81E3-3242-DE55-4777-ADF9F6682C20}"/>
              </a:ext>
            </a:extLst>
          </p:cNvPr>
          <p:cNvSpPr txBox="1"/>
          <p:nvPr/>
        </p:nvSpPr>
        <p:spPr>
          <a:xfrm>
            <a:off x="581192" y="1828800"/>
            <a:ext cx="10869128" cy="3493264"/>
          </a:xfrm>
          <a:prstGeom prst="rect">
            <a:avLst/>
          </a:prstGeom>
          <a:noFill/>
        </p:spPr>
        <p:txBody>
          <a:bodyPr wrap="square" rtlCol="0">
            <a:spAutoFit/>
          </a:bodyPr>
          <a:lstStyle/>
          <a:p>
            <a:pPr marL="457200" marR="0" lvl="0" indent="-457200" algn="l" defTabSz="914400" rtl="0" eaLnBrk="1" fontAlgn="auto" latinLnBrk="0" hangingPunct="1">
              <a:lnSpc>
                <a:spcPct val="100000"/>
              </a:lnSpc>
              <a:spcBef>
                <a:spcPts val="3000"/>
              </a:spcBef>
              <a:spcAft>
                <a:spcPts val="0"/>
              </a:spcAft>
              <a:buClr>
                <a:srgbClr val="C00000"/>
              </a:buClr>
              <a:buSzTx/>
              <a:buFont typeface="Wingdings" panose="05000000000000000000" pitchFamily="2" charset="2"/>
              <a:buChar char="§"/>
              <a:tabLst/>
              <a:defRPr/>
            </a:pPr>
            <a:r>
              <a:rPr kumimoji="0" lang="en-US" sz="2800" b="1" i="0" u="none" strike="noStrike" kern="1200" cap="none" spc="0" normalizeH="0" baseline="0" noProof="0" dirty="0">
                <a:ln>
                  <a:noFill/>
                </a:ln>
                <a:solidFill>
                  <a:srgbClr val="1A1D2C"/>
                </a:solidFill>
                <a:effectLst/>
                <a:uLnTx/>
                <a:uFillTx/>
                <a:latin typeface="Franklin Gothic Book" panose="020B0502020104020203"/>
                <a:ea typeface="+mn-ea"/>
                <a:cs typeface="+mn-cs"/>
              </a:rPr>
              <a:t>What if a presumption of blended apportionment were applied to corporate and partnership partners that could be overridden in certain circumstances—for example, if there is a lack of a unitary relationship or operational function?</a:t>
            </a:r>
            <a:endParaRPr kumimoji="0" lang="en-US" sz="2800" b="1" i="0" u="none" strike="noStrike" kern="1200" cap="none" spc="0" normalizeH="0" baseline="0" noProof="0" dirty="0">
              <a:ln>
                <a:noFill/>
              </a:ln>
              <a:solidFill>
                <a:prstClr val="black"/>
              </a:solidFill>
              <a:effectLst/>
              <a:uLnTx/>
              <a:uFillTx/>
              <a:latin typeface="Franklin Gothic Book" panose="020B0502020104020203"/>
              <a:ea typeface="+mn-ea"/>
              <a:cs typeface="+mn-cs"/>
            </a:endParaRPr>
          </a:p>
          <a:p>
            <a:pPr marL="457200" indent="-457200">
              <a:spcBef>
                <a:spcPts val="3000"/>
              </a:spcBef>
              <a:buClr>
                <a:srgbClr val="C00000"/>
              </a:buClr>
              <a:buFont typeface="Wingdings" panose="05000000000000000000" pitchFamily="2" charset="2"/>
              <a:buChar char="§"/>
              <a:defRPr/>
            </a:pPr>
            <a:r>
              <a:rPr lang="en-US" sz="2800" b="1" dirty="0">
                <a:solidFill>
                  <a:prstClr val="black"/>
                </a:solidFill>
                <a:latin typeface="Franklin Gothic Book" panose="020B0502020104020203"/>
              </a:rPr>
              <a:t>If this presumption is rebutted, the taxpayer would instead use the recognizing entity’s apportionment factors to apportion the items without blending the factors.</a:t>
            </a:r>
            <a:endParaRPr kumimoji="0" lang="en-US" sz="2800" b="1" i="0" u="none" strike="noStrike" kern="1200" cap="none" spc="0" normalizeH="0" baseline="0" noProof="0" dirty="0">
              <a:ln>
                <a:noFill/>
              </a:ln>
              <a:solidFill>
                <a:srgbClr val="1A1D2C"/>
              </a:solidFill>
              <a:effectLst/>
              <a:uLnTx/>
              <a:uFillTx/>
              <a:latin typeface="Franklin Gothic Book" panose="020B0502020104020203"/>
              <a:ea typeface="+mn-ea"/>
              <a:cs typeface="+mn-cs"/>
            </a:endParaRPr>
          </a:p>
        </p:txBody>
      </p:sp>
      <p:sp>
        <p:nvSpPr>
          <p:cNvPr id="5" name="Title 1">
            <a:extLst>
              <a:ext uri="{FF2B5EF4-FFF2-40B4-BE49-F238E27FC236}">
                <a16:creationId xmlns:a16="http://schemas.microsoft.com/office/drawing/2014/main" id="{710D50F2-16AB-21EE-A579-E47DC9820863}"/>
              </a:ext>
            </a:extLst>
          </p:cNvPr>
          <p:cNvSpPr txBox="1">
            <a:spLocks/>
          </p:cNvSpPr>
          <p:nvPr/>
        </p:nvSpPr>
        <p:spPr>
          <a:xfrm>
            <a:off x="581192" y="702156"/>
            <a:ext cx="11029616" cy="1126644"/>
          </a:xfrm>
          <a:prstGeom prst="rect">
            <a:avLst/>
          </a:prstGeom>
        </p:spPr>
        <p:txBody>
          <a:bodyPr>
            <a:noAutofit/>
          </a:bodyPr>
          <a:lstStyle>
            <a:lvl1pPr algn="l" defTabSz="457200" rtl="0" eaLnBrk="1" latinLnBrk="0" hangingPunct="1">
              <a:lnSpc>
                <a:spcPct val="100000"/>
              </a:lnSpc>
              <a:spcBef>
                <a:spcPct val="0"/>
              </a:spcBef>
              <a:buNone/>
              <a:defRPr sz="28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en-US" b="0" i="0" u="none" strike="noStrike" kern="1200" cap="all" spc="0" normalizeH="0" baseline="0" noProof="0" dirty="0">
                <a:ln>
                  <a:noFill/>
                </a:ln>
                <a:solidFill>
                  <a:prstClr val="black">
                    <a:lumMod val="75000"/>
                    <a:lumOff val="25000"/>
                  </a:prstClr>
                </a:solidFill>
                <a:effectLst/>
                <a:uLnTx/>
                <a:uFillTx/>
                <a:latin typeface="Franklin Gothic Demi" panose="020B0502020104020203"/>
                <a:ea typeface="+mj-ea"/>
                <a:cs typeface="+mj-cs"/>
              </a:rPr>
              <a:t>How does the attribution principle fit in the unitary analysis?</a:t>
            </a:r>
          </a:p>
        </p:txBody>
      </p:sp>
    </p:spTree>
    <p:extLst>
      <p:ext uri="{BB962C8B-B14F-4D97-AF65-F5344CB8AC3E}">
        <p14:creationId xmlns:p14="http://schemas.microsoft.com/office/powerpoint/2010/main" val="73151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9CD734-BA5A-7F89-C434-1B14D2C75375}"/>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058C977F-15EA-32DB-3159-E8E9A3700A29}"/>
              </a:ext>
            </a:extLst>
          </p:cNvPr>
          <p:cNvSpPr>
            <a:spLocks noGrp="1"/>
          </p:cNvSpPr>
          <p:nvPr>
            <p:ph type="title"/>
          </p:nvPr>
        </p:nvSpPr>
        <p:spPr>
          <a:xfrm>
            <a:off x="581192" y="702156"/>
            <a:ext cx="11029616" cy="750724"/>
          </a:xfrm>
        </p:spPr>
        <p:txBody>
          <a:bodyPr>
            <a:normAutofit/>
          </a:bodyPr>
          <a:lstStyle/>
          <a:p>
            <a:r>
              <a:rPr lang="en-US" sz="3600"/>
              <a:t>“Substitute payments”</a:t>
            </a:r>
            <a:endParaRPr lang="en-US"/>
          </a:p>
        </p:txBody>
      </p:sp>
      <p:sp>
        <p:nvSpPr>
          <p:cNvPr id="4" name="Content Placeholder 3">
            <a:extLst>
              <a:ext uri="{FF2B5EF4-FFF2-40B4-BE49-F238E27FC236}">
                <a16:creationId xmlns:a16="http://schemas.microsoft.com/office/drawing/2014/main" id="{88700EEC-0277-C1D8-5F0E-A108FC7E5AF6}"/>
              </a:ext>
            </a:extLst>
          </p:cNvPr>
          <p:cNvSpPr>
            <a:spLocks noGrp="1"/>
          </p:cNvSpPr>
          <p:nvPr>
            <p:ph idx="1"/>
          </p:nvPr>
        </p:nvSpPr>
        <p:spPr>
          <a:xfrm>
            <a:off x="581192" y="1754659"/>
            <a:ext cx="11029615" cy="4880919"/>
          </a:xfrm>
        </p:spPr>
        <p:txBody>
          <a:bodyPr anchor="t">
            <a:noAutofit/>
          </a:bodyPr>
          <a:lstStyle/>
          <a:p>
            <a:r>
              <a:rPr lang="en-US" sz="2800" dirty="0"/>
              <a:t>The definition of substitute payments now </a:t>
            </a:r>
            <a:r>
              <a:rPr lang="en-US" sz="2800" dirty="0">
                <a:highlight>
                  <a:srgbClr val="FFFF00"/>
                </a:highlight>
              </a:rPr>
              <a:t>excludes</a:t>
            </a:r>
            <a:r>
              <a:rPr lang="en-US" sz="2800" dirty="0"/>
              <a:t> </a:t>
            </a:r>
            <a:r>
              <a:rPr lang="en-US" sz="2800" u="sng" dirty="0"/>
              <a:t>state and local income taxes qualifying as excepted taxes</a:t>
            </a:r>
            <a:r>
              <a:rPr lang="en-US" sz="2800" dirty="0"/>
              <a:t>. </a:t>
            </a:r>
          </a:p>
          <a:p>
            <a:r>
              <a:rPr lang="en-US" sz="2800" dirty="0"/>
              <a:t>As a result, when a state income tax is paid by a qualifying entity, that payment is no longer a substitute payment and qualifies for the workaround. </a:t>
            </a:r>
          </a:p>
          <a:p>
            <a:r>
              <a:rPr lang="en-US" sz="2800" dirty="0"/>
              <a:t>That eliminates the difficulty to navigate the substitute payment requirements.</a:t>
            </a:r>
          </a:p>
        </p:txBody>
      </p:sp>
      <p:sp>
        <p:nvSpPr>
          <p:cNvPr id="2" name="Slide Number Placeholder 1">
            <a:extLst>
              <a:ext uri="{FF2B5EF4-FFF2-40B4-BE49-F238E27FC236}">
                <a16:creationId xmlns:a16="http://schemas.microsoft.com/office/drawing/2014/main" id="{621AABFF-09F8-DC49-1A05-B9C114196BF2}"/>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A98EE3D-8CD1-4C3F-BD1C-C98C9596463C}" type="slidenum">
              <a:rPr kumimoji="0" lang="en-US" sz="900" b="0" i="0" u="none" strike="noStrike" kern="1200" cap="none" spc="0" normalizeH="0" baseline="0" noProof="0" smtClean="0">
                <a:ln>
                  <a:noFill/>
                </a:ln>
                <a:solidFill>
                  <a:prstClr val="black">
                    <a:lumMod val="75000"/>
                    <a:lumOff val="25000"/>
                  </a:prstClr>
                </a:solidFill>
                <a:effectLst/>
                <a:uLnTx/>
                <a:uFillTx/>
                <a:latin typeface="Franklin Gothic Book" panose="020B0502020104020203"/>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900" b="0" i="0" u="none" strike="noStrike" kern="1200" cap="none" spc="0" normalizeH="0" baseline="0" noProof="0">
              <a:ln>
                <a:noFill/>
              </a:ln>
              <a:solidFill>
                <a:prstClr val="black">
                  <a:lumMod val="75000"/>
                  <a:lumOff val="25000"/>
                </a:prstClr>
              </a:solidFill>
              <a:effectLst/>
              <a:uLnTx/>
              <a:uFillTx/>
              <a:latin typeface="Franklin Gothic Book" panose="020B0502020104020203"/>
              <a:ea typeface="+mn-ea"/>
              <a:cs typeface="+mn-cs"/>
            </a:endParaRPr>
          </a:p>
        </p:txBody>
      </p:sp>
    </p:spTree>
    <p:extLst>
      <p:ext uri="{BB962C8B-B14F-4D97-AF65-F5344CB8AC3E}">
        <p14:creationId xmlns:p14="http://schemas.microsoft.com/office/powerpoint/2010/main" val="199531709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70312E-1077-A5EF-39AF-A165F8FE286C}"/>
              </a:ext>
            </a:extLst>
          </p:cNvPr>
          <p:cNvSpPr>
            <a:spLocks noGrp="1"/>
          </p:cNvSpPr>
          <p:nvPr>
            <p:ph type="title"/>
          </p:nvPr>
        </p:nvSpPr>
        <p:spPr/>
        <p:txBody>
          <a:bodyPr/>
          <a:lstStyle/>
          <a:p>
            <a:r>
              <a:rPr lang="en-US" dirty="0"/>
              <a:t>Recommendation:</a:t>
            </a:r>
          </a:p>
        </p:txBody>
      </p:sp>
      <p:sp>
        <p:nvSpPr>
          <p:cNvPr id="3" name="Content Placeholder 2">
            <a:extLst>
              <a:ext uri="{FF2B5EF4-FFF2-40B4-BE49-F238E27FC236}">
                <a16:creationId xmlns:a16="http://schemas.microsoft.com/office/drawing/2014/main" id="{9A7B0CDB-2E11-A643-CE08-4FDE7DEBE9F5}"/>
              </a:ext>
            </a:extLst>
          </p:cNvPr>
          <p:cNvSpPr>
            <a:spLocks noGrp="1"/>
          </p:cNvSpPr>
          <p:nvPr>
            <p:ph idx="1"/>
          </p:nvPr>
        </p:nvSpPr>
        <p:spPr>
          <a:xfrm>
            <a:off x="581192" y="2340864"/>
            <a:ext cx="11029615" cy="3108466"/>
          </a:xfrm>
        </p:spPr>
        <p:txBody>
          <a:bodyPr>
            <a:normAutofit/>
          </a:bodyPr>
          <a:lstStyle/>
          <a:p>
            <a:pPr marL="0" indent="0">
              <a:buNone/>
            </a:pPr>
            <a:r>
              <a:rPr lang="en-US" sz="3200" b="1" dirty="0"/>
              <a:t>Draft an approach to blended apportionment applying a standard based on whether the partnership interest has a sufficient relationship to the partner’s unitary business such that blended apportionment is more fair than separate apportionment. </a:t>
            </a:r>
          </a:p>
        </p:txBody>
      </p:sp>
      <p:sp>
        <p:nvSpPr>
          <p:cNvPr id="4" name="Slide Number Placeholder 3">
            <a:extLst>
              <a:ext uri="{FF2B5EF4-FFF2-40B4-BE49-F238E27FC236}">
                <a16:creationId xmlns:a16="http://schemas.microsoft.com/office/drawing/2014/main" id="{85444507-8ADB-66B2-702E-1CE207102530}"/>
              </a:ext>
            </a:extLst>
          </p:cNvPr>
          <p:cNvSpPr>
            <a:spLocks noGrp="1"/>
          </p:cNvSpPr>
          <p:nvPr>
            <p:ph type="sldNum" sz="quarter" idx="12"/>
          </p:nvPr>
        </p:nvSpPr>
        <p:spPr/>
        <p:txBody>
          <a:bodyPr/>
          <a:lstStyle/>
          <a:p>
            <a:fld id="{3A98EE3D-8CD1-4C3F-BD1C-C98C9596463C}" type="slidenum">
              <a:rPr lang="en-US" smtClean="0"/>
              <a:t>50</a:t>
            </a:fld>
            <a:endParaRPr lang="en-US" dirty="0"/>
          </a:p>
        </p:txBody>
      </p:sp>
    </p:spTree>
    <p:extLst>
      <p:ext uri="{BB962C8B-B14F-4D97-AF65-F5344CB8AC3E}">
        <p14:creationId xmlns:p14="http://schemas.microsoft.com/office/powerpoint/2010/main" val="418888455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8033FB-8B9E-02A0-6921-CFEC352D79CB}"/>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1518B036-775B-9C8F-1929-D5CFAD91AF26}"/>
              </a:ext>
            </a:extLst>
          </p:cNvPr>
          <p:cNvSpPr>
            <a:spLocks noGrp="1"/>
          </p:cNvSpPr>
          <p:nvPr>
            <p:ph type="title"/>
          </p:nvPr>
        </p:nvSpPr>
        <p:spPr>
          <a:xfrm>
            <a:off x="581192" y="629004"/>
            <a:ext cx="11029616" cy="750724"/>
          </a:xfrm>
        </p:spPr>
        <p:txBody>
          <a:bodyPr>
            <a:normAutofit/>
          </a:bodyPr>
          <a:lstStyle/>
          <a:p>
            <a:r>
              <a:rPr lang="en-US" sz="3600"/>
              <a:t>Workbook Introduction</a:t>
            </a:r>
            <a:endParaRPr lang="en-US"/>
          </a:p>
        </p:txBody>
      </p:sp>
      <p:sp>
        <p:nvSpPr>
          <p:cNvPr id="4" name="Content Placeholder 3">
            <a:extLst>
              <a:ext uri="{FF2B5EF4-FFF2-40B4-BE49-F238E27FC236}">
                <a16:creationId xmlns:a16="http://schemas.microsoft.com/office/drawing/2014/main" id="{CBAB04FE-72F3-EA3B-CE15-96A296829807}"/>
              </a:ext>
            </a:extLst>
          </p:cNvPr>
          <p:cNvSpPr>
            <a:spLocks noGrp="1"/>
          </p:cNvSpPr>
          <p:nvPr>
            <p:ph idx="1"/>
          </p:nvPr>
        </p:nvSpPr>
        <p:spPr>
          <a:xfrm>
            <a:off x="581192" y="1716178"/>
            <a:ext cx="10803088" cy="4512818"/>
          </a:xfrm>
        </p:spPr>
        <p:txBody>
          <a:bodyPr anchor="t">
            <a:noAutofit/>
          </a:bodyPr>
          <a:lstStyle/>
          <a:p>
            <a:pPr lvl="1">
              <a:spcAft>
                <a:spcPts val="1800"/>
              </a:spcAft>
            </a:pPr>
            <a:r>
              <a:rPr lang="en-US" sz="2400"/>
              <a:t>Factor Baseline Method Tab. This is an example of how the method using absolute value works to solve factor representation in case of special allocations of values with disparate signs within items of the same character: e.g. ordinary income to a partner and ordinary losses to another.</a:t>
            </a:r>
          </a:p>
          <a:p>
            <a:pPr marL="630000" lvl="2" indent="0">
              <a:spcAft>
                <a:spcPts val="1800"/>
              </a:spcAft>
              <a:buNone/>
            </a:pPr>
            <a:r>
              <a:rPr lang="en-US" sz="2300"/>
              <a:t>This Method works whether you are using one or several factors in your apportionment formula.</a:t>
            </a:r>
            <a:endParaRPr lang="en-US" sz="2200"/>
          </a:p>
          <a:p>
            <a:pPr lvl="1">
              <a:spcAft>
                <a:spcPts val="1800"/>
              </a:spcAft>
            </a:pPr>
            <a:r>
              <a:rPr lang="en-US" sz="2300"/>
              <a:t>Chart Tab: This is the model structure we are going to use to illustrate the effect of separate sourcing when facing various partnership situations. We are using the same chart for all the workbook tabs. </a:t>
            </a:r>
          </a:p>
        </p:txBody>
      </p:sp>
      <p:sp>
        <p:nvSpPr>
          <p:cNvPr id="2" name="Slide Number Placeholder 1">
            <a:extLst>
              <a:ext uri="{FF2B5EF4-FFF2-40B4-BE49-F238E27FC236}">
                <a16:creationId xmlns:a16="http://schemas.microsoft.com/office/drawing/2014/main" id="{DA02AC69-3CD5-88D7-C430-52D32695325A}"/>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A98EE3D-8CD1-4C3F-BD1C-C98C9596463C}" type="slidenum">
              <a:rPr kumimoji="0" lang="en-US" sz="900" b="0" i="0" u="none" strike="noStrike" kern="1200" cap="none" spc="0" normalizeH="0" baseline="0" noProof="0" smtClean="0">
                <a:ln>
                  <a:noFill/>
                </a:ln>
                <a:solidFill>
                  <a:prstClr val="black">
                    <a:lumMod val="75000"/>
                    <a:lumOff val="25000"/>
                  </a:prstClr>
                </a:solidFill>
                <a:effectLst/>
                <a:uLnTx/>
                <a:uFillTx/>
                <a:latin typeface="Franklin Gothic Book" panose="020B0502020104020203"/>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51</a:t>
            </a:fld>
            <a:endParaRPr kumimoji="0" lang="en-US" sz="900" b="0" i="0" u="none" strike="noStrike" kern="1200" cap="none" spc="0" normalizeH="0" baseline="0" noProof="0">
              <a:ln>
                <a:noFill/>
              </a:ln>
              <a:solidFill>
                <a:prstClr val="black">
                  <a:lumMod val="75000"/>
                  <a:lumOff val="25000"/>
                </a:prstClr>
              </a:solidFill>
              <a:effectLst/>
              <a:uLnTx/>
              <a:uFillTx/>
              <a:latin typeface="Franklin Gothic Book" panose="020B0502020104020203"/>
              <a:ea typeface="+mn-ea"/>
              <a:cs typeface="+mn-cs"/>
            </a:endParaRPr>
          </a:p>
        </p:txBody>
      </p:sp>
    </p:spTree>
    <p:extLst>
      <p:ext uri="{BB962C8B-B14F-4D97-AF65-F5344CB8AC3E}">
        <p14:creationId xmlns:p14="http://schemas.microsoft.com/office/powerpoint/2010/main" val="391850726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3EE596-2568-D789-EE87-8530774085AA}"/>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0521471E-494E-5F11-754A-0CB52F7B0EF5}"/>
              </a:ext>
            </a:extLst>
          </p:cNvPr>
          <p:cNvSpPr>
            <a:spLocks noGrp="1"/>
          </p:cNvSpPr>
          <p:nvPr>
            <p:ph type="title"/>
          </p:nvPr>
        </p:nvSpPr>
        <p:spPr>
          <a:xfrm>
            <a:off x="8372723" y="850791"/>
            <a:ext cx="3202016" cy="4198288"/>
          </a:xfrm>
        </p:spPr>
        <p:txBody>
          <a:bodyPr vert="horz" lIns="91440" tIns="45720" rIns="91440" bIns="45720" rtlCol="0" anchor="ctr">
            <a:normAutofit/>
          </a:bodyPr>
          <a:lstStyle/>
          <a:p>
            <a:r>
              <a:rPr lang="en-US" sz="3300">
                <a:solidFill>
                  <a:srgbClr val="FFFFFF"/>
                </a:solidFill>
              </a:rPr>
              <a:t>Workbook Introduction</a:t>
            </a:r>
          </a:p>
        </p:txBody>
      </p:sp>
      <p:sp>
        <p:nvSpPr>
          <p:cNvPr id="2" name="Slide Number Placeholder 1">
            <a:extLst>
              <a:ext uri="{FF2B5EF4-FFF2-40B4-BE49-F238E27FC236}">
                <a16:creationId xmlns:a16="http://schemas.microsoft.com/office/drawing/2014/main" id="{8A879DA1-D57A-BDA3-46B2-401BF78F07B9}"/>
              </a:ext>
            </a:extLst>
          </p:cNvPr>
          <p:cNvSpPr>
            <a:spLocks noGrp="1"/>
          </p:cNvSpPr>
          <p:nvPr>
            <p:ph type="sldNum" sz="quarter" idx="12"/>
          </p:nvPr>
        </p:nvSpPr>
        <p:spPr>
          <a:xfrm>
            <a:off x="10558300" y="6400800"/>
            <a:ext cx="1016440" cy="365125"/>
          </a:xfrm>
        </p:spPr>
        <p:txBody>
          <a:bodyPr vert="horz" lIns="91440" tIns="45720" rIns="91440" bIns="45720" rtlCol="0" anchor="ctr">
            <a:normAutofit/>
          </a:bodyPr>
          <a:lstStyle/>
          <a:p>
            <a:pPr marR="0" lvl="0" indent="0" defTabSz="457200" fontAlgn="auto">
              <a:spcBef>
                <a:spcPts val="0"/>
              </a:spcBef>
              <a:spcAft>
                <a:spcPts val="600"/>
              </a:spcAft>
              <a:buClrTx/>
              <a:buSzTx/>
              <a:buFontTx/>
              <a:buNone/>
              <a:tabLst/>
              <a:defRPr/>
            </a:pPr>
            <a:fld id="{3A98EE3D-8CD1-4C3F-BD1C-C98C9596463C}" type="slidenum">
              <a:rPr kumimoji="0" lang="en-US" b="0" i="0" u="none" strike="noStrike" cap="none" spc="0" normalizeH="0" baseline="0" noProof="0">
                <a:ln>
                  <a:noFill/>
                </a:ln>
                <a:solidFill>
                  <a:schemeClr val="tx1">
                    <a:lumMod val="85000"/>
                    <a:lumOff val="15000"/>
                  </a:schemeClr>
                </a:solidFill>
                <a:effectLst/>
                <a:uLnTx/>
                <a:uFillTx/>
              </a:rPr>
              <a:pPr marR="0" lvl="0" indent="0" defTabSz="457200" fontAlgn="auto">
                <a:spcBef>
                  <a:spcPts val="0"/>
                </a:spcBef>
                <a:spcAft>
                  <a:spcPts val="600"/>
                </a:spcAft>
                <a:buClrTx/>
                <a:buSzTx/>
                <a:buFontTx/>
                <a:buNone/>
                <a:tabLst/>
                <a:defRPr/>
              </a:pPr>
              <a:t>52</a:t>
            </a:fld>
            <a:endParaRPr kumimoji="0" lang="en-US" b="0" i="0" u="none" strike="noStrike" cap="none" spc="0" normalizeH="0" baseline="0" noProof="0">
              <a:ln>
                <a:noFill/>
              </a:ln>
              <a:solidFill>
                <a:schemeClr val="tx1">
                  <a:lumMod val="85000"/>
                  <a:lumOff val="15000"/>
                </a:schemeClr>
              </a:solidFill>
              <a:effectLst/>
              <a:uLnTx/>
              <a:uFillTx/>
            </a:endParaRPr>
          </a:p>
        </p:txBody>
      </p:sp>
      <p:pic>
        <p:nvPicPr>
          <p:cNvPr id="10" name="Picture 9">
            <a:extLst>
              <a:ext uri="{FF2B5EF4-FFF2-40B4-BE49-F238E27FC236}">
                <a16:creationId xmlns:a16="http://schemas.microsoft.com/office/drawing/2014/main" id="{314E2815-C019-BC77-1A11-20F6AC4EEC16}"/>
              </a:ext>
            </a:extLst>
          </p:cNvPr>
          <p:cNvPicPr>
            <a:picLocks noChangeAspect="1"/>
          </p:cNvPicPr>
          <p:nvPr/>
        </p:nvPicPr>
        <p:blipFill>
          <a:blip r:embed="rId3"/>
          <a:stretch>
            <a:fillRect/>
          </a:stretch>
        </p:blipFill>
        <p:spPr>
          <a:xfrm>
            <a:off x="1129742" y="568411"/>
            <a:ext cx="8540950" cy="6197514"/>
          </a:xfrm>
          <a:prstGeom prst="rect">
            <a:avLst/>
          </a:prstGeom>
        </p:spPr>
      </p:pic>
      <p:sp>
        <p:nvSpPr>
          <p:cNvPr id="11" name="TextBox 10">
            <a:extLst>
              <a:ext uri="{FF2B5EF4-FFF2-40B4-BE49-F238E27FC236}">
                <a16:creationId xmlns:a16="http://schemas.microsoft.com/office/drawing/2014/main" id="{42E7DA34-862B-F684-E045-43E76F914D9B}"/>
              </a:ext>
            </a:extLst>
          </p:cNvPr>
          <p:cNvSpPr txBox="1"/>
          <p:nvPr/>
        </p:nvSpPr>
        <p:spPr>
          <a:xfrm>
            <a:off x="8520316" y="5578260"/>
            <a:ext cx="1453415" cy="584775"/>
          </a:xfrm>
          <a:prstGeom prst="rect">
            <a:avLst/>
          </a:prstGeom>
          <a:noFill/>
        </p:spPr>
        <p:txBody>
          <a:bodyPr wrap="square" rtlCol="0">
            <a:spAutoFit/>
          </a:bodyPr>
          <a:lstStyle/>
          <a:p>
            <a:r>
              <a:rPr lang="en-US" sz="3200">
                <a:solidFill>
                  <a:schemeClr val="bg1"/>
                </a:solidFill>
              </a:rPr>
              <a:t>CHART</a:t>
            </a:r>
          </a:p>
        </p:txBody>
      </p:sp>
    </p:spTree>
    <p:extLst>
      <p:ext uri="{BB962C8B-B14F-4D97-AF65-F5344CB8AC3E}">
        <p14:creationId xmlns:p14="http://schemas.microsoft.com/office/powerpoint/2010/main" val="29987091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3"/>
                                        </p:tgtEl>
                                        <p:attrNameLst>
                                          <p:attrName>style.visibility</p:attrName>
                                        </p:attrNameLst>
                                      </p:cBhvr>
                                      <p:to>
                                        <p:strVal val="visible"/>
                                      </p:to>
                                    </p:set>
                                    <p:animEffect transition="in" filter="fade">
                                      <p:cBhvr>
                                        <p:cTn id="7" dur="7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4D6D6D-4A7F-094B-4440-1C5FFBA6C42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AD00868D-9D56-C499-39C5-0266099D1BAC}"/>
              </a:ext>
            </a:extLst>
          </p:cNvPr>
          <p:cNvSpPr>
            <a:spLocks noGrp="1"/>
          </p:cNvSpPr>
          <p:nvPr>
            <p:ph type="title"/>
          </p:nvPr>
        </p:nvSpPr>
        <p:spPr>
          <a:xfrm>
            <a:off x="581192" y="629004"/>
            <a:ext cx="11029616" cy="750724"/>
          </a:xfrm>
        </p:spPr>
        <p:txBody>
          <a:bodyPr>
            <a:normAutofit/>
          </a:bodyPr>
          <a:lstStyle/>
          <a:p>
            <a:r>
              <a:rPr lang="en-US" sz="3600"/>
              <a:t>Workbook Introduction</a:t>
            </a:r>
            <a:endParaRPr lang="en-US"/>
          </a:p>
        </p:txBody>
      </p:sp>
      <p:sp>
        <p:nvSpPr>
          <p:cNvPr id="4" name="Content Placeholder 3">
            <a:extLst>
              <a:ext uri="{FF2B5EF4-FFF2-40B4-BE49-F238E27FC236}">
                <a16:creationId xmlns:a16="http://schemas.microsoft.com/office/drawing/2014/main" id="{E2B137F0-95E3-CB1B-7662-8DCC804D02EE}"/>
              </a:ext>
            </a:extLst>
          </p:cNvPr>
          <p:cNvSpPr>
            <a:spLocks noGrp="1"/>
          </p:cNvSpPr>
          <p:nvPr>
            <p:ph idx="1"/>
          </p:nvPr>
        </p:nvSpPr>
        <p:spPr>
          <a:xfrm>
            <a:off x="470656" y="1665591"/>
            <a:ext cx="11140151" cy="4881513"/>
          </a:xfrm>
        </p:spPr>
        <p:txBody>
          <a:bodyPr anchor="t">
            <a:noAutofit/>
          </a:bodyPr>
          <a:lstStyle/>
          <a:p>
            <a:pPr lvl="1">
              <a:spcAft>
                <a:spcPts val="1800"/>
              </a:spcAft>
            </a:pPr>
            <a:r>
              <a:rPr lang="en-US" sz="2400"/>
              <a:t>All-Blended Tab. This is a simplified tab calculating the sourcing of income when all the distributive shares of income, loss, deduction are blended. The factor baseline method is calculated automatically. Each state calculation is represented in a different column.</a:t>
            </a:r>
          </a:p>
          <a:p>
            <a:pPr lvl="1">
              <a:spcAft>
                <a:spcPts val="1800"/>
              </a:spcAft>
            </a:pPr>
            <a:r>
              <a:rPr lang="en-US" sz="2400" err="1"/>
              <a:t>Bld</a:t>
            </a:r>
            <a:r>
              <a:rPr lang="en-US" sz="2400"/>
              <a:t>-Sep Comparison Tab. This tab extrapolates the all separately apportioned results from the previous tab as if all the income was sourced using separate apportionment. It compares the result to the all-blended result.</a:t>
            </a:r>
          </a:p>
          <a:p>
            <a:pPr lvl="1">
              <a:spcAft>
                <a:spcPts val="1800"/>
              </a:spcAft>
            </a:pPr>
            <a:r>
              <a:rPr lang="en-US" sz="2400"/>
              <a:t>Separate Sourcing Tab. This tab uses the same features as the All-Blended Tab and in addition allows the user to choose between blended and separate apportionment for each distributive shares received at the partners’ level. It also allows you to choose between one or several factors for each states.</a:t>
            </a:r>
          </a:p>
        </p:txBody>
      </p:sp>
      <p:sp>
        <p:nvSpPr>
          <p:cNvPr id="2" name="Slide Number Placeholder 1">
            <a:extLst>
              <a:ext uri="{FF2B5EF4-FFF2-40B4-BE49-F238E27FC236}">
                <a16:creationId xmlns:a16="http://schemas.microsoft.com/office/drawing/2014/main" id="{2C49CB02-766F-C007-B760-979C39719D06}"/>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A98EE3D-8CD1-4C3F-BD1C-C98C9596463C}" type="slidenum">
              <a:rPr kumimoji="0" lang="en-US" sz="900" b="0" i="0" u="none" strike="noStrike" kern="1200" cap="none" spc="0" normalizeH="0" baseline="0" noProof="0" smtClean="0">
                <a:ln>
                  <a:noFill/>
                </a:ln>
                <a:solidFill>
                  <a:prstClr val="black">
                    <a:lumMod val="75000"/>
                    <a:lumOff val="25000"/>
                  </a:prstClr>
                </a:solidFill>
                <a:effectLst/>
                <a:uLnTx/>
                <a:uFillTx/>
                <a:latin typeface="Franklin Gothic Book" panose="020B0502020104020203"/>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53</a:t>
            </a:fld>
            <a:endParaRPr kumimoji="0" lang="en-US" sz="900" b="0" i="0" u="none" strike="noStrike" kern="1200" cap="none" spc="0" normalizeH="0" baseline="0" noProof="0">
              <a:ln>
                <a:noFill/>
              </a:ln>
              <a:solidFill>
                <a:prstClr val="black">
                  <a:lumMod val="75000"/>
                  <a:lumOff val="25000"/>
                </a:prstClr>
              </a:solidFill>
              <a:effectLst/>
              <a:uLnTx/>
              <a:uFillTx/>
              <a:latin typeface="Franklin Gothic Book" panose="020B0502020104020203"/>
              <a:ea typeface="+mn-ea"/>
              <a:cs typeface="+mn-cs"/>
            </a:endParaRPr>
          </a:p>
        </p:txBody>
      </p:sp>
    </p:spTree>
    <p:extLst>
      <p:ext uri="{BB962C8B-B14F-4D97-AF65-F5344CB8AC3E}">
        <p14:creationId xmlns:p14="http://schemas.microsoft.com/office/powerpoint/2010/main" val="54038476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DA5D1D-7C1F-2890-CED1-2B88E4A15FF4}"/>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E29BAF5B-5134-616C-6FBF-C2C271046805}"/>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A98EE3D-8CD1-4C3F-BD1C-C98C9596463C}" type="slidenum">
              <a:rPr kumimoji="0" lang="en-US" sz="900" b="0" i="0" u="none" strike="noStrike" kern="1200" cap="none" spc="0" normalizeH="0" baseline="0" noProof="0" smtClean="0">
                <a:ln>
                  <a:noFill/>
                </a:ln>
                <a:solidFill>
                  <a:prstClr val="black">
                    <a:lumMod val="75000"/>
                    <a:lumOff val="25000"/>
                  </a:prstClr>
                </a:solidFill>
                <a:effectLst/>
                <a:uLnTx/>
                <a:uFillTx/>
                <a:latin typeface="Franklin Gothic Book" panose="020B0502020104020203"/>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54</a:t>
            </a:fld>
            <a:endParaRPr kumimoji="0" lang="en-US" sz="900" b="0" i="0" u="none" strike="noStrike" kern="1200" cap="none" spc="0" normalizeH="0" baseline="0" noProof="0" dirty="0">
              <a:ln>
                <a:noFill/>
              </a:ln>
              <a:solidFill>
                <a:prstClr val="black">
                  <a:lumMod val="75000"/>
                  <a:lumOff val="25000"/>
                </a:prstClr>
              </a:solidFill>
              <a:effectLst/>
              <a:uLnTx/>
              <a:uFillTx/>
              <a:latin typeface="Franklin Gothic Book" panose="020B0502020104020203"/>
              <a:ea typeface="+mn-ea"/>
              <a:cs typeface="+mn-cs"/>
            </a:endParaRPr>
          </a:p>
        </p:txBody>
      </p:sp>
      <p:sp>
        <p:nvSpPr>
          <p:cNvPr id="5" name="Title 1">
            <a:extLst>
              <a:ext uri="{FF2B5EF4-FFF2-40B4-BE49-F238E27FC236}">
                <a16:creationId xmlns:a16="http://schemas.microsoft.com/office/drawing/2014/main" id="{C27664C4-9914-BCE8-9603-E67C2B25BA83}"/>
              </a:ext>
            </a:extLst>
          </p:cNvPr>
          <p:cNvSpPr txBox="1">
            <a:spLocks/>
          </p:cNvSpPr>
          <p:nvPr/>
        </p:nvSpPr>
        <p:spPr>
          <a:xfrm>
            <a:off x="529135" y="2733156"/>
            <a:ext cx="11133730" cy="1759331"/>
          </a:xfrm>
          <a:prstGeom prst="rect">
            <a:avLst/>
          </a:prstGeom>
        </p:spPr>
        <p:txBody>
          <a:bodyPr>
            <a:noAutofit/>
          </a:bodyPr>
          <a:lstStyle>
            <a:lvl1pPr algn="l" defTabSz="457200" rtl="0" eaLnBrk="1" latinLnBrk="0" hangingPunct="1">
              <a:lnSpc>
                <a:spcPct val="100000"/>
              </a:lnSpc>
              <a:spcBef>
                <a:spcPct val="0"/>
              </a:spcBef>
              <a:buNone/>
              <a:defRPr sz="28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ctr" defTabSz="457200" rtl="0" eaLnBrk="1" fontAlgn="auto" latinLnBrk="0" hangingPunct="1">
              <a:lnSpc>
                <a:spcPct val="100000"/>
              </a:lnSpc>
              <a:spcBef>
                <a:spcPct val="0"/>
              </a:spcBef>
              <a:spcAft>
                <a:spcPts val="0"/>
              </a:spcAft>
              <a:buClrTx/>
              <a:buSzTx/>
              <a:buFontTx/>
              <a:buNone/>
              <a:tabLst/>
              <a:defRPr/>
            </a:pPr>
            <a:r>
              <a:rPr lang="en-US" sz="4400" dirty="0">
                <a:solidFill>
                  <a:prstClr val="black">
                    <a:lumMod val="75000"/>
                    <a:lumOff val="25000"/>
                  </a:prstClr>
                </a:solidFill>
                <a:latin typeface="Franklin Gothic Demi" panose="020B0502020104020203"/>
              </a:rPr>
              <a:t>Questions? Comments?</a:t>
            </a:r>
          </a:p>
          <a:p>
            <a:pPr marL="0" marR="0" lvl="0" indent="0" algn="ctr" defTabSz="457200" rtl="0" eaLnBrk="1" fontAlgn="auto" latinLnBrk="0" hangingPunct="1">
              <a:lnSpc>
                <a:spcPct val="100000"/>
              </a:lnSpc>
              <a:spcBef>
                <a:spcPct val="0"/>
              </a:spcBef>
              <a:spcAft>
                <a:spcPts val="0"/>
              </a:spcAft>
              <a:buClrTx/>
              <a:buSzTx/>
              <a:buFontTx/>
              <a:buNone/>
              <a:tabLst/>
              <a:defRPr/>
            </a:pPr>
            <a:r>
              <a:rPr kumimoji="0" lang="en-US" sz="4400" b="0" i="0" u="none" strike="noStrike" kern="1200" cap="all" spc="0" normalizeH="0" baseline="0" noProof="0" dirty="0">
                <a:ln>
                  <a:noFill/>
                </a:ln>
                <a:solidFill>
                  <a:prstClr val="black">
                    <a:lumMod val="75000"/>
                    <a:lumOff val="25000"/>
                  </a:prstClr>
                </a:solidFill>
                <a:effectLst/>
                <a:uLnTx/>
                <a:uFillTx/>
                <a:latin typeface="Franklin Gothic Demi" panose="020B0502020104020203"/>
                <a:ea typeface="+mj-ea"/>
                <a:cs typeface="+mj-cs"/>
              </a:rPr>
              <a:t>What's Next?</a:t>
            </a:r>
          </a:p>
        </p:txBody>
      </p:sp>
    </p:spTree>
    <p:extLst>
      <p:ext uri="{BB962C8B-B14F-4D97-AF65-F5344CB8AC3E}">
        <p14:creationId xmlns:p14="http://schemas.microsoft.com/office/powerpoint/2010/main" val="2300975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AC9C47-BBC9-6CC4-ECE8-681AB38257C8}"/>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0E9FD0E-6E2A-E17E-BC3E-ED4C09682F96}"/>
              </a:ext>
            </a:extLst>
          </p:cNvPr>
          <p:cNvSpPr>
            <a:spLocks noGrp="1"/>
          </p:cNvSpPr>
          <p:nvPr>
            <p:ph type="title"/>
          </p:nvPr>
        </p:nvSpPr>
        <p:spPr>
          <a:xfrm>
            <a:off x="581192" y="702156"/>
            <a:ext cx="11029616" cy="750724"/>
          </a:xfrm>
        </p:spPr>
        <p:txBody>
          <a:bodyPr>
            <a:normAutofit/>
          </a:bodyPr>
          <a:lstStyle/>
          <a:p>
            <a:r>
              <a:rPr lang="en-US" sz="3600"/>
              <a:t>“Excepted Taxes ”</a:t>
            </a:r>
          </a:p>
        </p:txBody>
      </p:sp>
      <p:sp>
        <p:nvSpPr>
          <p:cNvPr id="4" name="Content Placeholder 3">
            <a:extLst>
              <a:ext uri="{FF2B5EF4-FFF2-40B4-BE49-F238E27FC236}">
                <a16:creationId xmlns:a16="http://schemas.microsoft.com/office/drawing/2014/main" id="{869434B7-664E-E0FA-BF02-9F6617C6590B}"/>
              </a:ext>
            </a:extLst>
          </p:cNvPr>
          <p:cNvSpPr>
            <a:spLocks noGrp="1"/>
          </p:cNvSpPr>
          <p:nvPr>
            <p:ph idx="1"/>
          </p:nvPr>
        </p:nvSpPr>
        <p:spPr>
          <a:xfrm>
            <a:off x="581192" y="1754659"/>
            <a:ext cx="11029615" cy="4669255"/>
          </a:xfrm>
        </p:spPr>
        <p:txBody>
          <a:bodyPr anchor="t">
            <a:normAutofit/>
          </a:bodyPr>
          <a:lstStyle/>
          <a:p>
            <a:pPr>
              <a:spcAft>
                <a:spcPts val="1200"/>
              </a:spcAft>
            </a:pPr>
            <a:r>
              <a:rPr lang="en-US" sz="2400" dirty="0"/>
              <a:t>Includes taxes paid or accrued on account of state and local income derived by a “Qualifying Entity” with respect to a trade or business as defined in 199A(d), </a:t>
            </a:r>
            <a:r>
              <a:rPr lang="en-US" sz="2400" b="1" dirty="0"/>
              <a:t>without regards to IRC 199A(b)(3).</a:t>
            </a:r>
          </a:p>
          <a:p>
            <a:pPr>
              <a:spcAft>
                <a:spcPts val="1200"/>
              </a:spcAft>
            </a:pPr>
            <a:r>
              <a:rPr lang="en-US" sz="2400" b="1" dirty="0"/>
              <a:t>Is this a typo? </a:t>
            </a:r>
            <a:r>
              <a:rPr lang="en-US" sz="2400" dirty="0">
                <a:effectLst/>
              </a:rPr>
              <a:t>Section (b)(3) allows an exception to the limit to the QBI deduction in IRC 199A(a) for all taxpayers under the “threshold amount” with a phase-out of the exception for taxpayers above the threshold amount. It does not modify the definition of qualified trade or business (QTB) in IRC 199A(d). </a:t>
            </a:r>
            <a:r>
              <a:rPr lang="en-US" sz="2400" dirty="0"/>
              <a:t>This ambiguity casts a doubt about the intent of Congress with regards to specified services trade or businesses which are only partially excluded from the QTB definition.</a:t>
            </a:r>
          </a:p>
        </p:txBody>
      </p:sp>
      <p:sp>
        <p:nvSpPr>
          <p:cNvPr id="2" name="Slide Number Placeholder 1">
            <a:extLst>
              <a:ext uri="{FF2B5EF4-FFF2-40B4-BE49-F238E27FC236}">
                <a16:creationId xmlns:a16="http://schemas.microsoft.com/office/drawing/2014/main" id="{D3B40FB4-9877-88BA-9126-44B8B76BFC47}"/>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A98EE3D-8CD1-4C3F-BD1C-C98C9596463C}" type="slidenum">
              <a:rPr kumimoji="0" lang="en-US" sz="900" b="0" i="0" u="none" strike="noStrike" kern="1200" cap="none" spc="0" normalizeH="0" baseline="0" noProof="0" smtClean="0">
                <a:ln>
                  <a:noFill/>
                </a:ln>
                <a:solidFill>
                  <a:prstClr val="black">
                    <a:lumMod val="75000"/>
                    <a:lumOff val="25000"/>
                  </a:prstClr>
                </a:solidFill>
                <a:effectLst/>
                <a:uLnTx/>
                <a:uFillTx/>
                <a:latin typeface="Franklin Gothic Book" panose="020B0502020104020203"/>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900" b="0" i="0" u="none" strike="noStrike" kern="1200" cap="none" spc="0" normalizeH="0" baseline="0" noProof="0">
              <a:ln>
                <a:noFill/>
              </a:ln>
              <a:solidFill>
                <a:prstClr val="black">
                  <a:lumMod val="75000"/>
                  <a:lumOff val="25000"/>
                </a:prstClr>
              </a:solidFill>
              <a:effectLst/>
              <a:uLnTx/>
              <a:uFillTx/>
              <a:latin typeface="Franklin Gothic Book" panose="020B0502020104020203"/>
              <a:ea typeface="+mn-ea"/>
              <a:cs typeface="+mn-cs"/>
            </a:endParaRPr>
          </a:p>
        </p:txBody>
      </p:sp>
    </p:spTree>
    <p:extLst>
      <p:ext uri="{BB962C8B-B14F-4D97-AF65-F5344CB8AC3E}">
        <p14:creationId xmlns:p14="http://schemas.microsoft.com/office/powerpoint/2010/main" val="30364309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EBABEE-5E12-3901-8ECA-189234FFBBC2}"/>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E25B4CE-D293-9E14-8432-784B3D8B9641}"/>
              </a:ext>
            </a:extLst>
          </p:cNvPr>
          <p:cNvSpPr>
            <a:spLocks noGrp="1"/>
          </p:cNvSpPr>
          <p:nvPr>
            <p:ph type="title"/>
          </p:nvPr>
        </p:nvSpPr>
        <p:spPr>
          <a:xfrm>
            <a:off x="581192" y="702156"/>
            <a:ext cx="11029616" cy="750724"/>
          </a:xfrm>
        </p:spPr>
        <p:txBody>
          <a:bodyPr>
            <a:normAutofit/>
          </a:bodyPr>
          <a:lstStyle/>
          <a:p>
            <a:r>
              <a:rPr lang="en-US" sz="3600"/>
              <a:t>“Excepted Taxes ”</a:t>
            </a:r>
            <a:endParaRPr lang="en-US"/>
          </a:p>
        </p:txBody>
      </p:sp>
      <p:sp>
        <p:nvSpPr>
          <p:cNvPr id="4" name="Content Placeholder 3">
            <a:extLst>
              <a:ext uri="{FF2B5EF4-FFF2-40B4-BE49-F238E27FC236}">
                <a16:creationId xmlns:a16="http://schemas.microsoft.com/office/drawing/2014/main" id="{BC818958-EBB0-81FD-5DC6-471D45E0940E}"/>
              </a:ext>
            </a:extLst>
          </p:cNvPr>
          <p:cNvSpPr>
            <a:spLocks noGrp="1"/>
          </p:cNvSpPr>
          <p:nvPr>
            <p:ph idx="1"/>
          </p:nvPr>
        </p:nvSpPr>
        <p:spPr>
          <a:xfrm>
            <a:off x="581192" y="1754659"/>
            <a:ext cx="11029615" cy="4289525"/>
          </a:xfrm>
        </p:spPr>
        <p:txBody>
          <a:bodyPr anchor="t">
            <a:normAutofit/>
          </a:bodyPr>
          <a:lstStyle/>
          <a:p>
            <a:pPr>
              <a:spcAft>
                <a:spcPts val="1200"/>
              </a:spcAft>
            </a:pPr>
            <a:r>
              <a:rPr lang="en-US" sz="2400" dirty="0"/>
              <a:t>“Qualifying Entities” are PTEs with at least 75% of gross receipts derived from qualifying trades or businesses which are under common control </a:t>
            </a:r>
            <a:r>
              <a:rPr lang="en-US" sz="2400" b="1" dirty="0"/>
              <a:t>within the meaning of Section 52(b)</a:t>
            </a:r>
            <a:r>
              <a:rPr lang="en-US" sz="2400" dirty="0"/>
              <a:t>. </a:t>
            </a:r>
          </a:p>
          <a:p>
            <a:pPr>
              <a:spcAft>
                <a:spcPts val="1200"/>
              </a:spcAft>
            </a:pPr>
            <a:r>
              <a:rPr lang="en-US" sz="2400" dirty="0"/>
              <a:t>Entities related through controlling interest must therefore aggregate their gross receipts before being tested. Controlling interest is defined under Treas. Reg. 1.52-1 as an interest o more than 50% of the profit interest or capital interest of the partnership, or more than 80% in the case of a brother-sister group.</a:t>
            </a:r>
          </a:p>
          <a:p>
            <a:pPr>
              <a:spcAft>
                <a:spcPts val="1200"/>
              </a:spcAft>
            </a:pPr>
            <a:r>
              <a:rPr lang="en-US" sz="2400" dirty="0"/>
              <a:t>How will partnerships know that they qualify before filing their return?</a:t>
            </a:r>
          </a:p>
        </p:txBody>
      </p:sp>
      <p:sp>
        <p:nvSpPr>
          <p:cNvPr id="2" name="Slide Number Placeholder 1">
            <a:extLst>
              <a:ext uri="{FF2B5EF4-FFF2-40B4-BE49-F238E27FC236}">
                <a16:creationId xmlns:a16="http://schemas.microsoft.com/office/drawing/2014/main" id="{04A31974-E8E5-52C6-75EA-84F3642D5B83}"/>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A98EE3D-8CD1-4C3F-BD1C-C98C9596463C}" type="slidenum">
              <a:rPr kumimoji="0" lang="en-US" sz="900" b="0" i="0" u="none" strike="noStrike" kern="1200" cap="none" spc="0" normalizeH="0" baseline="0" noProof="0" smtClean="0">
                <a:ln>
                  <a:noFill/>
                </a:ln>
                <a:solidFill>
                  <a:prstClr val="black">
                    <a:lumMod val="75000"/>
                    <a:lumOff val="25000"/>
                  </a:prstClr>
                </a:solidFill>
                <a:effectLst/>
                <a:uLnTx/>
                <a:uFillTx/>
                <a:latin typeface="Franklin Gothic Book" panose="020B0502020104020203"/>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900" b="0" i="0" u="none" strike="noStrike" kern="1200" cap="none" spc="0" normalizeH="0" baseline="0" noProof="0">
              <a:ln>
                <a:noFill/>
              </a:ln>
              <a:solidFill>
                <a:prstClr val="black">
                  <a:lumMod val="75000"/>
                  <a:lumOff val="25000"/>
                </a:prstClr>
              </a:solidFill>
              <a:effectLst/>
              <a:uLnTx/>
              <a:uFillTx/>
              <a:latin typeface="Franklin Gothic Book" panose="020B0502020104020203"/>
              <a:ea typeface="+mn-ea"/>
              <a:cs typeface="+mn-cs"/>
            </a:endParaRPr>
          </a:p>
        </p:txBody>
      </p:sp>
    </p:spTree>
    <p:extLst>
      <p:ext uri="{BB962C8B-B14F-4D97-AF65-F5344CB8AC3E}">
        <p14:creationId xmlns:p14="http://schemas.microsoft.com/office/powerpoint/2010/main" val="37408607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1631E3-53DF-7A3E-7AED-0B855B365DC0}"/>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4B66300C-16A9-4153-6C80-9A6838A028F3}"/>
              </a:ext>
            </a:extLst>
          </p:cNvPr>
          <p:cNvSpPr>
            <a:spLocks noGrp="1"/>
          </p:cNvSpPr>
          <p:nvPr>
            <p:ph type="title"/>
          </p:nvPr>
        </p:nvSpPr>
        <p:spPr>
          <a:xfrm>
            <a:off x="581192" y="702156"/>
            <a:ext cx="11029616" cy="669444"/>
          </a:xfrm>
        </p:spPr>
        <p:txBody>
          <a:bodyPr>
            <a:normAutofit/>
          </a:bodyPr>
          <a:lstStyle/>
          <a:p>
            <a:r>
              <a:rPr lang="en-US" sz="3600" dirty="0"/>
              <a:t>Result</a:t>
            </a:r>
            <a:endParaRPr lang="en-US" dirty="0"/>
          </a:p>
        </p:txBody>
      </p:sp>
      <p:sp>
        <p:nvSpPr>
          <p:cNvPr id="4" name="Content Placeholder 3">
            <a:extLst>
              <a:ext uri="{FF2B5EF4-FFF2-40B4-BE49-F238E27FC236}">
                <a16:creationId xmlns:a16="http://schemas.microsoft.com/office/drawing/2014/main" id="{0F5CB63E-7BA7-ECB4-A14D-FE28B2173536}"/>
              </a:ext>
            </a:extLst>
          </p:cNvPr>
          <p:cNvSpPr>
            <a:spLocks noGrp="1"/>
          </p:cNvSpPr>
          <p:nvPr>
            <p:ph idx="1"/>
          </p:nvPr>
        </p:nvSpPr>
        <p:spPr>
          <a:xfrm>
            <a:off x="581193" y="1371600"/>
            <a:ext cx="11029615" cy="5221224"/>
          </a:xfrm>
        </p:spPr>
        <p:txBody>
          <a:bodyPr anchor="t">
            <a:noAutofit/>
          </a:bodyPr>
          <a:lstStyle/>
          <a:p>
            <a:pPr lvl="1">
              <a:spcBef>
                <a:spcPts val="0"/>
              </a:spcBef>
              <a:spcAft>
                <a:spcPts val="1800"/>
              </a:spcAft>
            </a:pPr>
            <a:r>
              <a:rPr lang="en-US" sz="2300" dirty="0"/>
              <a:t>The amendment would exclude state and local income taxes paid by qualifying entities from the limitation under IRC 275.</a:t>
            </a:r>
          </a:p>
          <a:p>
            <a:pPr lvl="1">
              <a:spcBef>
                <a:spcPts val="0"/>
              </a:spcBef>
              <a:spcAft>
                <a:spcPts val="1800"/>
              </a:spcAft>
            </a:pPr>
            <a:r>
              <a:rPr lang="en-US" sz="2300" dirty="0"/>
              <a:t>There would still be an ambiguity as to what disregarding IRC 199A(b)(3) means when it comes to the exclusion of SSTBs from the scope of qualifying entities.</a:t>
            </a:r>
          </a:p>
          <a:p>
            <a:pPr lvl="1">
              <a:spcBef>
                <a:spcPts val="0"/>
              </a:spcBef>
              <a:spcAft>
                <a:spcPts val="1800"/>
              </a:spcAft>
            </a:pPr>
            <a:r>
              <a:rPr lang="en-US" sz="2400" dirty="0"/>
              <a:t>The combination of rules would cast a doubt on the value of the reporting of specified taxes on the partner’s K-1 and may create basis and capital account adjustment problems. The bill assumes a high level of communication between entities related through common ownership. It would require the reporting of specified taxes as separately stated items not deductible at the partnership level if they do not pass the test under IRC 52(b) at the controlling interest level. It is unclear partnerships will have the information to make that determination accurately before filing their returns. </a:t>
            </a:r>
          </a:p>
          <a:p>
            <a:pPr lvl="1">
              <a:spcAft>
                <a:spcPts val="1800"/>
              </a:spcAft>
            </a:pPr>
            <a:endParaRPr lang="en-US" sz="2400" dirty="0"/>
          </a:p>
        </p:txBody>
      </p:sp>
      <p:sp>
        <p:nvSpPr>
          <p:cNvPr id="2" name="Slide Number Placeholder 1">
            <a:extLst>
              <a:ext uri="{FF2B5EF4-FFF2-40B4-BE49-F238E27FC236}">
                <a16:creationId xmlns:a16="http://schemas.microsoft.com/office/drawing/2014/main" id="{8C20382F-8F08-DBDC-50B5-3577D8CBEAD1}"/>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A98EE3D-8CD1-4C3F-BD1C-C98C9596463C}" type="slidenum">
              <a:rPr kumimoji="0" lang="en-US" sz="900" b="0" i="0" u="none" strike="noStrike" kern="1200" cap="none" spc="0" normalizeH="0" baseline="0" noProof="0" smtClean="0">
                <a:ln>
                  <a:noFill/>
                </a:ln>
                <a:solidFill>
                  <a:prstClr val="black">
                    <a:lumMod val="75000"/>
                    <a:lumOff val="25000"/>
                  </a:prstClr>
                </a:solidFill>
                <a:effectLst/>
                <a:uLnTx/>
                <a:uFillTx/>
                <a:latin typeface="Franklin Gothic Book" panose="020B0502020104020203"/>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900" b="0" i="0" u="none" strike="noStrike" kern="1200" cap="none" spc="0" normalizeH="0" baseline="0" noProof="0">
              <a:ln>
                <a:noFill/>
              </a:ln>
              <a:solidFill>
                <a:prstClr val="black">
                  <a:lumMod val="75000"/>
                  <a:lumOff val="25000"/>
                </a:prstClr>
              </a:solidFill>
              <a:effectLst/>
              <a:uLnTx/>
              <a:uFillTx/>
              <a:latin typeface="Franklin Gothic Book" panose="020B0502020104020203"/>
              <a:ea typeface="+mn-ea"/>
              <a:cs typeface="+mn-cs"/>
            </a:endParaRPr>
          </a:p>
        </p:txBody>
      </p:sp>
    </p:spTree>
    <p:extLst>
      <p:ext uri="{BB962C8B-B14F-4D97-AF65-F5344CB8AC3E}">
        <p14:creationId xmlns:p14="http://schemas.microsoft.com/office/powerpoint/2010/main" val="2074801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358A68-BFD8-29CC-CC52-3D235D0FE8B6}"/>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D49C421A-A759-0DEC-D3F0-15A417727164}"/>
              </a:ext>
            </a:extLst>
          </p:cNvPr>
          <p:cNvSpPr>
            <a:spLocks noGrp="1"/>
          </p:cNvSpPr>
          <p:nvPr>
            <p:ph type="title"/>
          </p:nvPr>
        </p:nvSpPr>
        <p:spPr/>
        <p:txBody>
          <a:bodyPr>
            <a:normAutofit/>
          </a:bodyPr>
          <a:lstStyle/>
          <a:p>
            <a:r>
              <a:rPr lang="en-US" sz="4000" dirty="0"/>
              <a:t>Developments – </a:t>
            </a:r>
            <a:br>
              <a:rPr lang="en-US" sz="4000" dirty="0"/>
            </a:br>
            <a:r>
              <a:rPr lang="en-US" sz="4000" dirty="0"/>
              <a:t>Senate Bill Pass-Through work-around</a:t>
            </a:r>
          </a:p>
        </p:txBody>
      </p:sp>
      <p:sp>
        <p:nvSpPr>
          <p:cNvPr id="5" name="Text Placeholder 4">
            <a:extLst>
              <a:ext uri="{FF2B5EF4-FFF2-40B4-BE49-F238E27FC236}">
                <a16:creationId xmlns:a16="http://schemas.microsoft.com/office/drawing/2014/main" id="{A50E784E-DA1F-16BF-8604-AA949C10BAAD}"/>
              </a:ext>
            </a:extLst>
          </p:cNvPr>
          <p:cNvSpPr>
            <a:spLocks noGrp="1"/>
          </p:cNvSpPr>
          <p:nvPr>
            <p:ph type="body" idx="1"/>
          </p:nvPr>
        </p:nvSpPr>
        <p:spPr/>
        <p:txBody>
          <a:bodyPr/>
          <a:lstStyle/>
          <a:p>
            <a:r>
              <a:rPr lang="en-US"/>
              <a:t>These developments are still being studied by the MTC and states</a:t>
            </a:r>
          </a:p>
        </p:txBody>
      </p:sp>
      <p:sp>
        <p:nvSpPr>
          <p:cNvPr id="2" name="Slide Number Placeholder 1">
            <a:extLst>
              <a:ext uri="{FF2B5EF4-FFF2-40B4-BE49-F238E27FC236}">
                <a16:creationId xmlns:a16="http://schemas.microsoft.com/office/drawing/2014/main" id="{1F47C754-CB5B-1F53-2F0B-7BCECDDBC9EE}"/>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A98EE3D-8CD1-4C3F-BD1C-C98C9596463C}" type="slidenum">
              <a:rPr kumimoji="0" lang="en-US" sz="900" b="0" i="0" u="none" strike="noStrike" kern="1200" cap="none" spc="0" normalizeH="0" baseline="0" noProof="0" smtClean="0">
                <a:ln>
                  <a:noFill/>
                </a:ln>
                <a:solidFill>
                  <a:prstClr val="black">
                    <a:lumMod val="75000"/>
                    <a:lumOff val="25000"/>
                  </a:prstClr>
                </a:solidFill>
                <a:effectLst/>
                <a:uLnTx/>
                <a:uFillTx/>
                <a:latin typeface="Franklin Gothic Book" panose="020B0502020104020203"/>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900" b="0" i="0" u="none" strike="noStrike" kern="1200" cap="none" spc="0" normalizeH="0" baseline="0" noProof="0">
              <a:ln>
                <a:noFill/>
              </a:ln>
              <a:solidFill>
                <a:prstClr val="black">
                  <a:lumMod val="75000"/>
                  <a:lumOff val="25000"/>
                </a:prstClr>
              </a:solidFill>
              <a:effectLst/>
              <a:uLnTx/>
              <a:uFillTx/>
              <a:latin typeface="Franklin Gothic Book" panose="020B0502020104020203"/>
              <a:ea typeface="+mn-ea"/>
              <a:cs typeface="+mn-cs"/>
            </a:endParaRPr>
          </a:p>
        </p:txBody>
      </p:sp>
    </p:spTree>
    <p:extLst>
      <p:ext uri="{BB962C8B-B14F-4D97-AF65-F5344CB8AC3E}">
        <p14:creationId xmlns:p14="http://schemas.microsoft.com/office/powerpoint/2010/main" val="251019193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COUNT" val="17"/>
  <p:tag name="ARTICULATE_PROJECT_OPEN" val="0"/>
  <p:tag name="SLIDO_APP_VERSION" val="1.6.1.4122"/>
  <p:tag name="SLIDO_PRESENTATION_ID" val="00000000-0000-0000-0000-000000000000"/>
  <p:tag name="SLIDO_EVENT_UUID" val="c9e85ef8-db47-4d02-acd6-4cbb29329715"/>
  <p:tag name="SLIDO_EVENT_SECTION_UUID" val="b14ba6aa-754f-4ff1-a67f-91bb0f3146d2"/>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DividendVTI">
  <a:themeElements>
    <a:clrScheme name="Red">
      <a:dk1>
        <a:sysClr val="windowText" lastClr="000000"/>
      </a:dk1>
      <a:lt1>
        <a:sysClr val="window" lastClr="FFFFFF"/>
      </a:lt1>
      <a:dk2>
        <a:srgbClr val="323232"/>
      </a:dk2>
      <a:lt2>
        <a:srgbClr val="E5C243"/>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fontScheme name="Dividend">
      <a:majorFont>
        <a:latin typeface="Franklin Gothic Demi"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VTI" id="{97558BDE-0B66-457C-BB6F-7B1B22DAA9B8}" vid="{F53508A3-AC60-448A-AF37-934D5F1A0D5E}"/>
    </a:ext>
  </a:extLst>
</a:theme>
</file>

<file path=ppt/theme/theme2.xml><?xml version="1.0" encoding="utf-8"?>
<a:theme xmlns:a="http://schemas.openxmlformats.org/drawingml/2006/main" name="1_DividendVTI">
  <a:themeElements>
    <a:clrScheme name="Red">
      <a:dk1>
        <a:sysClr val="windowText" lastClr="000000"/>
      </a:dk1>
      <a:lt1>
        <a:sysClr val="window" lastClr="FFFFFF"/>
      </a:lt1>
      <a:dk2>
        <a:srgbClr val="323232"/>
      </a:dk2>
      <a:lt2>
        <a:srgbClr val="E5C243"/>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fontScheme name="Dividend">
      <a:majorFont>
        <a:latin typeface="Franklin Gothic Demi"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VTI" id="{97558BDE-0B66-457C-BB6F-7B1B22DAA9B8}" vid="{F53508A3-AC60-448A-AF37-934D5F1A0D5E}"/>
    </a:ext>
  </a:extLst>
</a:theme>
</file>

<file path=ppt/theme/theme3.xml><?xml version="1.0" encoding="utf-8"?>
<a:theme xmlns:a="http://schemas.openxmlformats.org/drawingml/2006/main" name="2_DividendVTI">
  <a:themeElements>
    <a:clrScheme name="Red">
      <a:dk1>
        <a:sysClr val="windowText" lastClr="000000"/>
      </a:dk1>
      <a:lt1>
        <a:sysClr val="window" lastClr="FFFFFF"/>
      </a:lt1>
      <a:dk2>
        <a:srgbClr val="323232"/>
      </a:dk2>
      <a:lt2>
        <a:srgbClr val="E5C243"/>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fontScheme name="Dividend">
      <a:majorFont>
        <a:latin typeface="Franklin Gothic Demi"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VTI" id="{97558BDE-0B66-457C-BB6F-7B1B22DAA9B8}" vid="{F53508A3-AC60-448A-AF37-934D5F1A0D5E}"/>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{A0F34DF7-2C7D-45DD-8C44-89A48ADF5BAD}tf33552983_win32</Template>
  <TotalTime>29</TotalTime>
  <Words>3540</Words>
  <Application>Microsoft Office PowerPoint</Application>
  <PresentationFormat>Widescreen</PresentationFormat>
  <Paragraphs>282</Paragraphs>
  <Slides>54</Slides>
  <Notes>20</Notes>
  <HiddenSlides>0</HiddenSlides>
  <MMClips>0</MMClips>
  <ScaleCrop>false</ScaleCrop>
  <HeadingPairs>
    <vt:vector size="6" baseType="variant">
      <vt:variant>
        <vt:lpstr>Fonts Used</vt:lpstr>
      </vt:variant>
      <vt:variant>
        <vt:i4>6</vt:i4>
      </vt:variant>
      <vt:variant>
        <vt:lpstr>Theme</vt:lpstr>
      </vt:variant>
      <vt:variant>
        <vt:i4>3</vt:i4>
      </vt:variant>
      <vt:variant>
        <vt:lpstr>Slide Titles</vt:lpstr>
      </vt:variant>
      <vt:variant>
        <vt:i4>54</vt:i4>
      </vt:variant>
    </vt:vector>
  </HeadingPairs>
  <TitlesOfParts>
    <vt:vector size="63" baseType="lpstr">
      <vt:lpstr>Arial</vt:lpstr>
      <vt:lpstr>Calibri</vt:lpstr>
      <vt:lpstr>Franklin Gothic Book</vt:lpstr>
      <vt:lpstr>Franklin Gothic Demi</vt:lpstr>
      <vt:lpstr>Wingdings</vt:lpstr>
      <vt:lpstr>Wingdings 2</vt:lpstr>
      <vt:lpstr>DividendVTI</vt:lpstr>
      <vt:lpstr>1_DividendVTI</vt:lpstr>
      <vt:lpstr>2_DividendVTI</vt:lpstr>
      <vt:lpstr>      State Taxation of Partnerships –  Status Report </vt:lpstr>
      <vt:lpstr>Developments –  H.R.1 (amended) Pass-Through work-around</vt:lpstr>
      <vt:lpstr>House Reconciliation Bill  - Section 112018</vt:lpstr>
      <vt:lpstr>Amended IRC Sec. 275</vt:lpstr>
      <vt:lpstr>“Substitute payments”</vt:lpstr>
      <vt:lpstr>“Excepted Taxes ”</vt:lpstr>
      <vt:lpstr>“Excepted Taxes ”</vt:lpstr>
      <vt:lpstr>Result</vt:lpstr>
      <vt:lpstr>Developments –  Senate Bill Pass-Through work-around</vt:lpstr>
      <vt:lpstr>Senate Reconciliation Bill  - Section 70601</vt:lpstr>
      <vt:lpstr>Senate Reconciliation Bill  - Section 70601</vt:lpstr>
      <vt:lpstr>Senate Reconciliation Bill  - Section 70601</vt:lpstr>
      <vt:lpstr>Senate Reconciliation Bill  - Section 70601</vt:lpstr>
      <vt:lpstr>UPDATE on the White Paper</vt:lpstr>
      <vt:lpstr>Versions of the White Paper</vt:lpstr>
      <vt:lpstr>Versions of the White Paper</vt:lpstr>
      <vt:lpstr>CAVEAT</vt:lpstr>
      <vt:lpstr>Income Tax 101 –</vt:lpstr>
      <vt:lpstr>Partnership Attribution Principle</vt:lpstr>
      <vt:lpstr>Income Tax 101 –</vt:lpstr>
      <vt:lpstr>Example – Item Character versus Partner Attributes</vt:lpstr>
      <vt:lpstr>PowerPoint Presentation</vt:lpstr>
      <vt:lpstr>State Sourcing Of Business income Generally</vt:lpstr>
      <vt:lpstr>State Sourcing Rules – Two methods</vt:lpstr>
      <vt:lpstr>State Sourcing Rules – Two methods</vt:lpstr>
      <vt:lpstr>What is Business or “apportionable” Income?</vt:lpstr>
      <vt:lpstr>What is Business or “apportionable” Income?</vt:lpstr>
      <vt:lpstr>What is Business or “apportionable” Income?</vt:lpstr>
      <vt:lpstr>What is Business or “apportionable” Income?</vt:lpstr>
      <vt:lpstr>So What is NOT Business or “apportionable” Income?</vt:lpstr>
      <vt:lpstr>PowerPoint Presentation</vt:lpstr>
      <vt:lpstr>Separate Sourcing Approach</vt:lpstr>
      <vt:lpstr>Assume:</vt:lpstr>
      <vt:lpstr>So What if:</vt:lpstr>
      <vt:lpstr>So What if:</vt:lpstr>
      <vt:lpstr>So What if:</vt:lpstr>
      <vt:lpstr>So What if:</vt:lpstr>
      <vt:lpstr>Now assume:</vt:lpstr>
      <vt:lpstr>Now assume:</vt:lpstr>
      <vt:lpstr>PowerPoint Presentation</vt:lpstr>
      <vt:lpstr>PowerPoint Presentation</vt:lpstr>
      <vt:lpstr>PowerPoint Presentation</vt:lpstr>
      <vt:lpstr>What is blending?</vt:lpstr>
      <vt:lpstr>Partnerships and the UBP</vt:lpstr>
      <vt:lpstr>Partnerships and the UBP</vt:lpstr>
      <vt:lpstr>Based on our Research: </vt:lpstr>
      <vt:lpstr>Based on our Research: </vt:lpstr>
      <vt:lpstr>PowerPoint Presentation</vt:lpstr>
      <vt:lpstr>PowerPoint Presentation</vt:lpstr>
      <vt:lpstr>Recommendation:</vt:lpstr>
      <vt:lpstr>Workbook Introduction</vt:lpstr>
      <vt:lpstr>Workbook Introduction</vt:lpstr>
      <vt:lpstr>Workbook Introduction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Helen Hecht</cp:lastModifiedBy>
  <cp:revision>1</cp:revision>
  <dcterms:created xsi:type="dcterms:W3CDTF">2025-06-18T01:31:45Z</dcterms:created>
  <dcterms:modified xsi:type="dcterms:W3CDTF">2025-06-18T17:31:04Z</dcterms:modified>
</cp:coreProperties>
</file>