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sldIdLst>
    <p:sldId id="269" r:id="rId2"/>
    <p:sldId id="264" r:id="rId3"/>
    <p:sldId id="265" r:id="rId4"/>
    <p:sldId id="266" r:id="rId5"/>
    <p:sldId id="267" r:id="rId6"/>
    <p:sldId id="268" r:id="rId7"/>
    <p:sldId id="256" r:id="rId8"/>
    <p:sldId id="263" r:id="rId9"/>
    <p:sldId id="257" r:id="rId10"/>
    <p:sldId id="258" r:id="rId11"/>
    <p:sldId id="259" r:id="rId12"/>
    <p:sldId id="262" r:id="rId13"/>
    <p:sldId id="260" r:id="rId14"/>
    <p:sldId id="261" r:id="rId15"/>
    <p:sldId id="271"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161" autoAdjust="0"/>
    <p:restoredTop sz="94830"/>
  </p:normalViewPr>
  <p:slideViewPr>
    <p:cSldViewPr snapToGrid="0">
      <p:cViewPr varScale="1">
        <p:scale>
          <a:sx n="58" d="100"/>
          <a:sy n="58" d="100"/>
        </p:scale>
        <p:origin x="49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678BC7-AF6A-456D-90B1-1ED6DEA82085}"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23196599-CC02-4FFF-BCAF-6281F085AE42}">
      <dgm:prSet/>
      <dgm:spPr/>
      <dgm:t>
        <a:bodyPr/>
        <a:lstStyle/>
        <a:p>
          <a:r>
            <a:rPr lang="en-US"/>
            <a:t>Put the two definitions together and the results are:</a:t>
          </a:r>
        </a:p>
      </dgm:t>
    </dgm:pt>
    <dgm:pt modelId="{ECB6055C-D3BE-4D8C-80F3-2860AAB6D5AE}" type="parTrans" cxnId="{39F11368-F8CE-49C6-92C4-30FFDC1D9942}">
      <dgm:prSet/>
      <dgm:spPr/>
      <dgm:t>
        <a:bodyPr/>
        <a:lstStyle/>
        <a:p>
          <a:endParaRPr lang="en-US"/>
        </a:p>
      </dgm:t>
    </dgm:pt>
    <dgm:pt modelId="{C9963080-FDDE-43BA-86DF-CC5E80135EBC}" type="sibTrans" cxnId="{39F11368-F8CE-49C6-92C4-30FFDC1D9942}">
      <dgm:prSet/>
      <dgm:spPr/>
      <dgm:t>
        <a:bodyPr/>
        <a:lstStyle/>
        <a:p>
          <a:endParaRPr lang="en-US"/>
        </a:p>
      </dgm:t>
    </dgm:pt>
    <dgm:pt modelId="{FA6399BE-D3A1-43F1-8BF8-972D9DCDA464}">
      <dgm:prSet/>
      <dgm:spPr/>
      <dgm:t>
        <a:bodyPr/>
        <a:lstStyle/>
        <a:p>
          <a:r>
            <a:rPr lang="en-US"/>
            <a:t>Everything transferred electronically is the provision of a digital service, unless</a:t>
          </a:r>
        </a:p>
      </dgm:t>
    </dgm:pt>
    <dgm:pt modelId="{BBBE6685-0520-4309-9429-06E9CD81664B}" type="parTrans" cxnId="{7F8A98E8-BC85-49F1-B2CF-E0F3BDFA8C19}">
      <dgm:prSet/>
      <dgm:spPr/>
      <dgm:t>
        <a:bodyPr/>
        <a:lstStyle/>
        <a:p>
          <a:endParaRPr lang="en-US"/>
        </a:p>
      </dgm:t>
    </dgm:pt>
    <dgm:pt modelId="{C00FD588-8F21-4892-9918-07F8F1FAFAD5}" type="sibTrans" cxnId="{7F8A98E8-BC85-49F1-B2CF-E0F3BDFA8C19}">
      <dgm:prSet/>
      <dgm:spPr/>
      <dgm:t>
        <a:bodyPr/>
        <a:lstStyle/>
        <a:p>
          <a:endParaRPr lang="en-US"/>
        </a:p>
      </dgm:t>
    </dgm:pt>
    <dgm:pt modelId="{478757F0-086B-4088-BDCC-4537E1748A57}">
      <dgm:prSet/>
      <dgm:spPr/>
      <dgm:t>
        <a:bodyPr/>
        <a:lstStyle/>
        <a:p>
          <a:r>
            <a:rPr lang="en-US" dirty="0"/>
            <a:t>The customer receives a complete copy of the digital good for use permanently or for a specified period.</a:t>
          </a:r>
        </a:p>
      </dgm:t>
    </dgm:pt>
    <dgm:pt modelId="{EB16A673-1685-4360-A295-70BAE7628B46}" type="parTrans" cxnId="{1FBDA99A-D34B-43B0-B1F7-AE7EE0286467}">
      <dgm:prSet/>
      <dgm:spPr/>
      <dgm:t>
        <a:bodyPr/>
        <a:lstStyle/>
        <a:p>
          <a:endParaRPr lang="en-US"/>
        </a:p>
      </dgm:t>
    </dgm:pt>
    <dgm:pt modelId="{451E3F2B-057D-4544-B63C-E838A4576039}" type="sibTrans" cxnId="{1FBDA99A-D34B-43B0-B1F7-AE7EE0286467}">
      <dgm:prSet/>
      <dgm:spPr/>
      <dgm:t>
        <a:bodyPr/>
        <a:lstStyle/>
        <a:p>
          <a:endParaRPr lang="en-US"/>
        </a:p>
      </dgm:t>
    </dgm:pt>
    <dgm:pt modelId="{2DAAAAC7-1F00-4955-8B39-1B8432C3D138}" type="pres">
      <dgm:prSet presAssocID="{42678BC7-AF6A-456D-90B1-1ED6DEA82085}" presName="hierChild1" presStyleCnt="0">
        <dgm:presLayoutVars>
          <dgm:chPref val="1"/>
          <dgm:dir/>
          <dgm:animOne val="branch"/>
          <dgm:animLvl val="lvl"/>
          <dgm:resizeHandles/>
        </dgm:presLayoutVars>
      </dgm:prSet>
      <dgm:spPr/>
    </dgm:pt>
    <dgm:pt modelId="{505AF003-3E25-4AD8-AA22-C361B5FE9CE3}" type="pres">
      <dgm:prSet presAssocID="{23196599-CC02-4FFF-BCAF-6281F085AE42}" presName="hierRoot1" presStyleCnt="0"/>
      <dgm:spPr/>
    </dgm:pt>
    <dgm:pt modelId="{645DFD4A-C322-45EA-BBFB-36526AAD7615}" type="pres">
      <dgm:prSet presAssocID="{23196599-CC02-4FFF-BCAF-6281F085AE42}" presName="composite" presStyleCnt="0"/>
      <dgm:spPr/>
    </dgm:pt>
    <dgm:pt modelId="{5FD2B42F-B4BC-4B6E-B062-1895DBC71082}" type="pres">
      <dgm:prSet presAssocID="{23196599-CC02-4FFF-BCAF-6281F085AE42}" presName="background" presStyleLbl="node0" presStyleIdx="0" presStyleCnt="3"/>
      <dgm:spPr>
        <a:solidFill>
          <a:schemeClr val="accent4"/>
        </a:solidFill>
      </dgm:spPr>
    </dgm:pt>
    <dgm:pt modelId="{5793980A-3296-4D0C-B11A-E4B3C8C72DB7}" type="pres">
      <dgm:prSet presAssocID="{23196599-CC02-4FFF-BCAF-6281F085AE42}" presName="text" presStyleLbl="fgAcc0" presStyleIdx="0" presStyleCnt="3">
        <dgm:presLayoutVars>
          <dgm:chPref val="3"/>
        </dgm:presLayoutVars>
      </dgm:prSet>
      <dgm:spPr/>
    </dgm:pt>
    <dgm:pt modelId="{0288482A-3D16-4FE5-AEAA-58BD0180DC28}" type="pres">
      <dgm:prSet presAssocID="{23196599-CC02-4FFF-BCAF-6281F085AE42}" presName="hierChild2" presStyleCnt="0"/>
      <dgm:spPr/>
    </dgm:pt>
    <dgm:pt modelId="{C7144599-9209-4565-8944-3F4D889A6554}" type="pres">
      <dgm:prSet presAssocID="{FA6399BE-D3A1-43F1-8BF8-972D9DCDA464}" presName="hierRoot1" presStyleCnt="0"/>
      <dgm:spPr/>
    </dgm:pt>
    <dgm:pt modelId="{DCF49CD6-BB05-41CF-BF71-92FB8F984046}" type="pres">
      <dgm:prSet presAssocID="{FA6399BE-D3A1-43F1-8BF8-972D9DCDA464}" presName="composite" presStyleCnt="0"/>
      <dgm:spPr/>
    </dgm:pt>
    <dgm:pt modelId="{B8B44DDE-78E3-42D1-9D31-AECEDA34CF10}" type="pres">
      <dgm:prSet presAssocID="{FA6399BE-D3A1-43F1-8BF8-972D9DCDA464}" presName="background" presStyleLbl="node0" presStyleIdx="1" presStyleCnt="3"/>
      <dgm:spPr>
        <a:solidFill>
          <a:schemeClr val="accent4"/>
        </a:solidFill>
      </dgm:spPr>
    </dgm:pt>
    <dgm:pt modelId="{33665A70-BF7B-4B2B-BC0A-2BEE2099051C}" type="pres">
      <dgm:prSet presAssocID="{FA6399BE-D3A1-43F1-8BF8-972D9DCDA464}" presName="text" presStyleLbl="fgAcc0" presStyleIdx="1" presStyleCnt="3">
        <dgm:presLayoutVars>
          <dgm:chPref val="3"/>
        </dgm:presLayoutVars>
      </dgm:prSet>
      <dgm:spPr/>
    </dgm:pt>
    <dgm:pt modelId="{32173380-CAA3-4EEF-95E2-831B05E15C00}" type="pres">
      <dgm:prSet presAssocID="{FA6399BE-D3A1-43F1-8BF8-972D9DCDA464}" presName="hierChild2" presStyleCnt="0"/>
      <dgm:spPr/>
    </dgm:pt>
    <dgm:pt modelId="{7BCCA990-5968-4489-8943-2788523A8CDE}" type="pres">
      <dgm:prSet presAssocID="{478757F0-086B-4088-BDCC-4537E1748A57}" presName="hierRoot1" presStyleCnt="0"/>
      <dgm:spPr/>
    </dgm:pt>
    <dgm:pt modelId="{8717848C-EE08-4969-815B-9F6911BFC9A3}" type="pres">
      <dgm:prSet presAssocID="{478757F0-086B-4088-BDCC-4537E1748A57}" presName="composite" presStyleCnt="0"/>
      <dgm:spPr/>
    </dgm:pt>
    <dgm:pt modelId="{965CC1B0-6F4D-4F7F-9510-C47E8F861EAA}" type="pres">
      <dgm:prSet presAssocID="{478757F0-086B-4088-BDCC-4537E1748A57}" presName="background" presStyleLbl="node0" presStyleIdx="2" presStyleCnt="3"/>
      <dgm:spPr>
        <a:solidFill>
          <a:schemeClr val="accent4"/>
        </a:solidFill>
      </dgm:spPr>
    </dgm:pt>
    <dgm:pt modelId="{38819AFC-E120-4512-BCF1-D8991ED95119}" type="pres">
      <dgm:prSet presAssocID="{478757F0-086B-4088-BDCC-4537E1748A57}" presName="text" presStyleLbl="fgAcc0" presStyleIdx="2" presStyleCnt="3">
        <dgm:presLayoutVars>
          <dgm:chPref val="3"/>
        </dgm:presLayoutVars>
      </dgm:prSet>
      <dgm:spPr/>
    </dgm:pt>
    <dgm:pt modelId="{6AA41F43-D2A2-4D6A-ABB2-F7842B269BE8}" type="pres">
      <dgm:prSet presAssocID="{478757F0-086B-4088-BDCC-4537E1748A57}" presName="hierChild2" presStyleCnt="0"/>
      <dgm:spPr/>
    </dgm:pt>
  </dgm:ptLst>
  <dgm:cxnLst>
    <dgm:cxn modelId="{03D39908-0310-47BC-863B-60EC43CC4FA0}" type="presOf" srcId="{42678BC7-AF6A-456D-90B1-1ED6DEA82085}" destId="{2DAAAAC7-1F00-4955-8B39-1B8432C3D138}" srcOrd="0" destOrd="0" presId="urn:microsoft.com/office/officeart/2005/8/layout/hierarchy1"/>
    <dgm:cxn modelId="{5F0C4F1E-E426-4C09-A72C-F3D6F9044EAE}" type="presOf" srcId="{23196599-CC02-4FFF-BCAF-6281F085AE42}" destId="{5793980A-3296-4D0C-B11A-E4B3C8C72DB7}" srcOrd="0" destOrd="0" presId="urn:microsoft.com/office/officeart/2005/8/layout/hierarchy1"/>
    <dgm:cxn modelId="{39F11368-F8CE-49C6-92C4-30FFDC1D9942}" srcId="{42678BC7-AF6A-456D-90B1-1ED6DEA82085}" destId="{23196599-CC02-4FFF-BCAF-6281F085AE42}" srcOrd="0" destOrd="0" parTransId="{ECB6055C-D3BE-4D8C-80F3-2860AAB6D5AE}" sibTransId="{C9963080-FDDE-43BA-86DF-CC5E80135EBC}"/>
    <dgm:cxn modelId="{1FBDA99A-D34B-43B0-B1F7-AE7EE0286467}" srcId="{42678BC7-AF6A-456D-90B1-1ED6DEA82085}" destId="{478757F0-086B-4088-BDCC-4537E1748A57}" srcOrd="2" destOrd="0" parTransId="{EB16A673-1685-4360-A295-70BAE7628B46}" sibTransId="{451E3F2B-057D-4544-B63C-E838A4576039}"/>
    <dgm:cxn modelId="{7F8A98E8-BC85-49F1-B2CF-E0F3BDFA8C19}" srcId="{42678BC7-AF6A-456D-90B1-1ED6DEA82085}" destId="{FA6399BE-D3A1-43F1-8BF8-972D9DCDA464}" srcOrd="1" destOrd="0" parTransId="{BBBE6685-0520-4309-9429-06E9CD81664B}" sibTransId="{C00FD588-8F21-4892-9918-07F8F1FAFAD5}"/>
    <dgm:cxn modelId="{D1D0CAF1-5E97-415F-80B8-11B9C85D3A7E}" type="presOf" srcId="{478757F0-086B-4088-BDCC-4537E1748A57}" destId="{38819AFC-E120-4512-BCF1-D8991ED95119}" srcOrd="0" destOrd="0" presId="urn:microsoft.com/office/officeart/2005/8/layout/hierarchy1"/>
    <dgm:cxn modelId="{02AA1EF7-C48E-4BD4-8379-FC02AB07F7CF}" type="presOf" srcId="{FA6399BE-D3A1-43F1-8BF8-972D9DCDA464}" destId="{33665A70-BF7B-4B2B-BC0A-2BEE2099051C}" srcOrd="0" destOrd="0" presId="urn:microsoft.com/office/officeart/2005/8/layout/hierarchy1"/>
    <dgm:cxn modelId="{D019047D-6940-47BF-BC5A-B89C810D0425}" type="presParOf" srcId="{2DAAAAC7-1F00-4955-8B39-1B8432C3D138}" destId="{505AF003-3E25-4AD8-AA22-C361B5FE9CE3}" srcOrd="0" destOrd="0" presId="urn:microsoft.com/office/officeart/2005/8/layout/hierarchy1"/>
    <dgm:cxn modelId="{09CB5783-A8AD-47DF-ACB4-C3EB80A65821}" type="presParOf" srcId="{505AF003-3E25-4AD8-AA22-C361B5FE9CE3}" destId="{645DFD4A-C322-45EA-BBFB-36526AAD7615}" srcOrd="0" destOrd="0" presId="urn:microsoft.com/office/officeart/2005/8/layout/hierarchy1"/>
    <dgm:cxn modelId="{48A907A8-6F4D-4F2A-9315-725A124C4797}" type="presParOf" srcId="{645DFD4A-C322-45EA-BBFB-36526AAD7615}" destId="{5FD2B42F-B4BC-4B6E-B062-1895DBC71082}" srcOrd="0" destOrd="0" presId="urn:microsoft.com/office/officeart/2005/8/layout/hierarchy1"/>
    <dgm:cxn modelId="{5E712D1D-8FB8-43A9-84AF-DF434C1DFB06}" type="presParOf" srcId="{645DFD4A-C322-45EA-BBFB-36526AAD7615}" destId="{5793980A-3296-4D0C-B11A-E4B3C8C72DB7}" srcOrd="1" destOrd="0" presId="urn:microsoft.com/office/officeart/2005/8/layout/hierarchy1"/>
    <dgm:cxn modelId="{CCC20CC4-A871-4CC5-B6E9-B5ECCF9D1170}" type="presParOf" srcId="{505AF003-3E25-4AD8-AA22-C361B5FE9CE3}" destId="{0288482A-3D16-4FE5-AEAA-58BD0180DC28}" srcOrd="1" destOrd="0" presId="urn:microsoft.com/office/officeart/2005/8/layout/hierarchy1"/>
    <dgm:cxn modelId="{701F907C-08DE-4A7D-A091-1D937B9BF82A}" type="presParOf" srcId="{2DAAAAC7-1F00-4955-8B39-1B8432C3D138}" destId="{C7144599-9209-4565-8944-3F4D889A6554}" srcOrd="1" destOrd="0" presId="urn:microsoft.com/office/officeart/2005/8/layout/hierarchy1"/>
    <dgm:cxn modelId="{A31BB071-1788-4830-89C7-B1A8F61755DF}" type="presParOf" srcId="{C7144599-9209-4565-8944-3F4D889A6554}" destId="{DCF49CD6-BB05-41CF-BF71-92FB8F984046}" srcOrd="0" destOrd="0" presId="urn:microsoft.com/office/officeart/2005/8/layout/hierarchy1"/>
    <dgm:cxn modelId="{118D92B2-397C-49DA-A72D-DBA1E775C8BA}" type="presParOf" srcId="{DCF49CD6-BB05-41CF-BF71-92FB8F984046}" destId="{B8B44DDE-78E3-42D1-9D31-AECEDA34CF10}" srcOrd="0" destOrd="0" presId="urn:microsoft.com/office/officeart/2005/8/layout/hierarchy1"/>
    <dgm:cxn modelId="{72E4D52C-7E99-4A15-9A00-4C6247C62ED9}" type="presParOf" srcId="{DCF49CD6-BB05-41CF-BF71-92FB8F984046}" destId="{33665A70-BF7B-4B2B-BC0A-2BEE2099051C}" srcOrd="1" destOrd="0" presId="urn:microsoft.com/office/officeart/2005/8/layout/hierarchy1"/>
    <dgm:cxn modelId="{16616C2E-9ABC-4FCC-81B2-35A3EFC29A20}" type="presParOf" srcId="{C7144599-9209-4565-8944-3F4D889A6554}" destId="{32173380-CAA3-4EEF-95E2-831B05E15C00}" srcOrd="1" destOrd="0" presId="urn:microsoft.com/office/officeart/2005/8/layout/hierarchy1"/>
    <dgm:cxn modelId="{18518565-D562-472F-83D3-64C70D5A2BFB}" type="presParOf" srcId="{2DAAAAC7-1F00-4955-8B39-1B8432C3D138}" destId="{7BCCA990-5968-4489-8943-2788523A8CDE}" srcOrd="2" destOrd="0" presId="urn:microsoft.com/office/officeart/2005/8/layout/hierarchy1"/>
    <dgm:cxn modelId="{9A66381B-CED8-4A30-9661-DA27260A307F}" type="presParOf" srcId="{7BCCA990-5968-4489-8943-2788523A8CDE}" destId="{8717848C-EE08-4969-815B-9F6911BFC9A3}" srcOrd="0" destOrd="0" presId="urn:microsoft.com/office/officeart/2005/8/layout/hierarchy1"/>
    <dgm:cxn modelId="{EC01AE92-FE1F-4755-8385-0D5F041F1262}" type="presParOf" srcId="{8717848C-EE08-4969-815B-9F6911BFC9A3}" destId="{965CC1B0-6F4D-4F7F-9510-C47E8F861EAA}" srcOrd="0" destOrd="0" presId="urn:microsoft.com/office/officeart/2005/8/layout/hierarchy1"/>
    <dgm:cxn modelId="{A5AB7AFA-8DD6-4115-99FA-6BDBEBE021E6}" type="presParOf" srcId="{8717848C-EE08-4969-815B-9F6911BFC9A3}" destId="{38819AFC-E120-4512-BCF1-D8991ED95119}" srcOrd="1" destOrd="0" presId="urn:microsoft.com/office/officeart/2005/8/layout/hierarchy1"/>
    <dgm:cxn modelId="{CAA702E9-CAB0-4C46-B745-45AC267D59C3}" type="presParOf" srcId="{7BCCA990-5968-4489-8943-2788523A8CDE}" destId="{6AA41F43-D2A2-4D6A-ABB2-F7842B269BE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2B42F-B4BC-4B6E-B062-1895DBC71082}">
      <dsp:nvSpPr>
        <dsp:cNvPr id="0" name=""/>
        <dsp:cNvSpPr/>
      </dsp:nvSpPr>
      <dsp:spPr>
        <a:xfrm>
          <a:off x="0" y="524244"/>
          <a:ext cx="2918668" cy="1853354"/>
        </a:xfrm>
        <a:prstGeom prst="roundRect">
          <a:avLst>
            <a:gd name="adj" fmla="val 10000"/>
          </a:avLst>
        </a:prstGeom>
        <a:solidFill>
          <a:schemeClr val="accent4"/>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793980A-3296-4D0C-B11A-E4B3C8C72DB7}">
      <dsp:nvSpPr>
        <dsp:cNvPr id="0" name=""/>
        <dsp:cNvSpPr/>
      </dsp:nvSpPr>
      <dsp:spPr>
        <a:xfrm>
          <a:off x="324296" y="832326"/>
          <a:ext cx="2918668" cy="1853354"/>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Put the two definitions together and the results are:</a:t>
          </a:r>
        </a:p>
      </dsp:txBody>
      <dsp:txXfrm>
        <a:off x="378579" y="886609"/>
        <a:ext cx="2810102" cy="1744788"/>
      </dsp:txXfrm>
    </dsp:sp>
    <dsp:sp modelId="{B8B44DDE-78E3-42D1-9D31-AECEDA34CF10}">
      <dsp:nvSpPr>
        <dsp:cNvPr id="0" name=""/>
        <dsp:cNvSpPr/>
      </dsp:nvSpPr>
      <dsp:spPr>
        <a:xfrm>
          <a:off x="3567261" y="524244"/>
          <a:ext cx="2918668" cy="1853354"/>
        </a:xfrm>
        <a:prstGeom prst="roundRect">
          <a:avLst>
            <a:gd name="adj" fmla="val 10000"/>
          </a:avLst>
        </a:prstGeom>
        <a:solidFill>
          <a:schemeClr val="accent4"/>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665A70-BF7B-4B2B-BC0A-2BEE2099051C}">
      <dsp:nvSpPr>
        <dsp:cNvPr id="0" name=""/>
        <dsp:cNvSpPr/>
      </dsp:nvSpPr>
      <dsp:spPr>
        <a:xfrm>
          <a:off x="3891558" y="832326"/>
          <a:ext cx="2918668" cy="1853354"/>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a:t>Everything transferred electronically is the provision of a digital service, unless</a:t>
          </a:r>
        </a:p>
      </dsp:txBody>
      <dsp:txXfrm>
        <a:off x="3945841" y="886609"/>
        <a:ext cx="2810102" cy="1744788"/>
      </dsp:txXfrm>
    </dsp:sp>
    <dsp:sp modelId="{965CC1B0-6F4D-4F7F-9510-C47E8F861EAA}">
      <dsp:nvSpPr>
        <dsp:cNvPr id="0" name=""/>
        <dsp:cNvSpPr/>
      </dsp:nvSpPr>
      <dsp:spPr>
        <a:xfrm>
          <a:off x="7134522" y="524244"/>
          <a:ext cx="2918668" cy="1853354"/>
        </a:xfrm>
        <a:prstGeom prst="roundRect">
          <a:avLst>
            <a:gd name="adj" fmla="val 10000"/>
          </a:avLst>
        </a:prstGeom>
        <a:solidFill>
          <a:schemeClr val="accent4"/>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8819AFC-E120-4512-BCF1-D8991ED95119}">
      <dsp:nvSpPr>
        <dsp:cNvPr id="0" name=""/>
        <dsp:cNvSpPr/>
      </dsp:nvSpPr>
      <dsp:spPr>
        <a:xfrm>
          <a:off x="7458819" y="832326"/>
          <a:ext cx="2918668" cy="1853354"/>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The customer receives a complete copy of the digital good for use permanently or for a specified period.</a:t>
          </a:r>
        </a:p>
      </dsp:txBody>
      <dsp:txXfrm>
        <a:off x="7513102" y="886609"/>
        <a:ext cx="2810102" cy="17447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8454362B-3746-40EE-AF5F-8E84D746F2B5}" type="datetimeFigureOut">
              <a:rPr lang="en-US" smtClean="0"/>
              <a:t>7/17/2025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4352091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54362B-3746-40EE-AF5F-8E84D746F2B5}"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2164361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435079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lvl1pPr>
              <a:buClr>
                <a:schemeClr val="accent4"/>
              </a:buClr>
              <a:defRPr/>
            </a:lvl1pPr>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8454362B-3746-40EE-AF5F-8E84D746F2B5}" type="datetimeFigureOut">
              <a:rPr lang="en-US" smtClean="0"/>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1322223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2468969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274399085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4">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lvl1pPr>
              <a:buClr>
                <a:schemeClr val="accent4"/>
              </a:buClr>
              <a:defRPr/>
            </a:lvl1pPr>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4">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lvl1pPr>
              <a:buClr>
                <a:schemeClr val="accent4"/>
              </a:buClr>
              <a:defRPr/>
            </a:lvl1pPr>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2114256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54362B-3746-40EE-AF5F-8E84D746F2B5}" type="datetimeFigureOut">
              <a:rPr lang="en-US" smtClean="0"/>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788820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101939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81920" y="1897783"/>
            <a:ext cx="3674476" cy="3470421"/>
            <a:chOff x="697883" y="1816768"/>
            <a:chExt cx="3674476" cy="3470421"/>
          </a:xfrm>
        </p:grpSpPr>
        <p:sp>
          <p:nvSpPr>
            <p:cNvPr id="33" name="Rectangle 32"/>
            <p:cNvSpPr/>
            <p:nvPr/>
          </p:nvSpPr>
          <p:spPr>
            <a:xfrm>
              <a:off x="704075" y="2392840"/>
              <a:ext cx="3668284" cy="262432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697883" y="1816768"/>
              <a:ext cx="3674476"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8454362B-3746-40EE-AF5F-8E84D746F2B5}" type="datetimeFigureOut">
              <a:rPr lang="en-US" smtClean="0"/>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303261421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421686" y="1660860"/>
            <a:ext cx="5941540" cy="4294072"/>
            <a:chOff x="805336" y="1698331"/>
            <a:chExt cx="5941540" cy="4294072"/>
          </a:xfrm>
        </p:grpSpPr>
        <p:sp>
          <p:nvSpPr>
            <p:cNvPr id="77" name="Rectangle 76"/>
            <p:cNvSpPr/>
            <p:nvPr/>
          </p:nvSpPr>
          <p:spPr>
            <a:xfrm>
              <a:off x="805336" y="1698331"/>
              <a:ext cx="5941540" cy="50292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543188" y="5720000"/>
              <a:ext cx="315988" cy="272403"/>
            </a:xfrm>
            <a:prstGeom prst="triangl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343123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446087" y="1493987"/>
            <a:ext cx="5776646" cy="690749"/>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470427" y="2330653"/>
            <a:ext cx="5749925" cy="2488557"/>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8454362B-3746-40EE-AF5F-8E84D746F2B5}" type="datetimeFigureOut">
              <a:rPr lang="en-US" smtClean="0"/>
              <a:t>7/17/2025</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40B0C87B-12AA-4181-BAD7-173AF5562444}" type="slidenum">
              <a:rPr lang="en-US" smtClean="0"/>
              <a:t>‹#›</a:t>
            </a:fld>
            <a:endParaRPr lang="en-US"/>
          </a:p>
        </p:txBody>
      </p:sp>
    </p:spTree>
    <p:extLst>
      <p:ext uri="{BB962C8B-B14F-4D97-AF65-F5344CB8AC3E}">
        <p14:creationId xmlns:p14="http://schemas.microsoft.com/office/powerpoint/2010/main" val="1461463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8454362B-3746-40EE-AF5F-8E84D746F2B5}" type="datetimeFigureOut">
              <a:rPr lang="en-US" smtClean="0"/>
              <a:t>7/17/2025</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40B0C87B-12AA-4181-BAD7-173AF5562444}" type="slidenum">
              <a:rPr lang="en-US" smtClean="0"/>
              <a:t>‹#›</a:t>
            </a:fld>
            <a:endParaRPr lang="en-US"/>
          </a:p>
        </p:txBody>
      </p:sp>
    </p:spTree>
    <p:extLst>
      <p:ext uri="{BB962C8B-B14F-4D97-AF65-F5344CB8AC3E}">
        <p14:creationId xmlns:p14="http://schemas.microsoft.com/office/powerpoint/2010/main" val="2467115628"/>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3F314-59C1-AD21-DFE0-49B5F19261B2}"/>
              </a:ext>
            </a:extLst>
          </p:cNvPr>
          <p:cNvSpPr>
            <a:spLocks noGrp="1"/>
          </p:cNvSpPr>
          <p:nvPr>
            <p:ph type="ctrTitle"/>
          </p:nvPr>
        </p:nvSpPr>
        <p:spPr>
          <a:xfrm>
            <a:off x="1961071" y="1069675"/>
            <a:ext cx="7873042" cy="879894"/>
          </a:xfrm>
        </p:spPr>
        <p:txBody>
          <a:bodyPr>
            <a:normAutofit fontScale="90000"/>
          </a:bodyPr>
          <a:lstStyle/>
          <a:p>
            <a:r>
              <a:rPr lang="en-US" dirty="0"/>
              <a:t>Sourcing Digital Sales</a:t>
            </a:r>
          </a:p>
        </p:txBody>
      </p:sp>
      <p:sp>
        <p:nvSpPr>
          <p:cNvPr id="3" name="Subtitle 2">
            <a:extLst>
              <a:ext uri="{FF2B5EF4-FFF2-40B4-BE49-F238E27FC236}">
                <a16:creationId xmlns:a16="http://schemas.microsoft.com/office/drawing/2014/main" id="{F66A823C-23E9-2E4C-8ABC-FE52CB67B299}"/>
              </a:ext>
            </a:extLst>
          </p:cNvPr>
          <p:cNvSpPr>
            <a:spLocks noGrp="1"/>
          </p:cNvSpPr>
          <p:nvPr>
            <p:ph type="subTitle" idx="1"/>
          </p:nvPr>
        </p:nvSpPr>
        <p:spPr>
          <a:xfrm>
            <a:off x="1524000" y="2165244"/>
            <a:ext cx="9144000" cy="2283663"/>
          </a:xfrm>
        </p:spPr>
        <p:txBody>
          <a:bodyPr>
            <a:normAutofit/>
          </a:bodyPr>
          <a:lstStyle/>
          <a:p>
            <a:r>
              <a:rPr lang="en-US" sz="3600" dirty="0"/>
              <a:t>Is Federal Legislation a Solution?</a:t>
            </a:r>
          </a:p>
          <a:p>
            <a:r>
              <a:rPr lang="en-US" sz="3600" dirty="0"/>
              <a:t>MTC Uniformity Committee</a:t>
            </a:r>
          </a:p>
          <a:p>
            <a:r>
              <a:rPr lang="en-US" sz="3600" dirty="0"/>
              <a:t> July 22, 2025</a:t>
            </a:r>
          </a:p>
        </p:txBody>
      </p:sp>
      <p:sp>
        <p:nvSpPr>
          <p:cNvPr id="4" name="TextBox 3">
            <a:extLst>
              <a:ext uri="{FF2B5EF4-FFF2-40B4-BE49-F238E27FC236}">
                <a16:creationId xmlns:a16="http://schemas.microsoft.com/office/drawing/2014/main" id="{B343239C-AB78-7EA5-32F2-BB215D34F1E3}"/>
              </a:ext>
            </a:extLst>
          </p:cNvPr>
          <p:cNvSpPr txBox="1"/>
          <p:nvPr/>
        </p:nvSpPr>
        <p:spPr>
          <a:xfrm>
            <a:off x="1679276" y="5288357"/>
            <a:ext cx="4278702" cy="1015663"/>
          </a:xfrm>
          <a:prstGeom prst="rect">
            <a:avLst/>
          </a:prstGeom>
          <a:noFill/>
        </p:spPr>
        <p:txBody>
          <a:bodyPr wrap="square" rtlCol="0">
            <a:spAutoFit/>
          </a:bodyPr>
          <a:lstStyle/>
          <a:p>
            <a:r>
              <a:rPr lang="en-US" sz="2000" dirty="0"/>
              <a:t>Deborah Bierbaum</a:t>
            </a:r>
          </a:p>
          <a:p>
            <a:r>
              <a:rPr lang="en-US" sz="2000" dirty="0"/>
              <a:t>Senior Tax Policy Advisor</a:t>
            </a:r>
          </a:p>
          <a:p>
            <a:r>
              <a:rPr lang="en-US" sz="2000" dirty="0"/>
              <a:t>MultiState, Associates</a:t>
            </a:r>
          </a:p>
        </p:txBody>
      </p:sp>
      <p:sp>
        <p:nvSpPr>
          <p:cNvPr id="5" name="TextBox 4">
            <a:extLst>
              <a:ext uri="{FF2B5EF4-FFF2-40B4-BE49-F238E27FC236}">
                <a16:creationId xmlns:a16="http://schemas.microsoft.com/office/drawing/2014/main" id="{72E0D1ED-CD29-C732-FA0B-98FFD3E83749}"/>
              </a:ext>
            </a:extLst>
          </p:cNvPr>
          <p:cNvSpPr txBox="1"/>
          <p:nvPr/>
        </p:nvSpPr>
        <p:spPr>
          <a:xfrm>
            <a:off x="6234023" y="5288357"/>
            <a:ext cx="5756694" cy="1292662"/>
          </a:xfrm>
          <a:prstGeom prst="rect">
            <a:avLst/>
          </a:prstGeom>
          <a:noFill/>
        </p:spPr>
        <p:txBody>
          <a:bodyPr wrap="square" rtlCol="0">
            <a:spAutoFit/>
          </a:bodyPr>
          <a:lstStyle/>
          <a:p>
            <a:r>
              <a:rPr lang="en-US" sz="2000" dirty="0"/>
              <a:t>Mark Nebergall</a:t>
            </a:r>
          </a:p>
          <a:p>
            <a:r>
              <a:rPr lang="en-US" sz="2000" dirty="0"/>
              <a:t>President</a:t>
            </a:r>
          </a:p>
          <a:p>
            <a:r>
              <a:rPr lang="en-US" sz="2000" dirty="0"/>
              <a:t>Software Financed and Tax Executives Council</a:t>
            </a:r>
          </a:p>
          <a:p>
            <a:endParaRPr lang="en-US" dirty="0"/>
          </a:p>
        </p:txBody>
      </p:sp>
    </p:spTree>
    <p:extLst>
      <p:ext uri="{BB962C8B-B14F-4D97-AF65-F5344CB8AC3E}">
        <p14:creationId xmlns:p14="http://schemas.microsoft.com/office/powerpoint/2010/main" val="3228226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84990A-0FBB-AC59-E6F4-3467531D2C42}"/>
              </a:ext>
            </a:extLst>
          </p:cNvPr>
          <p:cNvSpPr txBox="1"/>
          <p:nvPr/>
        </p:nvSpPr>
        <p:spPr>
          <a:xfrm>
            <a:off x="949569" y="630237"/>
            <a:ext cx="9812216" cy="1145809"/>
          </a:xfrm>
          <a:prstGeom prst="rect">
            <a:avLst/>
          </a:prstGeom>
          <a:solidFill>
            <a:schemeClr val="accent4">
              <a:lumMod val="60000"/>
              <a:lumOff val="4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592A043F-FF8D-E08E-8E59-666BAA9FCFF8}"/>
              </a:ext>
            </a:extLst>
          </p:cNvPr>
          <p:cNvSpPr>
            <a:spLocks noGrp="1"/>
          </p:cNvSpPr>
          <p:nvPr>
            <p:ph type="title" idx="4294967295"/>
          </p:nvPr>
        </p:nvSpPr>
        <p:spPr>
          <a:xfrm>
            <a:off x="1068144" y="630237"/>
            <a:ext cx="9693641" cy="1145809"/>
          </a:xfrm>
        </p:spPr>
        <p:txBody>
          <a:bodyPr anchor="ctr">
            <a:normAutofit/>
          </a:bodyPr>
          <a:lstStyle/>
          <a:p>
            <a:r>
              <a:rPr lang="en-US" sz="4800" dirty="0">
                <a:solidFill>
                  <a:schemeClr val="bg1"/>
                </a:solidFill>
              </a:rPr>
              <a:t>Definitions</a:t>
            </a:r>
          </a:p>
        </p:txBody>
      </p:sp>
      <p:graphicFrame>
        <p:nvGraphicFramePr>
          <p:cNvPr id="5" name="Content Placeholder 2">
            <a:extLst>
              <a:ext uri="{FF2B5EF4-FFF2-40B4-BE49-F238E27FC236}">
                <a16:creationId xmlns:a16="http://schemas.microsoft.com/office/drawing/2014/main" id="{57F53748-C396-8765-D334-2DFF884D7B32}"/>
              </a:ext>
            </a:extLst>
          </p:cNvPr>
          <p:cNvGraphicFramePr>
            <a:graphicFrameLocks noGrp="1"/>
          </p:cNvGraphicFramePr>
          <p:nvPr>
            <p:ph idx="4294967295"/>
            <p:extLst>
              <p:ext uri="{D42A27DB-BD31-4B8C-83A1-F6EECF244321}">
                <p14:modId xmlns:p14="http://schemas.microsoft.com/office/powerpoint/2010/main" val="2415008424"/>
              </p:ext>
            </p:extLst>
          </p:nvPr>
        </p:nvGraphicFramePr>
        <p:xfrm>
          <a:off x="666933" y="2859576"/>
          <a:ext cx="10377488" cy="3209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ight Arrow 3">
            <a:extLst>
              <a:ext uri="{FF2B5EF4-FFF2-40B4-BE49-F238E27FC236}">
                <a16:creationId xmlns:a16="http://schemas.microsoft.com/office/drawing/2014/main" id="{B569FB6A-C7DC-E23F-D263-905B6E8EDC7C}"/>
              </a:ext>
            </a:extLst>
          </p:cNvPr>
          <p:cNvSpPr/>
          <p:nvPr/>
        </p:nvSpPr>
        <p:spPr>
          <a:xfrm>
            <a:off x="3938953" y="4659923"/>
            <a:ext cx="615461" cy="439615"/>
          </a:xfrm>
          <a:prstGeom prs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a:extLst>
              <a:ext uri="{FF2B5EF4-FFF2-40B4-BE49-F238E27FC236}">
                <a16:creationId xmlns:a16="http://schemas.microsoft.com/office/drawing/2014/main" id="{8944884A-101B-DA6E-54FD-969FC3767B37}"/>
              </a:ext>
            </a:extLst>
          </p:cNvPr>
          <p:cNvSpPr/>
          <p:nvPr/>
        </p:nvSpPr>
        <p:spPr>
          <a:xfrm>
            <a:off x="7491687" y="4659922"/>
            <a:ext cx="615461" cy="439615"/>
          </a:xfrm>
          <a:prstGeom prs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039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AAF2-D9D0-855E-2972-675F5C5EC993}"/>
              </a:ext>
            </a:extLst>
          </p:cNvPr>
          <p:cNvSpPr>
            <a:spLocks noGrp="1"/>
          </p:cNvSpPr>
          <p:nvPr>
            <p:ph type="title"/>
          </p:nvPr>
        </p:nvSpPr>
        <p:spPr>
          <a:xfrm>
            <a:off x="838201" y="2303585"/>
            <a:ext cx="3698630" cy="2532184"/>
          </a:xfrm>
        </p:spPr>
        <p:txBody>
          <a:bodyPr>
            <a:normAutofit/>
          </a:bodyPr>
          <a:lstStyle/>
          <a:p>
            <a:r>
              <a:rPr lang="en-US" dirty="0">
                <a:solidFill>
                  <a:srgbClr val="FFFFFF"/>
                </a:solidFill>
              </a:rPr>
              <a:t>Sourcing</a:t>
            </a:r>
          </a:p>
        </p:txBody>
      </p:sp>
      <p:sp>
        <p:nvSpPr>
          <p:cNvPr id="3" name="Content Placeholder 2">
            <a:extLst>
              <a:ext uri="{FF2B5EF4-FFF2-40B4-BE49-F238E27FC236}">
                <a16:creationId xmlns:a16="http://schemas.microsoft.com/office/drawing/2014/main" id="{4F01BE5F-6A11-CFBF-4C94-7D24B1A9B29C}"/>
              </a:ext>
            </a:extLst>
          </p:cNvPr>
          <p:cNvSpPr>
            <a:spLocks noGrp="1"/>
          </p:cNvSpPr>
          <p:nvPr>
            <p:ph idx="1"/>
          </p:nvPr>
        </p:nvSpPr>
        <p:spPr>
          <a:xfrm>
            <a:off x="4536831" y="591344"/>
            <a:ext cx="6816968" cy="5585619"/>
          </a:xfrm>
        </p:spPr>
        <p:txBody>
          <a:bodyPr anchor="ctr">
            <a:normAutofit/>
          </a:bodyPr>
          <a:lstStyle/>
          <a:p>
            <a:pPr marL="0" indent="0">
              <a:buNone/>
            </a:pPr>
            <a:r>
              <a:rPr lang="en-US" sz="2200" dirty="0"/>
              <a:t>SSUTA Default Sourcing Rule:</a:t>
            </a:r>
          </a:p>
          <a:p>
            <a:pPr marL="0" indent="0">
              <a:buNone/>
            </a:pPr>
            <a:r>
              <a:rPr lang="en-US" sz="2200" dirty="0"/>
              <a:t>Sec. 310.A.5:</a:t>
            </a:r>
          </a:p>
          <a:p>
            <a:r>
              <a:rPr lang="en-US" sz="2200" dirty="0"/>
              <a:t>then the location will be determined by the address from which tangible personal property was shipped, </a:t>
            </a:r>
          </a:p>
          <a:p>
            <a:r>
              <a:rPr lang="en-US" sz="2200" dirty="0"/>
              <a:t>from which the digital good or the computer software delivered electronically was first available for transmission by the seller, or from which the service was provided </a:t>
            </a:r>
          </a:p>
          <a:p>
            <a:r>
              <a:rPr lang="en-US" sz="2200" dirty="0"/>
              <a:t>(disregarding for these purposes any location that merely provided the digital transfer of the product sold).</a:t>
            </a:r>
          </a:p>
        </p:txBody>
      </p:sp>
    </p:spTree>
    <p:extLst>
      <p:ext uri="{BB962C8B-B14F-4D97-AF65-F5344CB8AC3E}">
        <p14:creationId xmlns:p14="http://schemas.microsoft.com/office/powerpoint/2010/main" val="661196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0EF00-259A-8E29-4822-24CEA17AEC2B}"/>
              </a:ext>
            </a:extLst>
          </p:cNvPr>
          <p:cNvSpPr>
            <a:spLocks noGrp="1"/>
          </p:cNvSpPr>
          <p:nvPr>
            <p:ph type="title"/>
          </p:nvPr>
        </p:nvSpPr>
        <p:spPr/>
        <p:txBody>
          <a:bodyPr/>
          <a:lstStyle/>
          <a:p>
            <a:r>
              <a:rPr lang="en-US" dirty="0"/>
              <a:t>Sourcing</a:t>
            </a:r>
          </a:p>
        </p:txBody>
      </p:sp>
      <p:sp>
        <p:nvSpPr>
          <p:cNvPr id="3" name="Content Placeholder 2">
            <a:extLst>
              <a:ext uri="{FF2B5EF4-FFF2-40B4-BE49-F238E27FC236}">
                <a16:creationId xmlns:a16="http://schemas.microsoft.com/office/drawing/2014/main" id="{9C8F94D3-DA11-22D2-32F2-3DF2D4F34147}"/>
              </a:ext>
            </a:extLst>
          </p:cNvPr>
          <p:cNvSpPr>
            <a:spLocks noGrp="1"/>
          </p:cNvSpPr>
          <p:nvPr>
            <p:ph idx="1"/>
          </p:nvPr>
        </p:nvSpPr>
        <p:spPr>
          <a:xfrm>
            <a:off x="4677509" y="803186"/>
            <a:ext cx="6722812" cy="5248622"/>
          </a:xfrm>
        </p:spPr>
        <p:txBody>
          <a:bodyPr>
            <a:noAutofit/>
          </a:bodyPr>
          <a:lstStyle/>
          <a:p>
            <a:pPr marL="0" indent="0">
              <a:buNone/>
            </a:pPr>
            <a:r>
              <a:rPr lang="en-US" sz="2000" dirty="0"/>
              <a:t>SSUTA Sourcing Issue Paper (Jan. 17, 2002):</a:t>
            </a:r>
          </a:p>
          <a:p>
            <a:pPr marL="0" indent="0">
              <a:buNone/>
            </a:pPr>
            <a:r>
              <a:rPr lang="en-US" sz="2000" dirty="0"/>
              <a:t>The origin of a sale of digital goods is the address from which the digital good was first available for transmission by the seller. </a:t>
            </a:r>
            <a:r>
              <a:rPr lang="en-US" sz="2000" b="1" dirty="0">
                <a:solidFill>
                  <a:schemeClr val="accent4">
                    <a:lumMod val="75000"/>
                  </a:schemeClr>
                </a:solidFill>
              </a:rPr>
              <a:t>It is assumed that, at some point, a digital good is available to be transmitted by the seller on its way to the purchaser, and that the seller will know the address at which that availability for transmission occurs. That is the address to which the sale is sourced, with earlier or later transmissions being disregarded. </a:t>
            </a:r>
            <a:r>
              <a:rPr lang="en-US" sz="2000" dirty="0"/>
              <a:t>We intend to disregard with this rule “ghost servers.” Consistent with all the rules above, this rule focuses on information reasonably available to the seller at the time of the sale.</a:t>
            </a:r>
          </a:p>
        </p:txBody>
      </p:sp>
    </p:spTree>
    <p:extLst>
      <p:ext uri="{BB962C8B-B14F-4D97-AF65-F5344CB8AC3E}">
        <p14:creationId xmlns:p14="http://schemas.microsoft.com/office/powerpoint/2010/main" val="350363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D376B-6765-962B-B4E8-A25510EE6809}"/>
              </a:ext>
            </a:extLst>
          </p:cNvPr>
          <p:cNvSpPr>
            <a:spLocks noGrp="1"/>
          </p:cNvSpPr>
          <p:nvPr>
            <p:ph type="title"/>
          </p:nvPr>
        </p:nvSpPr>
        <p:spPr>
          <a:xfrm>
            <a:off x="686834" y="2268415"/>
            <a:ext cx="3760474" cy="2602523"/>
          </a:xfrm>
        </p:spPr>
        <p:txBody>
          <a:bodyPr>
            <a:normAutofit/>
          </a:bodyPr>
          <a:lstStyle/>
          <a:p>
            <a:r>
              <a:rPr lang="en-US" dirty="0">
                <a:solidFill>
                  <a:srgbClr val="FFFFFF"/>
                </a:solidFill>
              </a:rPr>
              <a:t>Sourcing</a:t>
            </a:r>
          </a:p>
        </p:txBody>
      </p:sp>
      <p:sp>
        <p:nvSpPr>
          <p:cNvPr id="3" name="Content Placeholder 2">
            <a:extLst>
              <a:ext uri="{FF2B5EF4-FFF2-40B4-BE49-F238E27FC236}">
                <a16:creationId xmlns:a16="http://schemas.microsoft.com/office/drawing/2014/main" id="{3B46AA01-2486-CC5C-8CAB-77EFBA26C1D8}"/>
              </a:ext>
            </a:extLst>
          </p:cNvPr>
          <p:cNvSpPr>
            <a:spLocks noGrp="1"/>
          </p:cNvSpPr>
          <p:nvPr>
            <p:ph idx="1"/>
          </p:nvPr>
        </p:nvSpPr>
        <p:spPr>
          <a:xfrm>
            <a:off x="4642338" y="492369"/>
            <a:ext cx="6862828" cy="5982035"/>
          </a:xfrm>
        </p:spPr>
        <p:txBody>
          <a:bodyPr anchor="ctr">
            <a:normAutofit fontScale="85000" lnSpcReduction="10000"/>
          </a:bodyPr>
          <a:lstStyle/>
          <a:p>
            <a:pPr marL="0" indent="0">
              <a:buNone/>
            </a:pPr>
            <a:r>
              <a:rPr lang="en-US" sz="2000" dirty="0"/>
              <a:t>Digital Goods and Services Tax Fairness Act Default Sourcing Rule:</a:t>
            </a:r>
          </a:p>
          <a:p>
            <a:pPr marL="0" indent="0">
              <a:buNone/>
            </a:pPr>
            <a:r>
              <a:rPr lang="en-US" sz="2000" dirty="0"/>
              <a:t>Sec. 7(4)(vi):</a:t>
            </a:r>
          </a:p>
          <a:p>
            <a:pPr marL="0" indent="0">
              <a:buNone/>
            </a:pPr>
            <a:r>
              <a:rPr lang="en-US" sz="2000" dirty="0"/>
              <a:t>(vi) if none of clauses (</a:t>
            </a:r>
            <a:r>
              <a:rPr lang="en-US" sz="2000" dirty="0" err="1"/>
              <a:t>i</a:t>
            </a:r>
            <a:r>
              <a:rPr lang="en-US" sz="2000" dirty="0"/>
              <a:t>) through (v) applies, including the circumstance in which the seller is without sufficient information to apply such paragraphs, one of the following locations, as selected by the seller, provided that such location is consistently used by the seller for all such sales to which this clause applies:</a:t>
            </a:r>
          </a:p>
          <a:p>
            <a:pPr marL="0" indent="0">
              <a:buNone/>
            </a:pPr>
            <a:r>
              <a:rPr lang="en-US" sz="2000" dirty="0"/>
              <a:t>	(I) The location in the United States of the headquarters of the seller's business.</a:t>
            </a:r>
          </a:p>
          <a:p>
            <a:pPr marL="0" indent="0">
              <a:buNone/>
            </a:pPr>
            <a:r>
              <a:rPr lang="en-US" sz="2000" dirty="0"/>
              <a:t>	(II) The location in the United States where the seller has the greatest number of employees.</a:t>
            </a:r>
          </a:p>
          <a:p>
            <a:pPr marL="0" indent="0">
              <a:buNone/>
            </a:pPr>
            <a:r>
              <a:rPr lang="en-US" sz="2000" dirty="0"/>
              <a:t>	(III) The location in the United States—</a:t>
            </a:r>
          </a:p>
          <a:p>
            <a:pPr marL="0" indent="0">
              <a:buNone/>
            </a:pPr>
            <a:r>
              <a:rPr lang="en-US" sz="2000" dirty="0"/>
              <a:t>	(aa) from which the seller makes digital goods available for electronic delivery; or</a:t>
            </a:r>
          </a:p>
          <a:p>
            <a:pPr marL="0" indent="0">
              <a:buNone/>
            </a:pPr>
            <a:r>
              <a:rPr lang="en-US" sz="2000" dirty="0"/>
              <a:t>	(bb) from which digital services, VoIP services, or audio or video programming services are provided electronically.</a:t>
            </a:r>
          </a:p>
          <a:p>
            <a:pPr marL="0" indent="0">
              <a:buNone/>
            </a:pPr>
            <a:endParaRPr lang="en-US" sz="1500" dirty="0"/>
          </a:p>
        </p:txBody>
      </p:sp>
    </p:spTree>
    <p:extLst>
      <p:ext uri="{BB962C8B-B14F-4D97-AF65-F5344CB8AC3E}">
        <p14:creationId xmlns:p14="http://schemas.microsoft.com/office/powerpoint/2010/main" val="27083989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1DC75-22B8-0614-C585-3BB0F9BF5C10}"/>
              </a:ext>
            </a:extLst>
          </p:cNvPr>
          <p:cNvSpPr>
            <a:spLocks noGrp="1"/>
          </p:cNvSpPr>
          <p:nvPr>
            <p:ph type="title"/>
          </p:nvPr>
        </p:nvSpPr>
        <p:spPr/>
        <p:txBody>
          <a:bodyPr anchor="ctr">
            <a:normAutofit fontScale="90000"/>
          </a:bodyPr>
          <a:lstStyle/>
          <a:p>
            <a:r>
              <a:rPr lang="en-US" sz="4000" dirty="0">
                <a:solidFill>
                  <a:schemeClr val="bg1"/>
                </a:solidFill>
              </a:rPr>
              <a:t>Sourcing</a:t>
            </a:r>
          </a:p>
        </p:txBody>
      </p:sp>
      <p:sp>
        <p:nvSpPr>
          <p:cNvPr id="3" name="Content Placeholder 2">
            <a:extLst>
              <a:ext uri="{FF2B5EF4-FFF2-40B4-BE49-F238E27FC236}">
                <a16:creationId xmlns:a16="http://schemas.microsoft.com/office/drawing/2014/main" id="{C33BBB92-6134-7082-0D58-B1C8940F65ED}"/>
              </a:ext>
            </a:extLst>
          </p:cNvPr>
          <p:cNvSpPr>
            <a:spLocks noGrp="1"/>
          </p:cNvSpPr>
          <p:nvPr>
            <p:ph type="body" sz="half" idx="2"/>
          </p:nvPr>
        </p:nvSpPr>
        <p:spPr>
          <a:xfrm>
            <a:off x="470427" y="2330653"/>
            <a:ext cx="5749925" cy="3243670"/>
          </a:xfrm>
        </p:spPr>
        <p:txBody>
          <a:bodyPr anchor="ctr">
            <a:normAutofit/>
          </a:bodyPr>
          <a:lstStyle/>
          <a:p>
            <a:pPr marL="0" indent="0" algn="l">
              <a:spcBef>
                <a:spcPts val="0"/>
              </a:spcBef>
              <a:spcAft>
                <a:spcPts val="1200"/>
              </a:spcAft>
              <a:buNone/>
            </a:pPr>
            <a:r>
              <a:rPr lang="en-US" sz="2000" dirty="0"/>
              <a:t>When does the default sourcing rule apply?</a:t>
            </a:r>
          </a:p>
          <a:p>
            <a:pPr algn="l"/>
            <a:r>
              <a:rPr lang="en-US" sz="2000" dirty="0"/>
              <a:t>Buyer uses 3</a:t>
            </a:r>
            <a:r>
              <a:rPr lang="en-US" sz="2000" baseline="30000" dirty="0"/>
              <a:t>rd</a:t>
            </a:r>
            <a:r>
              <a:rPr lang="en-US" sz="2000" dirty="0"/>
              <a:t> party payment service (e.g., PayPal) that does not provide the seller with any location information about the buyer.</a:t>
            </a:r>
          </a:p>
          <a:p>
            <a:pPr algn="l"/>
            <a:r>
              <a:rPr lang="en-US" sz="2000" dirty="0"/>
              <a:t>Only applies to digital goods because a seller of physical goods must have a delivery address that will suffice for sourcing purposes.</a:t>
            </a:r>
          </a:p>
        </p:txBody>
      </p:sp>
      <p:pic>
        <p:nvPicPr>
          <p:cNvPr id="8" name="Picture 4">
            <a:extLst>
              <a:ext uri="{FF2B5EF4-FFF2-40B4-BE49-F238E27FC236}">
                <a16:creationId xmlns:a16="http://schemas.microsoft.com/office/drawing/2014/main" id="{F7B11A4F-7C34-D194-0523-E4613CCBABC6}"/>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27485" r="2748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9298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4A03A3-807B-FCDD-F883-A81A8DBE694D}"/>
              </a:ext>
            </a:extLst>
          </p:cNvPr>
          <p:cNvSpPr>
            <a:spLocks noGrp="1"/>
          </p:cNvSpPr>
          <p:nvPr>
            <p:ph type="title"/>
          </p:nvPr>
        </p:nvSpPr>
        <p:spPr/>
        <p:txBody>
          <a:bodyPr>
            <a:normAutofit fontScale="90000"/>
          </a:bodyPr>
          <a:lstStyle/>
          <a:p>
            <a:r>
              <a:rPr lang="en-US" dirty="0"/>
              <a:t>Sourcing</a:t>
            </a:r>
          </a:p>
        </p:txBody>
      </p:sp>
      <p:sp>
        <p:nvSpPr>
          <p:cNvPr id="4" name="Text Placeholder 3">
            <a:extLst>
              <a:ext uri="{FF2B5EF4-FFF2-40B4-BE49-F238E27FC236}">
                <a16:creationId xmlns:a16="http://schemas.microsoft.com/office/drawing/2014/main" id="{D26441C4-E1F0-0448-D5AB-A4750CEECD15}"/>
              </a:ext>
            </a:extLst>
          </p:cNvPr>
          <p:cNvSpPr>
            <a:spLocks noGrp="1"/>
          </p:cNvSpPr>
          <p:nvPr>
            <p:ph type="body" sz="half" idx="2"/>
          </p:nvPr>
        </p:nvSpPr>
        <p:spPr>
          <a:xfrm>
            <a:off x="470427" y="2330653"/>
            <a:ext cx="5749925" cy="3033360"/>
          </a:xfrm>
        </p:spPr>
        <p:txBody>
          <a:bodyPr>
            <a:normAutofit/>
          </a:bodyPr>
          <a:lstStyle/>
          <a:p>
            <a:pPr algn="l"/>
            <a:r>
              <a:rPr lang="en-US" dirty="0"/>
              <a:t>SST default rule was developed in 2002, before the rise of data centers</a:t>
            </a:r>
          </a:p>
          <a:p>
            <a:pPr algn="l"/>
            <a:r>
              <a:rPr lang="en-US" dirty="0"/>
              <a:t>Sellers of digital goods may not know which data center provided a particular download.</a:t>
            </a:r>
          </a:p>
          <a:p>
            <a:pPr algn="l"/>
            <a:r>
              <a:rPr lang="en-US" dirty="0"/>
              <a:t>Digital goods bill provides concrete sourcing locations easy to administer by sellers and audit by tax authorities.</a:t>
            </a:r>
          </a:p>
        </p:txBody>
      </p:sp>
      <p:pic>
        <p:nvPicPr>
          <p:cNvPr id="5" name="Picture Placeholder 4">
            <a:extLst>
              <a:ext uri="{FF2B5EF4-FFF2-40B4-BE49-F238E27FC236}">
                <a16:creationId xmlns:a16="http://schemas.microsoft.com/office/drawing/2014/main" id="{B5229E40-6D50-E2BD-057D-8DC23816041C}"/>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27485" r="2748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896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14D93-C36E-B66F-EDB0-983585610CD1}"/>
              </a:ext>
            </a:extLst>
          </p:cNvPr>
          <p:cNvSpPr>
            <a:spLocks noGrp="1"/>
          </p:cNvSpPr>
          <p:nvPr>
            <p:ph type="title"/>
          </p:nvPr>
        </p:nvSpPr>
        <p:spPr/>
        <p:txBody>
          <a:bodyPr/>
          <a:lstStyle/>
          <a:p>
            <a:r>
              <a:rPr lang="en-US" dirty="0"/>
              <a:t>Questions</a:t>
            </a:r>
          </a:p>
        </p:txBody>
      </p:sp>
      <p:pic>
        <p:nvPicPr>
          <p:cNvPr id="4" name="Graphic 3" descr="Question mark with solid fill">
            <a:extLst>
              <a:ext uri="{FF2B5EF4-FFF2-40B4-BE49-F238E27FC236}">
                <a16:creationId xmlns:a16="http://schemas.microsoft.com/office/drawing/2014/main" id="{758E4D7B-9C58-979D-FD76-862C241D62E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94031" y="240314"/>
            <a:ext cx="6389085" cy="6389085"/>
          </a:xfrm>
          <a:prstGeom prst="rect">
            <a:avLst/>
          </a:prstGeom>
        </p:spPr>
      </p:pic>
    </p:spTree>
    <p:extLst>
      <p:ext uri="{BB962C8B-B14F-4D97-AF65-F5344CB8AC3E}">
        <p14:creationId xmlns:p14="http://schemas.microsoft.com/office/powerpoint/2010/main" val="1660353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8CB48-2DB9-905A-0DC4-118F42E605EE}"/>
              </a:ext>
            </a:extLst>
          </p:cNvPr>
          <p:cNvSpPr>
            <a:spLocks noGrp="1"/>
          </p:cNvSpPr>
          <p:nvPr>
            <p:ph type="ctrTitle"/>
          </p:nvPr>
        </p:nvSpPr>
        <p:spPr>
          <a:xfrm>
            <a:off x="1746261" y="1143000"/>
            <a:ext cx="8679915" cy="693652"/>
          </a:xfrm>
        </p:spPr>
        <p:txBody>
          <a:bodyPr>
            <a:noAutofit/>
          </a:bodyPr>
          <a:lstStyle/>
          <a:p>
            <a:pPr algn="ctr"/>
            <a:r>
              <a:rPr lang="en-US" sz="4000" dirty="0"/>
              <a:t>Mobile Telecommunications Sourcing Act</a:t>
            </a:r>
          </a:p>
        </p:txBody>
      </p:sp>
      <p:sp>
        <p:nvSpPr>
          <p:cNvPr id="3" name="Content Placeholder 2">
            <a:extLst>
              <a:ext uri="{FF2B5EF4-FFF2-40B4-BE49-F238E27FC236}">
                <a16:creationId xmlns:a16="http://schemas.microsoft.com/office/drawing/2014/main" id="{F1E24788-894F-4E1C-C643-0067083A79B6}"/>
              </a:ext>
            </a:extLst>
          </p:cNvPr>
          <p:cNvSpPr>
            <a:spLocks noGrp="1"/>
          </p:cNvSpPr>
          <p:nvPr>
            <p:ph type="subTitle" idx="1"/>
          </p:nvPr>
        </p:nvSpPr>
        <p:spPr>
          <a:xfrm>
            <a:off x="1759237" y="2250832"/>
            <a:ext cx="8673427" cy="2978022"/>
          </a:xfrm>
        </p:spPr>
        <p:txBody>
          <a:bodyPr>
            <a:normAutofit/>
          </a:bodyPr>
          <a:lstStyle/>
          <a:p>
            <a:pPr marL="0" indent="0">
              <a:buNone/>
            </a:pPr>
            <a:r>
              <a:rPr lang="en-US" sz="3200" dirty="0"/>
              <a:t>Public Law 106-252</a:t>
            </a:r>
          </a:p>
          <a:p>
            <a:pPr marL="0" indent="0">
              <a:buNone/>
            </a:pPr>
            <a:r>
              <a:rPr lang="en-US" sz="3200" dirty="0"/>
              <a:t>Signed by President Clinton on July 28, 2000</a:t>
            </a:r>
          </a:p>
          <a:p>
            <a:pPr marL="0" indent="0">
              <a:buNone/>
            </a:pPr>
            <a:r>
              <a:rPr lang="en-US" sz="3200" dirty="0"/>
              <a:t>Application of the Act – Applies to customer bills issued after August 1, 2002</a:t>
            </a:r>
          </a:p>
          <a:p>
            <a:pPr marL="0" indent="0">
              <a:buNone/>
            </a:pPr>
            <a:endParaRPr lang="en-US" dirty="0"/>
          </a:p>
        </p:txBody>
      </p:sp>
    </p:spTree>
    <p:extLst>
      <p:ext uri="{BB962C8B-B14F-4D97-AF65-F5344CB8AC3E}">
        <p14:creationId xmlns:p14="http://schemas.microsoft.com/office/powerpoint/2010/main" val="226825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BC4CA-B146-075A-DC69-8911EACE7388}"/>
              </a:ext>
            </a:extLst>
          </p:cNvPr>
          <p:cNvSpPr>
            <a:spLocks noGrp="1"/>
          </p:cNvSpPr>
          <p:nvPr>
            <p:ph type="title"/>
          </p:nvPr>
        </p:nvSpPr>
        <p:spPr/>
        <p:txBody>
          <a:bodyPr>
            <a:normAutofit fontScale="90000"/>
          </a:bodyPr>
          <a:lstStyle/>
          <a:p>
            <a:r>
              <a:rPr lang="en-US" dirty="0"/>
              <a:t>Development of the Mobile Telecommunications Sourcing Act</a:t>
            </a:r>
          </a:p>
        </p:txBody>
      </p:sp>
      <p:sp>
        <p:nvSpPr>
          <p:cNvPr id="3" name="Content Placeholder 2">
            <a:extLst>
              <a:ext uri="{FF2B5EF4-FFF2-40B4-BE49-F238E27FC236}">
                <a16:creationId xmlns:a16="http://schemas.microsoft.com/office/drawing/2014/main" id="{7F028889-0FE3-835C-A11F-164B19B514F1}"/>
              </a:ext>
            </a:extLst>
          </p:cNvPr>
          <p:cNvSpPr>
            <a:spLocks noGrp="1"/>
          </p:cNvSpPr>
          <p:nvPr>
            <p:ph idx="1"/>
          </p:nvPr>
        </p:nvSpPr>
        <p:spPr>
          <a:xfrm>
            <a:off x="5118447" y="803186"/>
            <a:ext cx="6281873" cy="5421768"/>
          </a:xfrm>
        </p:spPr>
        <p:txBody>
          <a:bodyPr>
            <a:normAutofit/>
          </a:bodyPr>
          <a:lstStyle/>
          <a:p>
            <a:pPr>
              <a:buClr>
                <a:schemeClr val="accent4"/>
              </a:buClr>
            </a:pPr>
            <a:r>
              <a:rPr lang="en-US" sz="2400" dirty="0"/>
              <a:t>Industry developed proposal presented to New York Department of Taxation and Finance</a:t>
            </a:r>
          </a:p>
          <a:p>
            <a:pPr>
              <a:buClr>
                <a:schemeClr val="accent4"/>
              </a:buClr>
            </a:pPr>
            <a:r>
              <a:rPr lang="en-US" sz="2400" dirty="0"/>
              <a:t>New York brought issue to MultiState Tax Commission and Federation of Tax Administrators to develop Federal Legislation</a:t>
            </a:r>
          </a:p>
          <a:p>
            <a:pPr>
              <a:buClr>
                <a:schemeClr val="accent4"/>
              </a:buClr>
            </a:pPr>
            <a:r>
              <a:rPr lang="en-US" sz="2400" dirty="0"/>
              <a:t>Coordinated industry and State effort to develop the legislation, which was endorsed by NCSL and jointly sought enactment of the federal legislation.</a:t>
            </a:r>
          </a:p>
        </p:txBody>
      </p:sp>
    </p:spTree>
    <p:extLst>
      <p:ext uri="{BB962C8B-B14F-4D97-AF65-F5344CB8AC3E}">
        <p14:creationId xmlns:p14="http://schemas.microsoft.com/office/powerpoint/2010/main" val="3347882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4E1CF6-5540-7C4C-E98A-DD767AB7D0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3ED48A-EA2A-C040-7306-357B9EB7043A}"/>
              </a:ext>
            </a:extLst>
          </p:cNvPr>
          <p:cNvSpPr>
            <a:spLocks noGrp="1"/>
          </p:cNvSpPr>
          <p:nvPr>
            <p:ph type="title"/>
          </p:nvPr>
        </p:nvSpPr>
        <p:spPr>
          <a:xfrm>
            <a:off x="686834" y="1153572"/>
            <a:ext cx="3200400" cy="4461163"/>
          </a:xfrm>
        </p:spPr>
        <p:txBody>
          <a:bodyPr>
            <a:normAutofit/>
          </a:bodyPr>
          <a:lstStyle/>
          <a:p>
            <a:r>
              <a:rPr lang="en-US">
                <a:solidFill>
                  <a:srgbClr val="FFFFFF"/>
                </a:solidFill>
              </a:rPr>
              <a:t>Sourcing:</a:t>
            </a:r>
          </a:p>
        </p:txBody>
      </p:sp>
      <p:sp>
        <p:nvSpPr>
          <p:cNvPr id="3" name="Content Placeholder 2">
            <a:extLst>
              <a:ext uri="{FF2B5EF4-FFF2-40B4-BE49-F238E27FC236}">
                <a16:creationId xmlns:a16="http://schemas.microsoft.com/office/drawing/2014/main" id="{01DB0140-9F5A-285C-54EB-F6D2006DDEB9}"/>
              </a:ext>
            </a:extLst>
          </p:cNvPr>
          <p:cNvSpPr>
            <a:spLocks noGrp="1"/>
          </p:cNvSpPr>
          <p:nvPr>
            <p:ph idx="1"/>
          </p:nvPr>
        </p:nvSpPr>
        <p:spPr>
          <a:xfrm>
            <a:off x="4572000" y="448574"/>
            <a:ext cx="6933166" cy="5952226"/>
          </a:xfrm>
        </p:spPr>
        <p:txBody>
          <a:bodyPr anchor="ctr">
            <a:normAutofit fontScale="77500" lnSpcReduction="20000"/>
          </a:bodyPr>
          <a:lstStyle/>
          <a:p>
            <a:pPr marL="0" indent="0">
              <a:buNone/>
            </a:pPr>
            <a:r>
              <a:rPr lang="en-US" sz="2600" dirty="0"/>
              <a:t>§ 117 Sourcing rules</a:t>
            </a:r>
          </a:p>
          <a:p>
            <a:pPr marL="0" indent="0">
              <a:spcAft>
                <a:spcPts val="1200"/>
              </a:spcAft>
              <a:buNone/>
            </a:pPr>
            <a:r>
              <a:rPr lang="en-US" sz="2600" dirty="0"/>
              <a:t>Notwithstanding the law of any State or political subdivision of any State, mobile telecommunications services provided in a taxing jurisdiction to a customer, the charges for which are billed by or for the customer’s home service provider, </a:t>
            </a:r>
            <a:r>
              <a:rPr lang="en-US" sz="2600" b="1" dirty="0">
                <a:solidFill>
                  <a:schemeClr val="accent4">
                    <a:lumMod val="75000"/>
                  </a:schemeClr>
                </a:solidFill>
              </a:rPr>
              <a:t>shall be deemed to be provided by the customer’s home service provider</a:t>
            </a:r>
            <a:r>
              <a:rPr lang="en-US" sz="2600" dirty="0"/>
              <a:t>.</a:t>
            </a:r>
          </a:p>
          <a:p>
            <a:pPr marL="0" indent="0">
              <a:buNone/>
            </a:pPr>
            <a:r>
              <a:rPr lang="en-US" sz="2600" dirty="0"/>
              <a:t>All charges for mobile telecommunications services that are deemed to be provided by the customer’s home service provider…</a:t>
            </a:r>
            <a:r>
              <a:rPr lang="en-US" sz="2600" b="1" dirty="0">
                <a:solidFill>
                  <a:schemeClr val="accent4">
                    <a:lumMod val="75000"/>
                  </a:schemeClr>
                </a:solidFill>
              </a:rPr>
              <a:t>are authorized to be subjected to tax, charge, or fee by the taxing jurisdictions whose territorial limits encompass the customer’s place of primary use, </a:t>
            </a:r>
            <a:r>
              <a:rPr lang="en-US" sz="2600" dirty="0"/>
              <a:t>regardless of where the mobile telecommunication services originate, terminate, or pass through, and no other taxing jurisdiction may impose taxes, charges, or fees on charges for such mobile telecommunications services.</a:t>
            </a:r>
          </a:p>
        </p:txBody>
      </p:sp>
    </p:spTree>
    <p:extLst>
      <p:ext uri="{BB962C8B-B14F-4D97-AF65-F5344CB8AC3E}">
        <p14:creationId xmlns:p14="http://schemas.microsoft.com/office/powerpoint/2010/main" val="4238946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E9C0F0-AB42-471E-CFEB-EB96BF5558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23E2EF-14F0-66A3-31CC-7448E3B154B4}"/>
              </a:ext>
            </a:extLst>
          </p:cNvPr>
          <p:cNvSpPr>
            <a:spLocks noGrp="1"/>
          </p:cNvSpPr>
          <p:nvPr>
            <p:ph type="title"/>
          </p:nvPr>
        </p:nvSpPr>
        <p:spPr>
          <a:xfrm>
            <a:off x="686834" y="1153572"/>
            <a:ext cx="3200400" cy="4461163"/>
          </a:xfrm>
        </p:spPr>
        <p:txBody>
          <a:bodyPr>
            <a:normAutofit/>
          </a:bodyPr>
          <a:lstStyle/>
          <a:p>
            <a:r>
              <a:rPr lang="en-US">
                <a:solidFill>
                  <a:srgbClr val="FFFFFF"/>
                </a:solidFill>
              </a:rPr>
              <a:t>Sourcing:</a:t>
            </a:r>
          </a:p>
        </p:txBody>
      </p:sp>
      <p:sp>
        <p:nvSpPr>
          <p:cNvPr id="3" name="Content Placeholder 2">
            <a:extLst>
              <a:ext uri="{FF2B5EF4-FFF2-40B4-BE49-F238E27FC236}">
                <a16:creationId xmlns:a16="http://schemas.microsoft.com/office/drawing/2014/main" id="{B5A4DDFC-1CA6-FA60-B614-7519FAB816A4}"/>
              </a:ext>
            </a:extLst>
          </p:cNvPr>
          <p:cNvSpPr>
            <a:spLocks noGrp="1"/>
          </p:cNvSpPr>
          <p:nvPr>
            <p:ph idx="1"/>
          </p:nvPr>
        </p:nvSpPr>
        <p:spPr>
          <a:xfrm>
            <a:off x="4495076" y="452887"/>
            <a:ext cx="7337894" cy="5952226"/>
          </a:xfrm>
        </p:spPr>
        <p:txBody>
          <a:bodyPr anchor="ctr">
            <a:normAutofit/>
          </a:bodyPr>
          <a:lstStyle/>
          <a:p>
            <a:pPr marL="0" indent="0">
              <a:spcBef>
                <a:spcPts val="2200"/>
              </a:spcBef>
              <a:buNone/>
            </a:pPr>
            <a:r>
              <a:rPr lang="en-US" sz="2000" dirty="0"/>
              <a:t>§ 122 Determination of Place of Primary Use</a:t>
            </a:r>
          </a:p>
          <a:p>
            <a:pPr marL="274320" indent="0">
              <a:spcAft>
                <a:spcPts val="1200"/>
              </a:spcAft>
              <a:buNone/>
            </a:pPr>
            <a:r>
              <a:rPr lang="en-US" sz="2000" dirty="0"/>
              <a:t>A home service provider shall be responsible for obtaining and maintaining the customer’s place of primary use …, and if the home service provider’s reliance on information provided by its customer is in good faith, a taxing jurisdiction shall— </a:t>
            </a:r>
          </a:p>
          <a:p>
            <a:pPr marL="457200" indent="-457200">
              <a:spcAft>
                <a:spcPts val="1200"/>
              </a:spcAft>
              <a:buClr>
                <a:schemeClr val="accent4"/>
              </a:buClr>
              <a:buAutoNum type="arabicParenBoth"/>
            </a:pPr>
            <a:r>
              <a:rPr lang="en-US" sz="2000" dirty="0"/>
              <a:t>allow a home service provider to rely on the applicable residential or business street address supplied by the home service provider’s customer; and </a:t>
            </a:r>
          </a:p>
          <a:p>
            <a:pPr marL="457200" indent="-457200">
              <a:spcAft>
                <a:spcPts val="1200"/>
              </a:spcAft>
              <a:buClr>
                <a:schemeClr val="accent4"/>
              </a:buClr>
              <a:buAutoNum type="arabicParenBoth"/>
            </a:pPr>
            <a:r>
              <a:rPr lang="en-US" sz="2000" dirty="0"/>
              <a:t>not hold a home service provider liable for any additional taxes, charges, or fees based on a different determination of the place of primary use for taxes, charges, or fees that are customarily passed on to the customer as a separate itemized charge.</a:t>
            </a:r>
          </a:p>
        </p:txBody>
      </p:sp>
    </p:spTree>
    <p:extLst>
      <p:ext uri="{BB962C8B-B14F-4D97-AF65-F5344CB8AC3E}">
        <p14:creationId xmlns:p14="http://schemas.microsoft.com/office/powerpoint/2010/main" val="30464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02167-7CB5-95A5-AAC7-47CF965C607E}"/>
              </a:ext>
            </a:extLst>
          </p:cNvPr>
          <p:cNvSpPr>
            <a:spLocks noGrp="1"/>
          </p:cNvSpPr>
          <p:nvPr>
            <p:ph type="title"/>
          </p:nvPr>
        </p:nvSpPr>
        <p:spPr/>
        <p:txBody>
          <a:bodyPr/>
          <a:lstStyle/>
          <a:p>
            <a:r>
              <a:rPr lang="en-US" dirty="0"/>
              <a:t>Definition of Place of Primary Use</a:t>
            </a:r>
          </a:p>
        </p:txBody>
      </p:sp>
      <p:sp>
        <p:nvSpPr>
          <p:cNvPr id="3" name="Content Placeholder 2">
            <a:extLst>
              <a:ext uri="{FF2B5EF4-FFF2-40B4-BE49-F238E27FC236}">
                <a16:creationId xmlns:a16="http://schemas.microsoft.com/office/drawing/2014/main" id="{84A12F0B-1096-292C-D8D0-6ADB5C96ACD8}"/>
              </a:ext>
            </a:extLst>
          </p:cNvPr>
          <p:cNvSpPr>
            <a:spLocks noGrp="1"/>
          </p:cNvSpPr>
          <p:nvPr>
            <p:ph idx="1"/>
          </p:nvPr>
        </p:nvSpPr>
        <p:spPr/>
        <p:txBody>
          <a:bodyPr>
            <a:normAutofit/>
          </a:bodyPr>
          <a:lstStyle/>
          <a:p>
            <a:pPr marL="0" indent="0">
              <a:buNone/>
            </a:pPr>
            <a:r>
              <a:rPr lang="en-US" sz="2400" dirty="0"/>
              <a:t>The term ‘place of primary use’ means the street address representative of where the customer’s use of the mobile telecommunications service primarily occurs, which must be— </a:t>
            </a:r>
          </a:p>
          <a:p>
            <a:pPr marL="514350" indent="-514350">
              <a:buAutoNum type="alphaUcParenBoth"/>
            </a:pPr>
            <a:r>
              <a:rPr lang="en-US" sz="2400" dirty="0"/>
              <a:t>the residential street address or the primary business street address of the customer; and </a:t>
            </a:r>
          </a:p>
          <a:p>
            <a:pPr marL="514350" indent="-514350">
              <a:buAutoNum type="alphaUcParenBoth"/>
            </a:pPr>
            <a:r>
              <a:rPr lang="en-US" sz="2400" dirty="0"/>
              <a:t>within the licensed service area of the home service provider.</a:t>
            </a:r>
          </a:p>
        </p:txBody>
      </p:sp>
    </p:spTree>
    <p:extLst>
      <p:ext uri="{BB962C8B-B14F-4D97-AF65-F5344CB8AC3E}">
        <p14:creationId xmlns:p14="http://schemas.microsoft.com/office/powerpoint/2010/main" val="1621210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D7A68-4328-CF28-1A3D-06E81DE8C268}"/>
              </a:ext>
            </a:extLst>
          </p:cNvPr>
          <p:cNvSpPr>
            <a:spLocks noGrp="1"/>
          </p:cNvSpPr>
          <p:nvPr>
            <p:ph type="ctrTitle"/>
          </p:nvPr>
        </p:nvSpPr>
        <p:spPr>
          <a:xfrm>
            <a:off x="1524000" y="1122363"/>
            <a:ext cx="9144000" cy="835646"/>
          </a:xfrm>
        </p:spPr>
        <p:txBody>
          <a:bodyPr>
            <a:normAutofit/>
          </a:bodyPr>
          <a:lstStyle/>
          <a:p>
            <a:r>
              <a:rPr lang="en-US" sz="3600" dirty="0"/>
              <a:t>DIGITIAL GOODS AND SERVICES TAX FAIRNESS ACT</a:t>
            </a:r>
          </a:p>
        </p:txBody>
      </p:sp>
      <p:sp>
        <p:nvSpPr>
          <p:cNvPr id="3" name="Subtitle 2">
            <a:extLst>
              <a:ext uri="{FF2B5EF4-FFF2-40B4-BE49-F238E27FC236}">
                <a16:creationId xmlns:a16="http://schemas.microsoft.com/office/drawing/2014/main" id="{C6242426-16BA-E91C-6FA0-0899A8AC89E1}"/>
              </a:ext>
            </a:extLst>
          </p:cNvPr>
          <p:cNvSpPr>
            <a:spLocks noGrp="1"/>
          </p:cNvSpPr>
          <p:nvPr>
            <p:ph type="subTitle" idx="1"/>
          </p:nvPr>
        </p:nvSpPr>
        <p:spPr>
          <a:xfrm>
            <a:off x="1725282" y="2266122"/>
            <a:ext cx="8695427" cy="2991678"/>
          </a:xfrm>
        </p:spPr>
        <p:txBody>
          <a:bodyPr/>
          <a:lstStyle/>
          <a:p>
            <a:r>
              <a:rPr lang="en-US" sz="2400" dirty="0"/>
              <a:t>HR 1725 (Rep. Cohen-Judiciary) and S 765 (Sen. Thune-Finance) 116</a:t>
            </a:r>
            <a:r>
              <a:rPr lang="en-US" sz="2400" baseline="30000" dirty="0"/>
              <a:t>th</a:t>
            </a:r>
            <a:r>
              <a:rPr lang="en-US" sz="2400" dirty="0"/>
              <a:t> Cong. 2019</a:t>
            </a:r>
          </a:p>
          <a:p>
            <a:endParaRPr lang="en-US" sz="2400" dirty="0"/>
          </a:p>
          <a:p>
            <a:r>
              <a:rPr lang="en-US" sz="2400" dirty="0"/>
              <a:t>HR 7058 (Rep. Smith-Judiciary) S 3581(Sen. Thune-Finance) 115</a:t>
            </a:r>
            <a:r>
              <a:rPr lang="en-US" sz="2400" baseline="30000" dirty="0"/>
              <a:t>th</a:t>
            </a:r>
            <a:r>
              <a:rPr lang="en-US" sz="2400" dirty="0"/>
              <a:t> Cong.,  2018</a:t>
            </a:r>
          </a:p>
          <a:p>
            <a:pPr algn="l"/>
            <a:endParaRPr lang="en-US" dirty="0"/>
          </a:p>
        </p:txBody>
      </p:sp>
    </p:spTree>
    <p:extLst>
      <p:ext uri="{BB962C8B-B14F-4D97-AF65-F5344CB8AC3E}">
        <p14:creationId xmlns:p14="http://schemas.microsoft.com/office/powerpoint/2010/main" val="504858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85085-119C-5AC6-6036-3E2715BF3C1E}"/>
              </a:ext>
            </a:extLst>
          </p:cNvPr>
          <p:cNvSpPr>
            <a:spLocks noGrp="1"/>
          </p:cNvSpPr>
          <p:nvPr>
            <p:ph type="title"/>
          </p:nvPr>
        </p:nvSpPr>
        <p:spPr/>
        <p:txBody>
          <a:bodyPr>
            <a:normAutofit fontScale="90000"/>
          </a:bodyPr>
          <a:lstStyle/>
          <a:p>
            <a:r>
              <a:rPr lang="en-US" dirty="0"/>
              <a:t>Development of Digital Goods and Services Tax Fairness Act	</a:t>
            </a:r>
          </a:p>
        </p:txBody>
      </p:sp>
      <p:sp>
        <p:nvSpPr>
          <p:cNvPr id="3" name="Content Placeholder 2">
            <a:extLst>
              <a:ext uri="{FF2B5EF4-FFF2-40B4-BE49-F238E27FC236}">
                <a16:creationId xmlns:a16="http://schemas.microsoft.com/office/drawing/2014/main" id="{F0F2B1C4-7C63-C7CB-2A4B-C3E0995B9E1A}"/>
              </a:ext>
            </a:extLst>
          </p:cNvPr>
          <p:cNvSpPr>
            <a:spLocks noGrp="1"/>
          </p:cNvSpPr>
          <p:nvPr>
            <p:ph idx="1"/>
          </p:nvPr>
        </p:nvSpPr>
        <p:spPr/>
        <p:txBody>
          <a:bodyPr>
            <a:normAutofit/>
          </a:bodyPr>
          <a:lstStyle/>
          <a:p>
            <a:r>
              <a:rPr lang="en-US" sz="2400" dirty="0"/>
              <a:t>Effort Coordinated by the National Governor’s Associations</a:t>
            </a:r>
          </a:p>
          <a:p>
            <a:r>
              <a:rPr lang="en-US" sz="2400" dirty="0"/>
              <a:t>Participants:</a:t>
            </a:r>
          </a:p>
          <a:p>
            <a:pPr lvl="1"/>
            <a:r>
              <a:rPr lang="en-US" sz="2400" dirty="0"/>
              <a:t>Multistate Tax Commission</a:t>
            </a:r>
          </a:p>
          <a:p>
            <a:pPr lvl="1"/>
            <a:r>
              <a:rPr lang="en-US" sz="2400" dirty="0"/>
              <a:t>Streamlined Sales Tax</a:t>
            </a:r>
          </a:p>
          <a:p>
            <a:pPr lvl="1"/>
            <a:r>
              <a:rPr lang="en-US" sz="2400" dirty="0"/>
              <a:t>National Conference of State Legislators</a:t>
            </a:r>
          </a:p>
          <a:p>
            <a:pPr lvl="1"/>
            <a:r>
              <a:rPr lang="en-US" sz="2400" dirty="0"/>
              <a:t>Individual States: Utah, Washington</a:t>
            </a:r>
          </a:p>
          <a:p>
            <a:pPr lvl="1"/>
            <a:r>
              <a:rPr lang="en-US" sz="2400" dirty="0"/>
              <a:t>Broad range of companies and practitioners </a:t>
            </a:r>
          </a:p>
        </p:txBody>
      </p:sp>
    </p:spTree>
    <p:extLst>
      <p:ext uri="{BB962C8B-B14F-4D97-AF65-F5344CB8AC3E}">
        <p14:creationId xmlns:p14="http://schemas.microsoft.com/office/powerpoint/2010/main" val="2028562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E328-A8C8-30D4-F5CD-7AE8D93CCBEA}"/>
              </a:ext>
            </a:extLst>
          </p:cNvPr>
          <p:cNvSpPr>
            <a:spLocks noGrp="1"/>
          </p:cNvSpPr>
          <p:nvPr>
            <p:ph type="title"/>
          </p:nvPr>
        </p:nvSpPr>
        <p:spPr/>
        <p:txBody>
          <a:bodyPr>
            <a:normAutofit fontScale="90000"/>
          </a:bodyPr>
          <a:lstStyle/>
          <a:p>
            <a:r>
              <a:rPr lang="en-US" dirty="0"/>
              <a:t>Definitions of Digital Good and Digital Service</a:t>
            </a:r>
          </a:p>
        </p:txBody>
      </p:sp>
      <p:sp>
        <p:nvSpPr>
          <p:cNvPr id="3" name="Content Placeholder 2">
            <a:extLst>
              <a:ext uri="{FF2B5EF4-FFF2-40B4-BE49-F238E27FC236}">
                <a16:creationId xmlns:a16="http://schemas.microsoft.com/office/drawing/2014/main" id="{4A8D422E-1F52-0490-942E-85AD7E6458F8}"/>
              </a:ext>
            </a:extLst>
          </p:cNvPr>
          <p:cNvSpPr>
            <a:spLocks noGrp="1"/>
          </p:cNvSpPr>
          <p:nvPr>
            <p:ph idx="1"/>
          </p:nvPr>
        </p:nvSpPr>
        <p:spPr/>
        <p:txBody>
          <a:bodyPr>
            <a:normAutofit/>
          </a:bodyPr>
          <a:lstStyle/>
          <a:p>
            <a:r>
              <a:rPr lang="en-US" sz="2000" dirty="0"/>
              <a:t>Sec. 7(7) The term “digital good” means any software or other good that is delivered or transferred electronically, ….where such software or other good is the true object of the transaction, …</a:t>
            </a:r>
            <a:r>
              <a:rPr lang="en-US" sz="2000" b="1" dirty="0"/>
              <a:t>that results in the delivery to the customer of a complete copy of such software or other good,</a:t>
            </a:r>
            <a:r>
              <a:rPr lang="en-US" sz="2000" dirty="0"/>
              <a:t> with the right to use permanently or for a specified period…</a:t>
            </a:r>
          </a:p>
          <a:p>
            <a:r>
              <a:rPr lang="en-US" sz="2000" dirty="0"/>
              <a:t>Sec. 7(8) The term “digital service” means any service that is provided electronically, including the provision of remote access to or use of a digital good …..</a:t>
            </a:r>
          </a:p>
        </p:txBody>
      </p:sp>
    </p:spTree>
    <p:extLst>
      <p:ext uri="{BB962C8B-B14F-4D97-AF65-F5344CB8AC3E}">
        <p14:creationId xmlns:p14="http://schemas.microsoft.com/office/powerpoint/2010/main" val="3763221496"/>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{96770320-2C3E-9441-82E3-94B271E45A82}tf16401369</Template>
  <TotalTime>2588</TotalTime>
  <Words>1177</Words>
  <Application>Microsoft Office PowerPoint</Application>
  <PresentationFormat>Widescreen</PresentationFormat>
  <Paragraphs>77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 Light</vt:lpstr>
      <vt:lpstr>Rockwell</vt:lpstr>
      <vt:lpstr>Wingdings</vt:lpstr>
      <vt:lpstr>Atlas</vt:lpstr>
      <vt:lpstr>Sourcing Digital Sales</vt:lpstr>
      <vt:lpstr>Mobile Telecommunications Sourcing Act</vt:lpstr>
      <vt:lpstr>Development of the Mobile Telecommunications Sourcing Act</vt:lpstr>
      <vt:lpstr>Sourcing:</vt:lpstr>
      <vt:lpstr>Sourcing:</vt:lpstr>
      <vt:lpstr>Definition of Place of Primary Use</vt:lpstr>
      <vt:lpstr>DIGITIAL GOODS AND SERVICES TAX FAIRNESS ACT</vt:lpstr>
      <vt:lpstr>Development of Digital Goods and Services Tax Fairness Act </vt:lpstr>
      <vt:lpstr>Definitions of Digital Good and Digital Service</vt:lpstr>
      <vt:lpstr>Definitions</vt:lpstr>
      <vt:lpstr>Sourcing</vt:lpstr>
      <vt:lpstr>Sourcing</vt:lpstr>
      <vt:lpstr>Sourcing</vt:lpstr>
      <vt:lpstr>Sourcing</vt:lpstr>
      <vt:lpstr>Sourcing</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Nebergall</dc:creator>
  <cp:lastModifiedBy>Helen Hecht</cp:lastModifiedBy>
  <cp:revision>11</cp:revision>
  <dcterms:created xsi:type="dcterms:W3CDTF">2025-07-08T17:33:42Z</dcterms:created>
  <dcterms:modified xsi:type="dcterms:W3CDTF">2025-07-17T18:40:00Z</dcterms:modified>
</cp:coreProperties>
</file>