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2" r:id="rId1"/>
    <p:sldMasterId id="2147483763" r:id="rId2"/>
  </p:sldMasterIdLst>
  <p:notesMasterIdLst>
    <p:notesMasterId r:id="rId31"/>
  </p:notesMasterIdLst>
  <p:sldIdLst>
    <p:sldId id="281" r:id="rId3"/>
    <p:sldId id="674" r:id="rId4"/>
    <p:sldId id="675" r:id="rId5"/>
    <p:sldId id="676" r:id="rId6"/>
    <p:sldId id="677" r:id="rId7"/>
    <p:sldId id="678" r:id="rId8"/>
    <p:sldId id="258" r:id="rId9"/>
    <p:sldId id="656" r:id="rId10"/>
    <p:sldId id="664" r:id="rId11"/>
    <p:sldId id="672" r:id="rId12"/>
    <p:sldId id="673" r:id="rId13"/>
    <p:sldId id="679" r:id="rId14"/>
    <p:sldId id="680" r:id="rId15"/>
    <p:sldId id="681" r:id="rId16"/>
    <p:sldId id="682" r:id="rId17"/>
    <p:sldId id="683" r:id="rId18"/>
    <p:sldId id="684" r:id="rId19"/>
    <p:sldId id="685" r:id="rId20"/>
    <p:sldId id="687" r:id="rId21"/>
    <p:sldId id="686" r:id="rId22"/>
    <p:sldId id="688" r:id="rId23"/>
    <p:sldId id="689" r:id="rId24"/>
    <p:sldId id="690" r:id="rId25"/>
    <p:sldId id="691" r:id="rId26"/>
    <p:sldId id="692" r:id="rId27"/>
    <p:sldId id="693" r:id="rId28"/>
    <p:sldId id="694" r:id="rId29"/>
    <p:sldId id="695" r:id="rId30"/>
  </p:sldIdLst>
  <p:sldSz cx="12192000" cy="6858000"/>
  <p:notesSz cx="7077075" cy="9363075"/>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 id="5" name="Mia Strong" initials="MS" lastIdx="5" clrIdx="4">
    <p:extLst>
      <p:ext uri="{19B8F6BF-5375-455C-9EA6-DF929625EA0E}">
        <p15:presenceInfo xmlns:p15="http://schemas.microsoft.com/office/powerpoint/2012/main" userId="S-1-5-21-879169590-2894304047-4147668844-309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80" autoAdjust="0"/>
    <p:restoredTop sz="77791" autoAdjust="0"/>
  </p:normalViewPr>
  <p:slideViewPr>
    <p:cSldViewPr snapToGrid="0">
      <p:cViewPr varScale="1">
        <p:scale>
          <a:sx n="51" d="100"/>
          <a:sy n="51" d="100"/>
        </p:scale>
        <p:origin x="888" y="3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28"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6DF0A747-3D3D-4E61-BBFC-593FEE6AD157}" type="datetimeFigureOut">
              <a:rPr lang="en-US" smtClean="0"/>
              <a:t>7/17/2025</a:t>
            </a:fld>
            <a:endParaRPr lang="en-US" dirty="0"/>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74BE47F8-3455-4D8C-B9E0-C75F5017E12D}" type="slidenum">
              <a:rPr lang="en-US" smtClean="0"/>
              <a:t>‹#›</a:t>
            </a:fld>
            <a:endParaRPr lang="en-US" dirty="0"/>
          </a:p>
        </p:txBody>
      </p:sp>
    </p:spTree>
    <p:extLst>
      <p:ext uri="{BB962C8B-B14F-4D97-AF65-F5344CB8AC3E}">
        <p14:creationId xmlns:p14="http://schemas.microsoft.com/office/powerpoint/2010/main" val="1583194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8750" y="34925"/>
            <a:ext cx="5297488" cy="2979738"/>
          </a:xfrm>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494C42-5034-4A46-9B78-EE3919A245F5}"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3196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22</a:t>
            </a:fld>
            <a:endParaRPr lang="en-US" dirty="0"/>
          </a:p>
        </p:txBody>
      </p:sp>
    </p:spTree>
    <p:extLst>
      <p:ext uri="{BB962C8B-B14F-4D97-AF65-F5344CB8AC3E}">
        <p14:creationId xmlns:p14="http://schemas.microsoft.com/office/powerpoint/2010/main" val="41641600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23</a:t>
            </a:fld>
            <a:endParaRPr lang="en-US" dirty="0"/>
          </a:p>
        </p:txBody>
      </p:sp>
    </p:spTree>
    <p:extLst>
      <p:ext uri="{BB962C8B-B14F-4D97-AF65-F5344CB8AC3E}">
        <p14:creationId xmlns:p14="http://schemas.microsoft.com/office/powerpoint/2010/main" val="21242391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24</a:t>
            </a:fld>
            <a:endParaRPr lang="en-US" dirty="0"/>
          </a:p>
        </p:txBody>
      </p:sp>
    </p:spTree>
    <p:extLst>
      <p:ext uri="{BB962C8B-B14F-4D97-AF65-F5344CB8AC3E}">
        <p14:creationId xmlns:p14="http://schemas.microsoft.com/office/powerpoint/2010/main" val="4259921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25</a:t>
            </a:fld>
            <a:endParaRPr lang="en-US" dirty="0"/>
          </a:p>
        </p:txBody>
      </p:sp>
    </p:spTree>
    <p:extLst>
      <p:ext uri="{BB962C8B-B14F-4D97-AF65-F5344CB8AC3E}">
        <p14:creationId xmlns:p14="http://schemas.microsoft.com/office/powerpoint/2010/main" val="1296111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26</a:t>
            </a:fld>
            <a:endParaRPr lang="en-US" dirty="0"/>
          </a:p>
        </p:txBody>
      </p:sp>
    </p:spTree>
    <p:extLst>
      <p:ext uri="{BB962C8B-B14F-4D97-AF65-F5344CB8AC3E}">
        <p14:creationId xmlns:p14="http://schemas.microsoft.com/office/powerpoint/2010/main" val="3201876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27</a:t>
            </a:fld>
            <a:endParaRPr lang="en-US" dirty="0"/>
          </a:p>
        </p:txBody>
      </p:sp>
    </p:spTree>
    <p:extLst>
      <p:ext uri="{BB962C8B-B14F-4D97-AF65-F5344CB8AC3E}">
        <p14:creationId xmlns:p14="http://schemas.microsoft.com/office/powerpoint/2010/main" val="38049461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28</a:t>
            </a:fld>
            <a:endParaRPr lang="en-US" dirty="0"/>
          </a:p>
        </p:txBody>
      </p:sp>
    </p:spTree>
    <p:extLst>
      <p:ext uri="{BB962C8B-B14F-4D97-AF65-F5344CB8AC3E}">
        <p14:creationId xmlns:p14="http://schemas.microsoft.com/office/powerpoint/2010/main" val="873387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a:t>
            </a:fld>
            <a:endParaRPr lang="en-US" dirty="0"/>
          </a:p>
        </p:txBody>
      </p:sp>
    </p:spTree>
    <p:extLst>
      <p:ext uri="{BB962C8B-B14F-4D97-AF65-F5344CB8AC3E}">
        <p14:creationId xmlns:p14="http://schemas.microsoft.com/office/powerpoint/2010/main" val="2064771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15</a:t>
            </a:fld>
            <a:endParaRPr lang="en-US" dirty="0"/>
          </a:p>
        </p:txBody>
      </p:sp>
    </p:spTree>
    <p:extLst>
      <p:ext uri="{BB962C8B-B14F-4D97-AF65-F5344CB8AC3E}">
        <p14:creationId xmlns:p14="http://schemas.microsoft.com/office/powerpoint/2010/main" val="2777694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16</a:t>
            </a:fld>
            <a:endParaRPr lang="en-US" dirty="0"/>
          </a:p>
        </p:txBody>
      </p:sp>
    </p:spTree>
    <p:extLst>
      <p:ext uri="{BB962C8B-B14F-4D97-AF65-F5344CB8AC3E}">
        <p14:creationId xmlns:p14="http://schemas.microsoft.com/office/powerpoint/2010/main" val="3654997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17</a:t>
            </a:fld>
            <a:endParaRPr lang="en-US" dirty="0"/>
          </a:p>
        </p:txBody>
      </p:sp>
    </p:spTree>
    <p:extLst>
      <p:ext uri="{BB962C8B-B14F-4D97-AF65-F5344CB8AC3E}">
        <p14:creationId xmlns:p14="http://schemas.microsoft.com/office/powerpoint/2010/main" val="907774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18</a:t>
            </a:fld>
            <a:endParaRPr lang="en-US" dirty="0"/>
          </a:p>
        </p:txBody>
      </p:sp>
    </p:spTree>
    <p:extLst>
      <p:ext uri="{BB962C8B-B14F-4D97-AF65-F5344CB8AC3E}">
        <p14:creationId xmlns:p14="http://schemas.microsoft.com/office/powerpoint/2010/main" val="1670433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19</a:t>
            </a:fld>
            <a:endParaRPr lang="en-US" dirty="0"/>
          </a:p>
        </p:txBody>
      </p:sp>
    </p:spTree>
    <p:extLst>
      <p:ext uri="{BB962C8B-B14F-4D97-AF65-F5344CB8AC3E}">
        <p14:creationId xmlns:p14="http://schemas.microsoft.com/office/powerpoint/2010/main" val="1756493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20</a:t>
            </a:fld>
            <a:endParaRPr lang="en-US" dirty="0"/>
          </a:p>
        </p:txBody>
      </p:sp>
    </p:spTree>
    <p:extLst>
      <p:ext uri="{BB962C8B-B14F-4D97-AF65-F5344CB8AC3E}">
        <p14:creationId xmlns:p14="http://schemas.microsoft.com/office/powerpoint/2010/main" val="3535902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BE47F8-3455-4D8C-B9E0-C75F5017E12D}" type="slidenum">
              <a:rPr lang="en-US" smtClean="0"/>
              <a:t>21</a:t>
            </a:fld>
            <a:endParaRPr lang="en-US" dirty="0"/>
          </a:p>
        </p:txBody>
      </p:sp>
    </p:spTree>
    <p:extLst>
      <p:ext uri="{BB962C8B-B14F-4D97-AF65-F5344CB8AC3E}">
        <p14:creationId xmlns:p14="http://schemas.microsoft.com/office/powerpoint/2010/main" val="949591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129DAAD1-DCC8-4986-ABC6-E5C7F40BAF74}" type="datetime1">
              <a:rPr lang="en-US" smtClean="0"/>
              <a:t>7/17/2025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404136-8312-4616-9D8B-8217A16E872A}" type="datetime1">
              <a:rPr lang="en-US" smtClean="0"/>
              <a:t>7/17/2025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1003B7D0-9026-43E0-BB72-296DFF463416}" type="datetime1">
              <a:rPr lang="en-US" smtClean="0"/>
              <a:t>7/17/2025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6215E3FE-2A52-4BFD-866F-7468E077B710}" type="datetime1">
              <a:rPr lang="en-US" smtClean="0"/>
              <a:t>7/17/2025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19579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F56EA5F0-CC34-482B-B7D7-9B41821823C8}" type="datetime1">
              <a:rPr lang="en-US" smtClean="0"/>
              <a:t>7/17/2025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69265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F35DAB7C-C874-4098-B6FA-7A7D41D46054}" type="datetime1">
              <a:rPr lang="en-US" smtClean="0"/>
              <a:t>7/17/2025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34167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CED2E2-1542-4766-B14D-910888DE2F40}" type="datetime1">
              <a:rPr lang="en-US" smtClean="0"/>
              <a:t>7/17/2025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650558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139CAA-DE3D-430A-BBEB-611F0ABD547B}" type="datetime1">
              <a:rPr lang="en-US" smtClean="0"/>
              <a:t>7/17/2025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705743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13BBB6-D452-44CA-BE48-69C7636B069C}" type="datetime1">
              <a:rPr lang="en-US" smtClean="0"/>
              <a:t>7/17/2025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808945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9A268C-8FB5-4886-8264-FC595AF8391B}" type="datetime1">
              <a:rPr lang="en-US" smtClean="0"/>
              <a:t>7/17/2025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61056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C277F93F-B245-4FE5-8EF7-CE30EA2F06A3}" type="datetime1">
              <a:rPr lang="en-US" smtClean="0"/>
              <a:t>7/17/2025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82909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09955"/>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1539433"/>
            <a:ext cx="11029615" cy="4435917"/>
          </a:xfrm>
        </p:spPr>
        <p:txBody>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62EB29EC-452B-411D-BB95-55074DC2997B}" type="datetime1">
              <a:rPr lang="en-US" smtClean="0"/>
              <a:t>7/17/2025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505B9-AE01-4BC3-856D-BB132BF34314}" type="datetime1">
              <a:rPr lang="en-US" smtClean="0"/>
              <a:t>7/17/2025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101847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ECF3C1-CD21-49DD-B007-0E3BB43F67F8}" type="datetime1">
              <a:rPr lang="en-US" smtClean="0"/>
              <a:t>7/17/2025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899935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51A75AEC-37D3-4D1C-B3F1-20813135198E}" type="datetime1">
              <a:rPr lang="en-US" smtClean="0"/>
              <a:t>7/17/2025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37609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04E83301-EA85-4833-AC88-201BDBC4DFDA}" type="datetime1">
              <a:rPr lang="en-US" smtClean="0"/>
              <a:t>7/17/2025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8F49CD-F5BA-445F-9E73-B8FBCCADC9E4}" type="datetime1">
              <a:rPr lang="en-US" smtClean="0"/>
              <a:t>7/17/2025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9AB9F2-6600-44D8-A39E-9C8A1D247AE4}" type="datetime1">
              <a:rPr lang="en-US" smtClean="0"/>
              <a:t>7/17/2025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E699458-CD5E-4469-899A-81E77DE4C8A2}" type="datetime1">
              <a:rPr lang="en-US" smtClean="0"/>
              <a:t>7/17/2025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4678CE-E1B9-46A2-9F0A-B08F8FD335D6}" type="datetime1">
              <a:rPr lang="en-US" smtClean="0"/>
              <a:t>7/17/2025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4EF5B52A-164C-491C-82EC-0311110E63BC}" type="datetime1">
              <a:rPr lang="en-US" smtClean="0"/>
              <a:t>7/17/2025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DDD167-4E9B-496D-A1B4-EC3F4B87A8D0}" type="datetime1">
              <a:rPr lang="en-US" smtClean="0"/>
              <a:t>7/17/2025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75444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1713053"/>
            <a:ext cx="11029616" cy="4606723"/>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2537ACC9-04C3-44FE-8193-E17ECA2F4901}" type="datetime1">
              <a:rPr lang="en-US" smtClean="0"/>
              <a:t>7/17/2025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2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0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064E5414-ECEC-412A-94F2-109BABC55DD1}" type="datetime1">
              <a:rPr lang="en-US" smtClean="0"/>
              <a:t>7/17/2025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40316363"/>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hyperlink" Target="https://legiscan.com/MD/bill/HB352/202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legiscan.com/WA/bill/SB5814/2025"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mtc.gov/uniformity/sales-tax-on-digital-products/"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legis.la.gov/legis/BillInfo.aspx?s=243ES&amp;b=HB8&amp;sbi=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legiscan.com/ME/bill/LD210/2025"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3795387" y="2080645"/>
            <a:ext cx="8186082" cy="1348356"/>
          </a:xfrm>
        </p:spPr>
        <p:txBody>
          <a:bodyPr>
            <a:normAutofit fontScale="90000"/>
          </a:bodyPr>
          <a:lstStyle/>
          <a:p>
            <a:br>
              <a:rPr lang="en-US" sz="4400" dirty="0"/>
            </a:br>
            <a:br>
              <a:rPr lang="en-US" sz="4400" dirty="0"/>
            </a:br>
            <a:br>
              <a:rPr lang="en-US" sz="4400" dirty="0"/>
            </a:br>
            <a:br>
              <a:rPr lang="en-US" sz="4400" dirty="0"/>
            </a:br>
            <a:br>
              <a:rPr lang="en-US" sz="4400" dirty="0"/>
            </a:br>
            <a:br>
              <a:rPr lang="en-US" sz="4400" dirty="0"/>
            </a:br>
            <a:r>
              <a:rPr lang="en-US" sz="4400" cap="none" dirty="0"/>
              <a:t>Sales Taxation of Digital Products – </a:t>
            </a:r>
            <a:br>
              <a:rPr lang="en-US" sz="4400" cap="none" dirty="0"/>
            </a:br>
            <a:r>
              <a:rPr lang="en-US" sz="4400" cap="none" dirty="0"/>
              <a:t>Status Report </a:t>
            </a:r>
            <a:endParaRPr lang="en-US" sz="4400" dirty="0"/>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3945699" y="3429000"/>
            <a:ext cx="6192035" cy="1117833"/>
          </a:xfrm>
        </p:spPr>
        <p:txBody>
          <a:bodyPr>
            <a:noAutofit/>
          </a:bodyPr>
          <a:lstStyle/>
          <a:p>
            <a:r>
              <a:rPr lang="en-US" sz="2400" dirty="0"/>
              <a:t>July 22, 2025</a:t>
            </a:r>
          </a:p>
        </p:txBody>
      </p:sp>
      <p:sp>
        <p:nvSpPr>
          <p:cNvPr id="31" name="Rectangle 30">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33" name="Rectangle 32">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35" name="Rectangle 34">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pic>
        <p:nvPicPr>
          <p:cNvPr id="4" name="Picture 3">
            <a:extLst>
              <a:ext uri="{FF2B5EF4-FFF2-40B4-BE49-F238E27FC236}">
                <a16:creationId xmlns:a16="http://schemas.microsoft.com/office/drawing/2014/main" id="{49F09600-EAFC-4C54-94E9-659BE7BEF5B3}"/>
              </a:ext>
            </a:extLst>
          </p:cNvPr>
          <p:cNvPicPr>
            <a:picLocks noChangeAspect="1"/>
          </p:cNvPicPr>
          <p:nvPr/>
        </p:nvPicPr>
        <p:blipFill>
          <a:blip r:embed="rId4"/>
          <a:stretch>
            <a:fillRect/>
          </a:stretch>
        </p:blipFill>
        <p:spPr>
          <a:xfrm>
            <a:off x="742929" y="2003794"/>
            <a:ext cx="2822191" cy="1425206"/>
          </a:xfrm>
          <a:prstGeom prst="rect">
            <a:avLst/>
          </a:prstGeom>
        </p:spPr>
      </p:pic>
      <p:sp>
        <p:nvSpPr>
          <p:cNvPr id="5" name="Slide Number Placeholder 4">
            <a:extLst>
              <a:ext uri="{FF2B5EF4-FFF2-40B4-BE49-F238E27FC236}">
                <a16:creationId xmlns:a16="http://schemas.microsoft.com/office/drawing/2014/main" id="{29069105-5D7C-96CF-7BD9-C260AB9E37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custDataLst>
      <p:tags r:id="rId1"/>
    </p:custDataLst>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C0B4C-27F8-C035-CAD3-A05581442E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38B92A-CD55-BF80-A30D-A10FC703A972}"/>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Maryland</a:t>
            </a:r>
            <a:br>
              <a:rPr lang="en-US" cap="none" dirty="0"/>
            </a:br>
            <a:br>
              <a:rPr lang="en-US" cap="none" dirty="0"/>
            </a:br>
            <a:r>
              <a:rPr lang="en-US" cap="none" dirty="0"/>
              <a:t>NAICS codes</a:t>
            </a:r>
          </a:p>
        </p:txBody>
      </p:sp>
      <p:sp>
        <p:nvSpPr>
          <p:cNvPr id="5" name="Content Placeholder 4">
            <a:extLst>
              <a:ext uri="{FF2B5EF4-FFF2-40B4-BE49-F238E27FC236}">
                <a16:creationId xmlns:a16="http://schemas.microsoft.com/office/drawing/2014/main" id="{CCB53835-4AAB-CDE9-585D-D787DD2A8C40}"/>
              </a:ext>
            </a:extLst>
          </p:cNvPr>
          <p:cNvSpPr>
            <a:spLocks noGrp="1"/>
          </p:cNvSpPr>
          <p:nvPr>
            <p:ph idx="1"/>
          </p:nvPr>
        </p:nvSpPr>
        <p:spPr>
          <a:xfrm>
            <a:off x="2575035" y="1002425"/>
            <a:ext cx="9035775" cy="5604051"/>
          </a:xfrm>
        </p:spPr>
        <p:txBody>
          <a:bodyPr>
            <a:noAutofit/>
          </a:bodyPr>
          <a:lstStyle/>
          <a:p>
            <a:pPr algn="l">
              <a:lnSpc>
                <a:spcPct val="100000"/>
              </a:lnSpc>
              <a:spcBef>
                <a:spcPts val="600"/>
              </a:spcBef>
              <a:spcAft>
                <a:spcPts val="1800"/>
              </a:spcAft>
            </a:pPr>
            <a:r>
              <a:rPr lang="en-US" sz="2900" dirty="0"/>
              <a:t>Includes as a taxable service a data or information technology service described under NAICS sector 518, 519, or 5915, and a system software or application software publishing service described under NAICS sector 5132.</a:t>
            </a:r>
          </a:p>
          <a:p>
            <a:pPr lvl="1">
              <a:spcBef>
                <a:spcPts val="600"/>
              </a:spcBef>
              <a:spcAft>
                <a:spcPts val="1800"/>
              </a:spcAft>
            </a:pPr>
            <a:r>
              <a:rPr lang="en-US" sz="2500" dirty="0"/>
              <a:t>Excludes sales of cloud computing to qualified cybersecurity business. Defines cloud computing as a service that enables on-demand, self-service network access to a shared pool of configurable computer resources.</a:t>
            </a:r>
          </a:p>
          <a:p>
            <a:pPr>
              <a:lnSpc>
                <a:spcPct val="100000"/>
              </a:lnSpc>
              <a:spcBef>
                <a:spcPts val="600"/>
              </a:spcBef>
              <a:spcAft>
                <a:spcPts val="1800"/>
              </a:spcAft>
            </a:pPr>
            <a:r>
              <a:rPr lang="en-US" sz="1400" dirty="0"/>
              <a:t>Chapter 604, </a:t>
            </a:r>
            <a:r>
              <a:rPr lang="en-US" sz="1400" dirty="0">
                <a:hlinkClick r:id="rId2"/>
              </a:rPr>
              <a:t>H.B. 352</a:t>
            </a:r>
            <a:r>
              <a:rPr lang="en-US" sz="1400" dirty="0"/>
              <a:t>, Maryland General Assembly, 2025.</a:t>
            </a:r>
          </a:p>
          <a:p>
            <a:pPr algn="l">
              <a:lnSpc>
                <a:spcPct val="100000"/>
              </a:lnSpc>
              <a:spcBef>
                <a:spcPts val="600"/>
              </a:spcBef>
              <a:spcAft>
                <a:spcPts val="1800"/>
              </a:spcAft>
            </a:pPr>
            <a:endParaRPr lang="en-US" sz="2900" dirty="0"/>
          </a:p>
        </p:txBody>
      </p:sp>
      <p:sp>
        <p:nvSpPr>
          <p:cNvPr id="4" name="Slide Number Placeholder 3">
            <a:extLst>
              <a:ext uri="{FF2B5EF4-FFF2-40B4-BE49-F238E27FC236}">
                <a16:creationId xmlns:a16="http://schemas.microsoft.com/office/drawing/2014/main" id="{E81BC72F-312B-70BE-5170-510AE929A246}"/>
              </a:ext>
            </a:extLst>
          </p:cNvPr>
          <p:cNvSpPr>
            <a:spLocks noGrp="1"/>
          </p:cNvSpPr>
          <p:nvPr>
            <p:ph type="sldNum" sz="quarter" idx="12"/>
          </p:nvPr>
        </p:nvSpPr>
        <p:spPr/>
        <p:txBody>
          <a:bodyPr/>
          <a:lstStyle/>
          <a:p>
            <a:fld id="{3A98EE3D-8CD1-4C3F-BD1C-C98C9596463C}" type="slidenum">
              <a:rPr lang="en-US" smtClean="0"/>
              <a:t>10</a:t>
            </a:fld>
            <a:endParaRPr lang="en-US" dirty="0"/>
          </a:p>
        </p:txBody>
      </p:sp>
    </p:spTree>
    <p:extLst>
      <p:ext uri="{BB962C8B-B14F-4D97-AF65-F5344CB8AC3E}">
        <p14:creationId xmlns:p14="http://schemas.microsoft.com/office/powerpoint/2010/main" val="3066606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Washington</a:t>
            </a:r>
            <a:br>
              <a:rPr lang="en-US" cap="none" dirty="0"/>
            </a:br>
            <a:br>
              <a:rPr lang="en-US" cap="none" dirty="0"/>
            </a:br>
            <a:r>
              <a:rPr lang="en-US" cap="none" dirty="0"/>
              <a:t>Changes to Digital Automated Services, other</a:t>
            </a:r>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035775" cy="5604051"/>
          </a:xfrm>
        </p:spPr>
        <p:txBody>
          <a:bodyPr>
            <a:noAutofit/>
          </a:bodyPr>
          <a:lstStyle/>
          <a:p>
            <a:pPr algn="l">
              <a:lnSpc>
                <a:spcPct val="100000"/>
              </a:lnSpc>
              <a:spcBef>
                <a:spcPts val="0"/>
              </a:spcBef>
              <a:spcAft>
                <a:spcPts val="0"/>
              </a:spcAft>
            </a:pPr>
            <a:r>
              <a:rPr lang="en-US" sz="2900" dirty="0"/>
              <a:t>Repeals several exclusions from digital automated services:</a:t>
            </a:r>
          </a:p>
          <a:p>
            <a:pPr lvl="1">
              <a:spcBef>
                <a:spcPts val="0"/>
              </a:spcBef>
              <a:spcAft>
                <a:spcPts val="0"/>
              </a:spcAft>
            </a:pPr>
            <a:r>
              <a:rPr lang="en-US" sz="2500" dirty="0"/>
              <a:t>(1) services that primarily involve the application of human effort;</a:t>
            </a:r>
          </a:p>
          <a:p>
            <a:pPr lvl="1">
              <a:spcBef>
                <a:spcPts val="0"/>
              </a:spcBef>
              <a:spcAft>
                <a:spcPts val="0"/>
              </a:spcAft>
            </a:pPr>
            <a:r>
              <a:rPr lang="en-US" sz="2500" dirty="0"/>
              <a:t>(2) live seminars, workshops, or courses where participants connect via the Internet;</a:t>
            </a:r>
          </a:p>
          <a:p>
            <a:pPr lvl="1">
              <a:spcBef>
                <a:spcPts val="0"/>
              </a:spcBef>
              <a:spcAft>
                <a:spcPts val="0"/>
              </a:spcAft>
            </a:pPr>
            <a:r>
              <a:rPr lang="en-US" sz="2500" dirty="0"/>
              <a:t>(3) advertising services and data processing services.</a:t>
            </a:r>
          </a:p>
          <a:p>
            <a:pPr marL="324000" lvl="1" indent="0">
              <a:spcBef>
                <a:spcPts val="0"/>
              </a:spcBef>
              <a:spcAft>
                <a:spcPts val="0"/>
              </a:spcAft>
              <a:buNone/>
            </a:pPr>
            <a:endParaRPr lang="en-US" sz="2500" dirty="0"/>
          </a:p>
          <a:p>
            <a:pPr algn="l">
              <a:lnSpc>
                <a:spcPct val="100000"/>
              </a:lnSpc>
              <a:spcBef>
                <a:spcPts val="600"/>
              </a:spcBef>
              <a:spcAft>
                <a:spcPts val="1800"/>
              </a:spcAft>
            </a:pPr>
            <a:r>
              <a:rPr lang="en-US" sz="2900" dirty="0"/>
              <a:t>Includes as “sale at retail” sales of information technology training services, technical support, custom website development, advertising services, custom software, and customization of software.</a:t>
            </a:r>
          </a:p>
          <a:p>
            <a:pPr algn="l">
              <a:lnSpc>
                <a:spcPct val="100000"/>
              </a:lnSpc>
              <a:spcBef>
                <a:spcPts val="600"/>
              </a:spcBef>
              <a:spcAft>
                <a:spcPts val="1800"/>
              </a:spcAft>
            </a:pPr>
            <a:r>
              <a:rPr lang="en-US" sz="1400" dirty="0"/>
              <a:t>Chapter 422, </a:t>
            </a:r>
            <a:r>
              <a:rPr lang="en-US" sz="1400" dirty="0">
                <a:hlinkClick r:id="rId2"/>
              </a:rPr>
              <a:t>S.B. 5814</a:t>
            </a:r>
            <a:r>
              <a:rPr lang="en-US" sz="1400" dirty="0"/>
              <a:t>, Washington State Legislature, 2025</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4246450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63E3BB-6701-CC0C-904E-8C9081B6B099}"/>
              </a:ext>
            </a:extLst>
          </p:cNvPr>
          <p:cNvSpPr>
            <a:spLocks noGrp="1"/>
          </p:cNvSpPr>
          <p:nvPr>
            <p:ph type="title"/>
          </p:nvPr>
        </p:nvSpPr>
        <p:spPr/>
        <p:txBody>
          <a:bodyPr/>
          <a:lstStyle/>
          <a:p>
            <a:r>
              <a:rPr lang="en-US" dirty="0"/>
              <a:t>Definitions study group</a:t>
            </a:r>
          </a:p>
        </p:txBody>
      </p:sp>
      <p:sp>
        <p:nvSpPr>
          <p:cNvPr id="5" name="Text Placeholder 4">
            <a:extLst>
              <a:ext uri="{FF2B5EF4-FFF2-40B4-BE49-F238E27FC236}">
                <a16:creationId xmlns:a16="http://schemas.microsoft.com/office/drawing/2014/main" id="{6D6861F8-187A-3911-B7F2-F0FA740535C0}"/>
              </a:ext>
            </a:extLst>
          </p:cNvPr>
          <p:cNvSpPr>
            <a:spLocks noGrp="1"/>
          </p:cNvSpPr>
          <p:nvPr>
            <p:ph type="body" idx="1"/>
          </p:nvPr>
        </p:nvSpPr>
        <p:spPr/>
        <p:txBody>
          <a:bodyPr/>
          <a:lstStyle/>
          <a:p>
            <a:r>
              <a:rPr lang="en-US" b="1" dirty="0"/>
              <a:t>Digital Products Project</a:t>
            </a:r>
          </a:p>
        </p:txBody>
      </p:sp>
      <p:sp>
        <p:nvSpPr>
          <p:cNvPr id="2" name="Slide Number Placeholder 1">
            <a:extLst>
              <a:ext uri="{FF2B5EF4-FFF2-40B4-BE49-F238E27FC236}">
                <a16:creationId xmlns:a16="http://schemas.microsoft.com/office/drawing/2014/main" id="{B6CA9BE5-725F-B5EE-E7E9-5635CD9A6D15}"/>
              </a:ext>
            </a:extLst>
          </p:cNvPr>
          <p:cNvSpPr>
            <a:spLocks noGrp="1"/>
          </p:cNvSpPr>
          <p:nvPr>
            <p:ph type="sldNum" sz="quarter" idx="12"/>
          </p:nvPr>
        </p:nvSpPr>
        <p:spPr/>
        <p:txBody>
          <a:bodyPr/>
          <a:lstStyle/>
          <a:p>
            <a:fld id="{3A98EE3D-8CD1-4C3F-BD1C-C98C9596463C}" type="slidenum">
              <a:rPr lang="en-US" smtClean="0"/>
              <a:t>12</a:t>
            </a:fld>
            <a:endParaRPr lang="en-US" dirty="0"/>
          </a:p>
        </p:txBody>
      </p:sp>
    </p:spTree>
    <p:extLst>
      <p:ext uri="{BB962C8B-B14F-4D97-AF65-F5344CB8AC3E}">
        <p14:creationId xmlns:p14="http://schemas.microsoft.com/office/powerpoint/2010/main" val="2441833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Task</a:t>
            </a:r>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035775" cy="5604051"/>
          </a:xfrm>
        </p:spPr>
        <p:txBody>
          <a:bodyPr>
            <a:noAutofit/>
          </a:bodyPr>
          <a:lstStyle/>
          <a:p>
            <a:pPr marL="310896">
              <a:lnSpc>
                <a:spcPct val="107000"/>
              </a:lnSpc>
              <a:spcBef>
                <a:spcPts val="0"/>
              </a:spcBef>
              <a:spcAft>
                <a:spcPts val="1200"/>
              </a:spcAft>
            </a:pPr>
            <a:r>
              <a:rPr lang="en-US" sz="3600" b="1" kern="100" dirty="0">
                <a:solidFill>
                  <a:schemeClr val="tx1">
                    <a:lumMod val="95000"/>
                    <a:lumOff val="5000"/>
                  </a:schemeClr>
                </a:solidFill>
                <a:effectLst/>
                <a:ea typeface="Aptos" panose="020B0004020202020204" pitchFamily="34" charset="0"/>
                <a:cs typeface="Times New Roman" panose="02020603050405020304" pitchFamily="18" charset="0"/>
              </a:rPr>
              <a:t>The Study Group</a:t>
            </a:r>
            <a:r>
              <a:rPr lang="en-US" sz="3600" kern="100" dirty="0">
                <a:solidFill>
                  <a:schemeClr val="tx1">
                    <a:lumMod val="95000"/>
                    <a:lumOff val="5000"/>
                  </a:schemeClr>
                </a:solidFill>
                <a:effectLst/>
                <a:ea typeface="Aptos" panose="020B0004020202020204" pitchFamily="34" charset="0"/>
                <a:cs typeface="Times New Roman" panose="02020603050405020304" pitchFamily="18" charset="0"/>
              </a:rPr>
              <a:t>: 26 agency and non-agency participants plus alternates</a:t>
            </a:r>
          </a:p>
          <a:p>
            <a:pPr marL="310896" marR="0">
              <a:lnSpc>
                <a:spcPct val="107000"/>
              </a:lnSpc>
              <a:spcBef>
                <a:spcPts val="0"/>
              </a:spcBef>
              <a:spcAft>
                <a:spcPts val="800"/>
              </a:spcAft>
            </a:pPr>
            <a:r>
              <a:rPr lang="en-US" sz="3600" b="1" kern="100" dirty="0">
                <a:solidFill>
                  <a:schemeClr val="tx1">
                    <a:lumMod val="95000"/>
                    <a:lumOff val="5000"/>
                  </a:schemeClr>
                </a:solidFill>
                <a:effectLst/>
                <a:ea typeface="Aptos" panose="020B0004020202020204" pitchFamily="34" charset="0"/>
                <a:cs typeface="Times New Roman" panose="02020603050405020304" pitchFamily="18" charset="0"/>
              </a:rPr>
              <a:t>The Task</a:t>
            </a:r>
            <a:r>
              <a:rPr lang="en-US" sz="3600" kern="100" dirty="0">
                <a:solidFill>
                  <a:schemeClr val="tx1">
                    <a:lumMod val="95000"/>
                    <a:lumOff val="5000"/>
                  </a:schemeClr>
                </a:solidFill>
                <a:effectLst/>
                <a:ea typeface="Aptos" panose="020B0004020202020204" pitchFamily="34" charset="0"/>
                <a:cs typeface="Times New Roman" panose="02020603050405020304" pitchFamily="18" charset="0"/>
              </a:rPr>
              <a:t>: Evaluate methods of broadly defining a digital products tax base  </a:t>
            </a:r>
            <a:endParaRPr lang="en-US" sz="3600" kern="100" dirty="0">
              <a:solidFill>
                <a:schemeClr val="tx1">
                  <a:lumMod val="95000"/>
                  <a:lumOff val="5000"/>
                </a:schemeClr>
              </a:solidFill>
              <a:ea typeface="Aptos" panose="020B0004020202020204" pitchFamily="34" charset="0"/>
              <a:cs typeface="Times New Roman" panose="02020603050405020304" pitchFamily="18" charset="0"/>
            </a:endParaRPr>
          </a:p>
          <a:p>
            <a:pPr marL="621792">
              <a:lnSpc>
                <a:spcPct val="107000"/>
              </a:lnSpc>
              <a:spcBef>
                <a:spcPts val="0"/>
              </a:spcBef>
              <a:spcAft>
                <a:spcPts val="800"/>
              </a:spcAft>
            </a:pPr>
            <a:r>
              <a:rPr lang="en-US" kern="100" dirty="0">
                <a:solidFill>
                  <a:schemeClr val="tx1">
                    <a:lumMod val="95000"/>
                    <a:lumOff val="5000"/>
                  </a:schemeClr>
                </a:solidFill>
                <a:effectLst/>
                <a:ea typeface="Aptos" panose="020B0004020202020204" pitchFamily="34" charset="0"/>
                <a:cs typeface="Times New Roman" panose="02020603050405020304" pitchFamily="18" charset="0"/>
              </a:rPr>
              <a:t>Discussed criteria for evaluation</a:t>
            </a:r>
          </a:p>
          <a:p>
            <a:pPr marL="621792">
              <a:lnSpc>
                <a:spcPct val="107000"/>
              </a:lnSpc>
              <a:spcBef>
                <a:spcPts val="0"/>
              </a:spcBef>
              <a:spcAft>
                <a:spcPts val="800"/>
              </a:spcAft>
            </a:pPr>
            <a:r>
              <a:rPr lang="en-US" kern="100" dirty="0">
                <a:solidFill>
                  <a:schemeClr val="tx1">
                    <a:lumMod val="95000"/>
                    <a:lumOff val="5000"/>
                  </a:schemeClr>
                </a:solidFill>
                <a:effectLst/>
                <a:ea typeface="Aptos" panose="020B0004020202020204" pitchFamily="34" charset="0"/>
                <a:cs typeface="Times New Roman" panose="02020603050405020304" pitchFamily="18" charset="0"/>
              </a:rPr>
              <a:t>Identified some existing methods for evaluation: Washington, South Dakota, Ohio, Utah, and Maryland</a:t>
            </a:r>
          </a:p>
          <a:p>
            <a:pPr marL="621792">
              <a:lnSpc>
                <a:spcPct val="107000"/>
              </a:lnSpc>
              <a:spcBef>
                <a:spcPts val="0"/>
              </a:spcBef>
              <a:spcAft>
                <a:spcPts val="800"/>
              </a:spcAft>
            </a:pPr>
            <a:r>
              <a:rPr lang="en-US" kern="100" dirty="0">
                <a:solidFill>
                  <a:schemeClr val="tx1">
                    <a:lumMod val="95000"/>
                    <a:lumOff val="5000"/>
                  </a:schemeClr>
                </a:solidFill>
                <a:ea typeface="Aptos" panose="020B0004020202020204" pitchFamily="34" charset="0"/>
                <a:cs typeface="Times New Roman" panose="02020603050405020304" pitchFamily="18" charset="0"/>
              </a:rPr>
              <a:t>One proposed new method </a:t>
            </a:r>
            <a:r>
              <a:rPr lang="en-US" kern="100" dirty="0">
                <a:solidFill>
                  <a:schemeClr val="tx1">
                    <a:lumMod val="95000"/>
                    <a:lumOff val="5000"/>
                  </a:schemeClr>
                </a:solidFill>
                <a:effectLst/>
                <a:ea typeface="Aptos" panose="020B0004020202020204" pitchFamily="34" charset="0"/>
                <a:cs typeface="Times New Roman" panose="02020603050405020304" pitchFamily="18" charset="0"/>
              </a:rPr>
              <a:t>for the taxation of “automated digital products”</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13</a:t>
            </a:fld>
            <a:endParaRPr lang="en-US" dirty="0"/>
          </a:p>
        </p:txBody>
      </p:sp>
    </p:spTree>
    <p:extLst>
      <p:ext uri="{BB962C8B-B14F-4D97-AF65-F5344CB8AC3E}">
        <p14:creationId xmlns:p14="http://schemas.microsoft.com/office/powerpoint/2010/main" val="942808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Criteria for Evaluation</a:t>
            </a:r>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035775" cy="5604051"/>
          </a:xfrm>
        </p:spPr>
        <p:txBody>
          <a:bodyPr>
            <a:noAutofit/>
          </a:bodyPr>
          <a:lstStyle/>
          <a:p>
            <a:pPr marL="310896" marR="0">
              <a:lnSpc>
                <a:spcPct val="107000"/>
              </a:lnSpc>
              <a:spcBef>
                <a:spcPts val="0"/>
              </a:spcBef>
              <a:spcAft>
                <a:spcPts val="800"/>
              </a:spcAft>
            </a:pPr>
            <a:r>
              <a:rPr lang="en-US" sz="3600" kern="100" dirty="0">
                <a:solidFill>
                  <a:schemeClr val="tx1">
                    <a:lumMod val="95000"/>
                    <a:lumOff val="5000"/>
                  </a:schemeClr>
                </a:solidFill>
                <a:effectLst/>
                <a:ea typeface="Aptos" panose="020B0004020202020204" pitchFamily="34" charset="0"/>
                <a:cs typeface="Times New Roman" panose="02020603050405020304" pitchFamily="18" charset="0"/>
              </a:rPr>
              <a:t>Clarity and ease of application</a:t>
            </a:r>
          </a:p>
          <a:p>
            <a:pPr marL="310896" marR="0">
              <a:lnSpc>
                <a:spcPct val="107000"/>
              </a:lnSpc>
              <a:spcBef>
                <a:spcPts val="0"/>
              </a:spcBef>
              <a:spcAft>
                <a:spcPts val="800"/>
              </a:spcAft>
            </a:pPr>
            <a:r>
              <a:rPr lang="en-US" sz="3600" kern="100" dirty="0">
                <a:solidFill>
                  <a:schemeClr val="tx1">
                    <a:lumMod val="95000"/>
                    <a:lumOff val="5000"/>
                  </a:schemeClr>
                </a:solidFill>
                <a:effectLst/>
                <a:ea typeface="Aptos" panose="020B0004020202020204" pitchFamily="34" charset="0"/>
                <a:cs typeface="Times New Roman" panose="02020603050405020304" pitchFamily="18" charset="0"/>
              </a:rPr>
              <a:t>Revenue generation or stability</a:t>
            </a:r>
          </a:p>
          <a:p>
            <a:pPr marL="310896" marR="0">
              <a:lnSpc>
                <a:spcPct val="107000"/>
              </a:lnSpc>
              <a:spcBef>
                <a:spcPts val="0"/>
              </a:spcBef>
              <a:spcAft>
                <a:spcPts val="800"/>
              </a:spcAft>
            </a:pPr>
            <a:r>
              <a:rPr lang="en-US" sz="3600" kern="100" dirty="0">
                <a:solidFill>
                  <a:schemeClr val="tx1">
                    <a:lumMod val="95000"/>
                    <a:lumOff val="5000"/>
                  </a:schemeClr>
                </a:solidFill>
                <a:effectLst/>
                <a:ea typeface="Aptos" panose="020B0004020202020204" pitchFamily="34" charset="0"/>
                <a:cs typeface="Times New Roman" panose="02020603050405020304" pitchFamily="18" charset="0"/>
              </a:rPr>
              <a:t>Compatibility with other elements of the tax structure</a:t>
            </a:r>
          </a:p>
          <a:p>
            <a:pPr marL="310896" marR="0">
              <a:lnSpc>
                <a:spcPct val="107000"/>
              </a:lnSpc>
              <a:spcBef>
                <a:spcPts val="0"/>
              </a:spcBef>
              <a:spcAft>
                <a:spcPts val="800"/>
              </a:spcAft>
            </a:pPr>
            <a:r>
              <a:rPr lang="en-US" sz="3600" kern="100" dirty="0">
                <a:solidFill>
                  <a:schemeClr val="tx1">
                    <a:lumMod val="95000"/>
                    <a:lumOff val="5000"/>
                  </a:schemeClr>
                </a:solidFill>
                <a:effectLst/>
                <a:ea typeface="Aptos" panose="020B0004020202020204" pitchFamily="34" charset="0"/>
                <a:cs typeface="Times New Roman" panose="02020603050405020304" pitchFamily="18" charset="0"/>
              </a:rPr>
              <a:t>Pyramiding of taxes</a:t>
            </a:r>
          </a:p>
          <a:p>
            <a:pPr marL="310896" marR="0">
              <a:lnSpc>
                <a:spcPct val="107000"/>
              </a:lnSpc>
              <a:spcBef>
                <a:spcPts val="0"/>
              </a:spcBef>
              <a:spcAft>
                <a:spcPts val="800"/>
              </a:spcAft>
            </a:pPr>
            <a:r>
              <a:rPr lang="en-US" sz="3600" kern="100" dirty="0">
                <a:solidFill>
                  <a:schemeClr val="tx1">
                    <a:lumMod val="95000"/>
                    <a:lumOff val="5000"/>
                  </a:schemeClr>
                </a:solidFill>
                <a:effectLst/>
                <a:ea typeface="Aptos" panose="020B0004020202020204" pitchFamily="34" charset="0"/>
                <a:cs typeface="Times New Roman" panose="02020603050405020304" pitchFamily="18" charset="0"/>
              </a:rPr>
              <a:t>Other considerations</a:t>
            </a:r>
          </a:p>
          <a:p>
            <a:pPr algn="l">
              <a:lnSpc>
                <a:spcPct val="100000"/>
              </a:lnSpc>
              <a:spcBef>
                <a:spcPts val="0"/>
              </a:spcBef>
              <a:spcAft>
                <a:spcPts val="0"/>
              </a:spcAft>
            </a:pPr>
            <a:endParaRPr lang="en-US" sz="3600" dirty="0"/>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14</a:t>
            </a:fld>
            <a:endParaRPr lang="en-US" dirty="0"/>
          </a:p>
        </p:txBody>
      </p:sp>
    </p:spTree>
    <p:extLst>
      <p:ext uri="{BB962C8B-B14F-4D97-AF65-F5344CB8AC3E}">
        <p14:creationId xmlns:p14="http://schemas.microsoft.com/office/powerpoint/2010/main" val="155155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Small,</a:t>
            </a:r>
            <a:br>
              <a:rPr lang="en-US" cap="none" dirty="0"/>
            </a:br>
            <a:r>
              <a:rPr lang="en-US" cap="none" dirty="0"/>
              <a:t>Medium,</a:t>
            </a:r>
            <a:br>
              <a:rPr lang="en-US" cap="none" dirty="0"/>
            </a:br>
            <a:r>
              <a:rPr lang="en-US" cap="none" dirty="0"/>
              <a:t>and Large</a:t>
            </a:r>
            <a:br>
              <a:rPr lang="en-US" cap="none" dirty="0"/>
            </a:br>
            <a:r>
              <a:rPr lang="en-US" cap="none" dirty="0"/>
              <a:t>Categories</a:t>
            </a:r>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035775" cy="5604051"/>
          </a:xfrm>
        </p:spPr>
        <p:txBody>
          <a:bodyPr>
            <a:noAutofit/>
          </a:bodyPr>
          <a:lstStyle/>
          <a:p>
            <a:pPr marL="310896">
              <a:lnSpc>
                <a:spcPct val="107000"/>
              </a:lnSpc>
              <a:spcBef>
                <a:spcPts val="0"/>
              </a:spcBef>
              <a:spcAft>
                <a:spcPts val="800"/>
              </a:spcAft>
            </a:pPr>
            <a:r>
              <a:rPr lang="en-US" sz="3600" kern="100" dirty="0">
                <a:solidFill>
                  <a:schemeClr val="tx1">
                    <a:lumMod val="95000"/>
                    <a:lumOff val="5000"/>
                  </a:schemeClr>
                </a:solidFill>
                <a:effectLst/>
                <a:ea typeface="Aptos" panose="020B0004020202020204" pitchFamily="34" charset="0"/>
                <a:cs typeface="Times New Roman" panose="02020603050405020304" pitchFamily="18" charset="0"/>
              </a:rPr>
              <a:t>Refined categories:</a:t>
            </a:r>
          </a:p>
          <a:p>
            <a:pPr marL="634896" lvl="1">
              <a:lnSpc>
                <a:spcPct val="107000"/>
              </a:lnSpc>
              <a:spcBef>
                <a:spcPts val="0"/>
              </a:spcBef>
              <a:spcAft>
                <a:spcPts val="800"/>
              </a:spcAft>
            </a:pPr>
            <a:r>
              <a:rPr lang="en-US" sz="3200" kern="100" dirty="0">
                <a:solidFill>
                  <a:schemeClr val="tx1">
                    <a:lumMod val="95000"/>
                    <a:lumOff val="5000"/>
                  </a:schemeClr>
                </a:solidFill>
                <a:effectLst/>
                <a:ea typeface="Aptos" panose="020B0004020202020204" pitchFamily="34" charset="0"/>
                <a:cs typeface="Times New Roman" panose="02020603050405020304" pitchFamily="18" charset="0"/>
              </a:rPr>
              <a:t>Large - unitary definition</a:t>
            </a:r>
          </a:p>
          <a:p>
            <a:pPr marL="634896" lvl="1">
              <a:lnSpc>
                <a:spcPct val="107000"/>
              </a:lnSpc>
              <a:spcBef>
                <a:spcPts val="0"/>
              </a:spcBef>
              <a:spcAft>
                <a:spcPts val="800"/>
              </a:spcAft>
            </a:pPr>
            <a:r>
              <a:rPr lang="en-US" sz="3200" kern="100" dirty="0">
                <a:solidFill>
                  <a:schemeClr val="tx1">
                    <a:lumMod val="95000"/>
                    <a:lumOff val="5000"/>
                  </a:schemeClr>
                </a:solidFill>
                <a:ea typeface="Aptos" panose="020B0004020202020204" pitchFamily="34" charset="0"/>
                <a:cs typeface="Times New Roman" panose="02020603050405020304" pitchFamily="18" charset="0"/>
              </a:rPr>
              <a:t>Medium - expansive definitions</a:t>
            </a:r>
          </a:p>
          <a:p>
            <a:pPr marL="634896" lvl="1">
              <a:lnSpc>
                <a:spcPct val="107000"/>
              </a:lnSpc>
              <a:spcBef>
                <a:spcPts val="0"/>
              </a:spcBef>
              <a:spcAft>
                <a:spcPts val="800"/>
              </a:spcAft>
            </a:pPr>
            <a:r>
              <a:rPr lang="en-US" sz="3200" kern="100" dirty="0">
                <a:solidFill>
                  <a:schemeClr val="tx1">
                    <a:lumMod val="95000"/>
                    <a:lumOff val="5000"/>
                  </a:schemeClr>
                </a:solidFill>
                <a:effectLst/>
                <a:ea typeface="Aptos" panose="020B0004020202020204" pitchFamily="34" charset="0"/>
                <a:cs typeface="Times New Roman" panose="02020603050405020304" pitchFamily="18" charset="0"/>
              </a:rPr>
              <a:t>Small – specific definitions</a:t>
            </a:r>
            <a:endParaRPr lang="en-US" sz="3200" kern="100" dirty="0">
              <a:solidFill>
                <a:schemeClr val="tx1">
                  <a:lumMod val="95000"/>
                  <a:lumOff val="5000"/>
                </a:schemeClr>
              </a:solidFill>
              <a:ea typeface="Aptos" panose="020B0004020202020204" pitchFamily="34" charset="0"/>
              <a:cs typeface="Times New Roman" panose="02020603050405020304" pitchFamily="18" charset="0"/>
            </a:endParaRPr>
          </a:p>
          <a:p>
            <a:pPr marL="310896">
              <a:lnSpc>
                <a:spcPct val="107000"/>
              </a:lnSpc>
              <a:spcBef>
                <a:spcPts val="0"/>
              </a:spcBef>
              <a:spcAft>
                <a:spcPts val="800"/>
              </a:spcAft>
            </a:pPr>
            <a:r>
              <a:rPr lang="en-US" sz="3600" kern="100" dirty="0">
                <a:solidFill>
                  <a:schemeClr val="tx1">
                    <a:lumMod val="95000"/>
                    <a:lumOff val="5000"/>
                  </a:schemeClr>
                </a:solidFill>
                <a:ea typeface="Aptos" panose="020B0004020202020204" pitchFamily="34" charset="0"/>
                <a:cs typeface="Times New Roman" panose="02020603050405020304" pitchFamily="18" charset="0"/>
              </a:rPr>
              <a:t>Large, medium, or small outcome depends upon exclusions</a:t>
            </a:r>
          </a:p>
          <a:p>
            <a:pPr marL="634896" lvl="1">
              <a:lnSpc>
                <a:spcPct val="107000"/>
              </a:lnSpc>
              <a:spcBef>
                <a:spcPts val="0"/>
              </a:spcBef>
              <a:spcAft>
                <a:spcPts val="800"/>
              </a:spcAft>
            </a:pPr>
            <a:r>
              <a:rPr lang="en-US" sz="3200" kern="100" dirty="0">
                <a:solidFill>
                  <a:schemeClr val="tx1">
                    <a:lumMod val="95000"/>
                    <a:lumOff val="5000"/>
                  </a:schemeClr>
                </a:solidFill>
                <a:ea typeface="Aptos" panose="020B0004020202020204" pitchFamily="34" charset="0"/>
                <a:cs typeface="Times New Roman" panose="02020603050405020304" pitchFamily="18" charset="0"/>
              </a:rPr>
              <a:t>A large method could have a small outcome if there are many exclusions</a:t>
            </a:r>
          </a:p>
          <a:p>
            <a:pPr marL="310896">
              <a:lnSpc>
                <a:spcPct val="107000"/>
              </a:lnSpc>
              <a:spcBef>
                <a:spcPts val="0"/>
              </a:spcBef>
              <a:spcAft>
                <a:spcPts val="800"/>
              </a:spcAft>
            </a:pPr>
            <a:endParaRPr lang="en-US" sz="3600" kern="100" dirty="0">
              <a:solidFill>
                <a:schemeClr val="tx1">
                  <a:lumMod val="95000"/>
                  <a:lumOff val="5000"/>
                </a:schemeClr>
              </a:solidFill>
              <a:effectLs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15</a:t>
            </a:fld>
            <a:endParaRPr lang="en-US" dirty="0"/>
          </a:p>
        </p:txBody>
      </p:sp>
    </p:spTree>
    <p:extLst>
      <p:ext uri="{BB962C8B-B14F-4D97-AF65-F5344CB8AC3E}">
        <p14:creationId xmlns:p14="http://schemas.microsoft.com/office/powerpoint/2010/main" val="3205672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Unitary Definition Method</a:t>
            </a: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035775" cy="5604051"/>
          </a:xfrm>
        </p:spPr>
        <p:txBody>
          <a:bodyPr>
            <a:noAutofit/>
          </a:bodyPr>
          <a:lstStyle/>
          <a:p>
            <a:pPr marL="310896">
              <a:lnSpc>
                <a:spcPct val="107000"/>
              </a:lnSpc>
              <a:spcBef>
                <a:spcPts val="0"/>
              </a:spcBef>
              <a:spcAft>
                <a:spcPts val="800"/>
              </a:spcAft>
            </a:pPr>
            <a:r>
              <a:rPr lang="en-US" sz="3600" kern="100" dirty="0">
                <a:solidFill>
                  <a:schemeClr val="tx1">
                    <a:lumMod val="95000"/>
                    <a:lumOff val="5000"/>
                  </a:schemeClr>
                </a:solidFill>
                <a:effectLst/>
                <a:ea typeface="Aptos" panose="020B0004020202020204" pitchFamily="34" charset="0"/>
                <a:cs typeface="Times New Roman" panose="02020603050405020304" pitchFamily="18" charset="0"/>
              </a:rPr>
              <a:t>Uses a single definition for inclusion in the tax base with one or more exclusions applied to the definition, and external exemptions such as the sale-for-resale exemption.</a:t>
            </a:r>
          </a:p>
          <a:p>
            <a:pPr marL="310896">
              <a:lnSpc>
                <a:spcPct val="107000"/>
              </a:lnSpc>
              <a:spcBef>
                <a:spcPts val="0"/>
              </a:spcBef>
              <a:spcAft>
                <a:spcPts val="800"/>
              </a:spcAft>
            </a:pPr>
            <a:r>
              <a:rPr lang="en-US" sz="36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Examples</a:t>
            </a:r>
          </a:p>
          <a:p>
            <a:pPr marL="634896" lvl="1">
              <a:lnSpc>
                <a:spcPct val="107000"/>
              </a:lnSpc>
              <a:spcBef>
                <a:spcPts val="0"/>
              </a:spcBef>
              <a:spcAft>
                <a:spcPts val="800"/>
              </a:spcAft>
            </a:pPr>
            <a:r>
              <a:rPr lang="en-US" sz="32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Washington</a:t>
            </a:r>
          </a:p>
          <a:p>
            <a:pPr marL="634896" lvl="1">
              <a:lnSpc>
                <a:spcPct val="107000"/>
              </a:lnSpc>
              <a:spcBef>
                <a:spcPts val="0"/>
              </a:spcBef>
              <a:spcAft>
                <a:spcPts val="800"/>
              </a:spcAft>
            </a:pPr>
            <a:r>
              <a:rPr lang="en-US" sz="32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Utah</a:t>
            </a:r>
          </a:p>
          <a:p>
            <a:pPr marL="634896" lvl="1">
              <a:lnSpc>
                <a:spcPct val="107000"/>
              </a:lnSpc>
              <a:spcBef>
                <a:spcPts val="0"/>
              </a:spcBef>
              <a:spcAft>
                <a:spcPts val="800"/>
              </a:spcAft>
            </a:pPr>
            <a:r>
              <a:rPr lang="en-US" sz="32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Proposed tax on “automated digital products”</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16</a:t>
            </a:fld>
            <a:endParaRPr lang="en-US" dirty="0"/>
          </a:p>
        </p:txBody>
      </p:sp>
    </p:spTree>
    <p:extLst>
      <p:ext uri="{BB962C8B-B14F-4D97-AF65-F5344CB8AC3E}">
        <p14:creationId xmlns:p14="http://schemas.microsoft.com/office/powerpoint/2010/main" val="3202537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Unitary Definition Method</a:t>
            </a:r>
            <a:br>
              <a:rPr lang="en-US" cap="none" dirty="0"/>
            </a:br>
            <a:br>
              <a:rPr lang="en-US" cap="none" dirty="0"/>
            </a:br>
            <a:r>
              <a:rPr lang="en-US" cap="none" dirty="0"/>
              <a:t>Washington</a:t>
            </a: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035775" cy="5604051"/>
          </a:xfrm>
        </p:spPr>
        <p:txBody>
          <a:bodyPr>
            <a:noAutofit/>
          </a:bodyPr>
          <a:lstStyle/>
          <a:p>
            <a:pPr marL="310896" lvl="1">
              <a:lnSpc>
                <a:spcPct val="107000"/>
              </a:lnSpc>
              <a:spcBef>
                <a:spcPts val="0"/>
              </a:spcBef>
              <a:spcAft>
                <a:spcPts val="1200"/>
              </a:spcAft>
            </a:pPr>
            <a:r>
              <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Digital automated service - "any service transferred electronically that uses one or more software applications.”</a:t>
            </a:r>
          </a:p>
          <a:p>
            <a:pPr marL="310896" lvl="1">
              <a:lnSpc>
                <a:spcPct val="107000"/>
              </a:lnSpc>
              <a:spcBef>
                <a:spcPts val="0"/>
              </a:spcBef>
              <a:spcAft>
                <a:spcPts val="1200"/>
              </a:spcAft>
            </a:pPr>
            <a:r>
              <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Digital goods - “sounds, images, data, facts, or information, or any combination thereof, transferred electronically, including, but not limited to, specified digital products and other products transferred electronically not included within the definition of specified digital products.”</a:t>
            </a:r>
          </a:p>
          <a:p>
            <a:pPr marL="310896" lvl="1">
              <a:lnSpc>
                <a:spcPct val="107000"/>
              </a:lnSpc>
              <a:spcBef>
                <a:spcPts val="0"/>
              </a:spcBef>
              <a:spcAft>
                <a:spcPts val="1200"/>
              </a:spcAft>
            </a:pP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L</a:t>
            </a:r>
            <a:r>
              <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imited by over a dozen exclusions. U</a:t>
            </a: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ntil recently, excluded </a:t>
            </a:r>
            <a:r>
              <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services involving primarily human effort.</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17</a:t>
            </a:fld>
            <a:endParaRPr lang="en-US" dirty="0"/>
          </a:p>
        </p:txBody>
      </p:sp>
    </p:spTree>
    <p:extLst>
      <p:ext uri="{BB962C8B-B14F-4D97-AF65-F5344CB8AC3E}">
        <p14:creationId xmlns:p14="http://schemas.microsoft.com/office/powerpoint/2010/main" val="2879462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Unitary Definition Method</a:t>
            </a:r>
            <a:br>
              <a:rPr lang="en-US" cap="none" dirty="0"/>
            </a:br>
            <a:br>
              <a:rPr lang="en-US" cap="none" dirty="0"/>
            </a:br>
            <a:r>
              <a:rPr lang="en-US" cap="none" dirty="0"/>
              <a:t>Utah</a:t>
            </a: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035775" cy="5604051"/>
          </a:xfrm>
        </p:spPr>
        <p:txBody>
          <a:bodyPr>
            <a:noAutofit/>
          </a:bodyPr>
          <a:lstStyle/>
          <a:p>
            <a:pPr marL="310896" lvl="1">
              <a:lnSpc>
                <a:spcPct val="107000"/>
              </a:lnSpc>
              <a:spcBef>
                <a:spcPts val="0"/>
              </a:spcBef>
              <a:spcAft>
                <a:spcPts val="1200"/>
              </a:spcAft>
            </a:pPr>
            <a:r>
              <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Sales and use tax on amounts paid or charged for a sale of: (i) a “product transferred electronically” and (ii) a repair or renovation of a product transferred electronically, including maintenance agreements. </a:t>
            </a:r>
          </a:p>
          <a:p>
            <a:pPr marL="310896" lvl="1">
              <a:lnSpc>
                <a:spcPct val="107000"/>
              </a:lnSpc>
              <a:spcBef>
                <a:spcPts val="0"/>
              </a:spcBef>
              <a:spcAft>
                <a:spcPts val="1200"/>
              </a:spcAft>
            </a:pPr>
            <a:r>
              <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a:t>
            </a: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P</a:t>
            </a:r>
            <a:r>
              <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roduct transferred electronically” is limited to “a product transferred electronically that would be subject to a tax under this chapter if that product was transferred in a manner other than electronically.”</a:t>
            </a:r>
          </a:p>
          <a:p>
            <a:pPr marL="310896" lvl="1">
              <a:lnSpc>
                <a:spcPct val="107000"/>
              </a:lnSpc>
              <a:spcBef>
                <a:spcPts val="0"/>
              </a:spcBef>
              <a:spcAft>
                <a:spcPts val="800"/>
              </a:spcAft>
            </a:pPr>
            <a:r>
              <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The State Tax Commission has interpreted “product transferred electronically” to include such products only if the purchaser may download them. </a:t>
            </a:r>
          </a:p>
          <a:p>
            <a:pPr marL="310896" lvl="1">
              <a:lnSpc>
                <a:spcPct val="107000"/>
              </a:lnSpc>
              <a:spcBef>
                <a:spcPts val="0"/>
              </a:spcBef>
              <a:spcAft>
                <a:spcPts val="800"/>
              </a:spcAft>
            </a:pPr>
            <a:endPar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18</a:t>
            </a:fld>
            <a:endParaRPr lang="en-US" dirty="0"/>
          </a:p>
        </p:txBody>
      </p:sp>
    </p:spTree>
    <p:extLst>
      <p:ext uri="{BB962C8B-B14F-4D97-AF65-F5344CB8AC3E}">
        <p14:creationId xmlns:p14="http://schemas.microsoft.com/office/powerpoint/2010/main" val="120759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Unitary Definition Method</a:t>
            </a:r>
            <a:br>
              <a:rPr lang="en-US" cap="none" dirty="0"/>
            </a:br>
            <a:br>
              <a:rPr lang="en-US" cap="none" dirty="0"/>
            </a:br>
            <a:r>
              <a:rPr lang="en-US" cap="none" dirty="0"/>
              <a:t>Proposed tax on “automated digital products”</a:t>
            </a: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8854965" cy="5604051"/>
          </a:xfrm>
        </p:spPr>
        <p:txBody>
          <a:bodyPr>
            <a:noAutofit/>
          </a:bodyPr>
          <a:lstStyle/>
          <a:p>
            <a:pPr marL="310896" lvl="1">
              <a:lnSpc>
                <a:spcPct val="107000"/>
              </a:lnSpc>
              <a:spcBef>
                <a:spcPts val="0"/>
              </a:spcBef>
              <a:spcAft>
                <a:spcPts val="800"/>
              </a:spcAft>
            </a:pP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A</a:t>
            </a:r>
            <a:r>
              <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utomated digital product – an item, including software or a service or a right to access or use the item regardless of duration, that is provided in a binary format and for which additional human intervention required to produce the same or a substantially similar item for additional customers is minimal.</a:t>
            </a:r>
          </a:p>
          <a:p>
            <a:pPr marL="4896" lvl="1" indent="0">
              <a:lnSpc>
                <a:spcPct val="107000"/>
              </a:lnSpc>
              <a:spcBef>
                <a:spcPts val="0"/>
              </a:spcBef>
              <a:spcAft>
                <a:spcPts val="800"/>
              </a:spcAft>
              <a:buNone/>
            </a:pPr>
            <a:endPar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10896" lvl="1">
              <a:lnSpc>
                <a:spcPct val="107000"/>
              </a:lnSpc>
              <a:spcBef>
                <a:spcPts val="0"/>
              </a:spcBef>
              <a:spcAft>
                <a:spcPts val="800"/>
              </a:spcAft>
            </a:pP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“Minimal human intervention” – a concept used by the OECD, the United Nations, and the European Union</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19</a:t>
            </a:fld>
            <a:endParaRPr lang="en-US" dirty="0"/>
          </a:p>
        </p:txBody>
      </p:sp>
    </p:spTree>
    <p:extLst>
      <p:ext uri="{BB962C8B-B14F-4D97-AF65-F5344CB8AC3E}">
        <p14:creationId xmlns:p14="http://schemas.microsoft.com/office/powerpoint/2010/main" val="910795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D01A2-E7FA-22CD-8F10-44EEB694C4A8}"/>
              </a:ext>
            </a:extLst>
          </p:cNvPr>
          <p:cNvSpPr>
            <a:spLocks noGrp="1"/>
          </p:cNvSpPr>
          <p:nvPr>
            <p:ph type="title"/>
          </p:nvPr>
        </p:nvSpPr>
        <p:spPr>
          <a:xfrm>
            <a:off x="581192" y="702156"/>
            <a:ext cx="11029616" cy="688233"/>
          </a:xfrm>
        </p:spPr>
        <p:txBody>
          <a:bodyPr/>
          <a:lstStyle/>
          <a:p>
            <a:r>
              <a:rPr lang="en-US" dirty="0"/>
              <a:t>Project Report</a:t>
            </a:r>
          </a:p>
        </p:txBody>
      </p:sp>
      <p:sp>
        <p:nvSpPr>
          <p:cNvPr id="3" name="Content Placeholder 2">
            <a:extLst>
              <a:ext uri="{FF2B5EF4-FFF2-40B4-BE49-F238E27FC236}">
                <a16:creationId xmlns:a16="http://schemas.microsoft.com/office/drawing/2014/main" id="{3058EE80-A620-063B-BAC1-3735CFAEAC67}"/>
              </a:ext>
            </a:extLst>
          </p:cNvPr>
          <p:cNvSpPr>
            <a:spLocks noGrp="1"/>
          </p:cNvSpPr>
          <p:nvPr>
            <p:ph idx="1"/>
          </p:nvPr>
        </p:nvSpPr>
        <p:spPr>
          <a:xfrm>
            <a:off x="581192" y="1553227"/>
            <a:ext cx="11029615" cy="4759891"/>
          </a:xfrm>
        </p:spPr>
        <p:txBody>
          <a:bodyPr>
            <a:normAutofit/>
          </a:bodyPr>
          <a:lstStyle/>
          <a:p>
            <a:r>
              <a:rPr lang="en-US" sz="2800" b="1" dirty="0"/>
              <a:t>Project resulted from a presentation by Washington state and input from a number of stakeholder interviews.</a:t>
            </a:r>
          </a:p>
          <a:p>
            <a:r>
              <a:rPr lang="en-US" sz="2800" b="1" dirty="0"/>
              <a:t>The focus of this project is on sales taxation of digital products and whether there is a simple, workable approach to broadly defining those products so that the tax base is more adaptable over time.</a:t>
            </a:r>
          </a:p>
          <a:p>
            <a:r>
              <a:rPr lang="en-US" sz="2800" b="1" dirty="0"/>
              <a:t>The committee established the work group to draft a white paper on this subject, following a draft outline prepared based on stakeholder input.  </a:t>
            </a:r>
          </a:p>
          <a:p>
            <a:pPr marL="0" indent="0">
              <a:buNone/>
            </a:pPr>
            <a:endParaRPr lang="en-US" sz="1800" b="1" dirty="0"/>
          </a:p>
        </p:txBody>
      </p:sp>
      <p:sp>
        <p:nvSpPr>
          <p:cNvPr id="4" name="Slide Number Placeholder 3">
            <a:extLst>
              <a:ext uri="{FF2B5EF4-FFF2-40B4-BE49-F238E27FC236}">
                <a16:creationId xmlns:a16="http://schemas.microsoft.com/office/drawing/2014/main" id="{28EC1CCF-6B70-E671-09A4-69CFC73B18F8}"/>
              </a:ext>
            </a:extLst>
          </p:cNvPr>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2497695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Unitary Definition Method</a:t>
            </a:r>
            <a:br>
              <a:rPr lang="en-US" cap="none" dirty="0"/>
            </a:br>
            <a:br>
              <a:rPr lang="en-US" cap="none" dirty="0"/>
            </a:br>
            <a:r>
              <a:rPr lang="en-US" cap="none" dirty="0"/>
              <a:t>Proposed tax on “automated digital products”</a:t>
            </a: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035775" cy="5604051"/>
          </a:xfrm>
        </p:spPr>
        <p:txBody>
          <a:bodyPr>
            <a:noAutofit/>
          </a:bodyPr>
          <a:lstStyle/>
          <a:p>
            <a:pPr marL="310896" lvl="1">
              <a:lnSpc>
                <a:spcPct val="107000"/>
              </a:lnSpc>
              <a:spcBef>
                <a:spcPts val="0"/>
              </a:spcBef>
              <a:spcAft>
                <a:spcPts val="800"/>
              </a:spcAft>
            </a:pP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Proposed rules</a:t>
            </a:r>
          </a:p>
          <a:p>
            <a:pPr marL="580896" lvl="2">
              <a:lnSpc>
                <a:spcPct val="107000"/>
              </a:lnSpc>
              <a:spcBef>
                <a:spcPts val="0"/>
              </a:spcBef>
              <a:spcAft>
                <a:spcPts val="1200"/>
              </a:spcAft>
            </a:pPr>
            <a:r>
              <a:rPr lang="en-US" sz="24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T</a:t>
            </a:r>
            <a:r>
              <a:rPr lang="en-US" sz="24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he definition only looks to the supplier of the product, without regard to any human intervention on the side of the user (e.g., where the user may input certain parameters into an automated system to obtain a customized result).</a:t>
            </a:r>
          </a:p>
          <a:p>
            <a:pPr marL="580896" lvl="2">
              <a:lnSpc>
                <a:spcPct val="107000"/>
              </a:lnSpc>
              <a:spcBef>
                <a:spcPts val="0"/>
              </a:spcBef>
              <a:spcAft>
                <a:spcPts val="1200"/>
              </a:spcAft>
            </a:pPr>
            <a:r>
              <a:rPr lang="en-US" sz="24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T</a:t>
            </a:r>
            <a:r>
              <a:rPr lang="en-US" sz="24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he definition focuses on the human effort to provide the product and therefore does not include human effort in creating or supporting the system by which the item is provided.</a:t>
            </a:r>
          </a:p>
          <a:p>
            <a:pPr marL="580896" lvl="2">
              <a:lnSpc>
                <a:spcPct val="107000"/>
              </a:lnSpc>
              <a:spcBef>
                <a:spcPts val="0"/>
              </a:spcBef>
              <a:spcAft>
                <a:spcPts val="1200"/>
              </a:spcAft>
            </a:pPr>
            <a:r>
              <a:rPr lang="en-US" sz="24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The threshold of minimal human intervention would not be crossed where the provision of the same or similar product to new users generally requires very limited human response to individual user requests.</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20</a:t>
            </a:fld>
            <a:endParaRPr lang="en-US" dirty="0"/>
          </a:p>
        </p:txBody>
      </p:sp>
    </p:spTree>
    <p:extLst>
      <p:ext uri="{BB962C8B-B14F-4D97-AF65-F5344CB8AC3E}">
        <p14:creationId xmlns:p14="http://schemas.microsoft.com/office/powerpoint/2010/main" val="3547997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Expansive Definition Method</a:t>
            </a:r>
            <a:br>
              <a:rPr lang="en-US" cap="none" dirty="0"/>
            </a:br>
            <a:br>
              <a:rPr lang="en-US" cap="none" dirty="0"/>
            </a:br>
            <a:r>
              <a:rPr lang="en-US" cap="none" dirty="0"/>
              <a:t>Concept</a:t>
            </a:r>
            <a:br>
              <a:rPr lang="en-US" cap="none" dirty="0"/>
            </a:br>
            <a:br>
              <a:rPr lang="en-US" cap="none" dirty="0"/>
            </a:b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381176" cy="5604051"/>
          </a:xfrm>
        </p:spPr>
        <p:txBody>
          <a:bodyPr>
            <a:noAutofit/>
          </a:bodyPr>
          <a:lstStyle/>
          <a:p>
            <a:pPr marL="310896" lvl="1">
              <a:lnSpc>
                <a:spcPct val="107000"/>
              </a:lnSpc>
              <a:spcBef>
                <a:spcPts val="0"/>
              </a:spcBef>
              <a:spcAft>
                <a:spcPts val="800"/>
              </a:spcAft>
            </a:pP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 </a:t>
            </a:r>
            <a:r>
              <a:rPr lang="en-US" sz="36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Uses several expansive, but not all-inclusive, definitions for inclusion in the tax base with one or more exclusions applied to the definitions, and external exemptions.</a:t>
            </a:r>
          </a:p>
          <a:p>
            <a:pPr marL="310896" lvl="1">
              <a:lnSpc>
                <a:spcPct val="107000"/>
              </a:lnSpc>
              <a:spcBef>
                <a:spcPts val="0"/>
              </a:spcBef>
              <a:spcAft>
                <a:spcPts val="800"/>
              </a:spcAft>
            </a:pPr>
            <a:r>
              <a:rPr lang="en-US" sz="36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Examples</a:t>
            </a:r>
          </a:p>
          <a:p>
            <a:pPr marL="580896" lvl="2">
              <a:lnSpc>
                <a:spcPct val="107000"/>
              </a:lnSpc>
              <a:spcBef>
                <a:spcPts val="0"/>
              </a:spcBef>
              <a:spcAft>
                <a:spcPts val="800"/>
              </a:spcAft>
            </a:pPr>
            <a:r>
              <a:rPr lang="en-US" sz="32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Ohio</a:t>
            </a:r>
          </a:p>
          <a:p>
            <a:pPr marL="580896" lvl="2">
              <a:lnSpc>
                <a:spcPct val="107000"/>
              </a:lnSpc>
              <a:spcBef>
                <a:spcPts val="0"/>
              </a:spcBef>
              <a:spcAft>
                <a:spcPts val="800"/>
              </a:spcAft>
            </a:pPr>
            <a:r>
              <a:rPr lang="en-US" sz="32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rPr>
              <a:t>Maryland</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21</a:t>
            </a:fld>
            <a:endParaRPr lang="en-US" dirty="0"/>
          </a:p>
        </p:txBody>
      </p:sp>
    </p:spTree>
    <p:extLst>
      <p:ext uri="{BB962C8B-B14F-4D97-AF65-F5344CB8AC3E}">
        <p14:creationId xmlns:p14="http://schemas.microsoft.com/office/powerpoint/2010/main" val="2635902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Expansive Definition Method</a:t>
            </a:r>
            <a:br>
              <a:rPr lang="en-US" cap="none" dirty="0"/>
            </a:br>
            <a:br>
              <a:rPr lang="en-US" cap="none" dirty="0"/>
            </a:br>
            <a:r>
              <a:rPr lang="en-US" cap="none" dirty="0"/>
              <a:t>Ohio</a:t>
            </a:r>
            <a:br>
              <a:rPr lang="en-US" cap="none" dirty="0"/>
            </a:br>
            <a:br>
              <a:rPr lang="en-US" cap="none" dirty="0"/>
            </a:b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381176" cy="5604051"/>
          </a:xfrm>
        </p:spPr>
        <p:txBody>
          <a:bodyPr>
            <a:noAutofit/>
          </a:bodyPr>
          <a:lstStyle/>
          <a:p>
            <a:pPr marL="310896" lvl="1">
              <a:lnSpc>
                <a:spcPct val="107000"/>
              </a:lnSpc>
              <a:spcBef>
                <a:spcPts val="0"/>
              </a:spcBef>
              <a:spcAft>
                <a:spcPts val="800"/>
              </a:spcAft>
            </a:pP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 In addition to the inclusion of  SST “specified digital products,” the tax base also includes transactions in which “</a:t>
            </a:r>
            <a:r>
              <a:rPr lang="en-US" sz="2800" b="1"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[a]</a:t>
            </a:r>
            <a:r>
              <a:rPr lang="en-US" sz="2800" b="1" kern="100" dirty="0" err="1">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utomatic</a:t>
            </a:r>
            <a:r>
              <a:rPr lang="en-US" sz="2800" b="1"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 data processing</a:t>
            </a: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 </a:t>
            </a:r>
            <a:r>
              <a:rPr lang="en-US" sz="2800" b="1"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computer services</a:t>
            </a: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 or </a:t>
            </a:r>
            <a:r>
              <a:rPr lang="en-US" sz="2800" b="1"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electronic information services</a:t>
            </a: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 are or are to be provided for </a:t>
            </a:r>
            <a:r>
              <a:rPr lang="en-US" sz="2800" u="sng"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use in business</a:t>
            </a:r>
            <a:r>
              <a:rPr lang="en-US" sz="28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 when the true object of the transaction is the receipt by the consumer of automatic data processing, computer services, or electronic information services rather than the receipt of personal or professional services to which automatic data processing, computer services, or electronic information services are incidental or supplemental.”</a:t>
            </a:r>
            <a:endParaRPr lang="en-US" sz="2800" kern="100" dirty="0">
              <a:solidFill>
                <a:schemeClr val="tx1">
                  <a:lumMod val="95000"/>
                  <a:lumOff val="5000"/>
                </a:schemeClr>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22</a:t>
            </a:fld>
            <a:endParaRPr lang="en-US" dirty="0"/>
          </a:p>
        </p:txBody>
      </p:sp>
    </p:spTree>
    <p:extLst>
      <p:ext uri="{BB962C8B-B14F-4D97-AF65-F5344CB8AC3E}">
        <p14:creationId xmlns:p14="http://schemas.microsoft.com/office/powerpoint/2010/main" val="617997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Expansive Definition Method</a:t>
            </a:r>
            <a:br>
              <a:rPr lang="en-US" cap="none" dirty="0"/>
            </a:br>
            <a:br>
              <a:rPr lang="en-US" cap="none" dirty="0"/>
            </a:br>
            <a:r>
              <a:rPr lang="en-US" cap="none" dirty="0"/>
              <a:t>Ohio</a:t>
            </a:r>
            <a:br>
              <a:rPr lang="en-US" cap="none" dirty="0"/>
            </a:br>
            <a:br>
              <a:rPr lang="en-US" cap="none" dirty="0"/>
            </a:b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131010" cy="5604051"/>
          </a:xfrm>
        </p:spPr>
        <p:txBody>
          <a:bodyPr>
            <a:noAutofit/>
          </a:bodyPr>
          <a:lstStyle/>
          <a:p>
            <a:pPr marL="310896" lvl="1">
              <a:lnSpc>
                <a:spcPct val="107000"/>
              </a:lnSpc>
              <a:spcBef>
                <a:spcPts val="0"/>
              </a:spcBef>
              <a:spcAft>
                <a:spcPts val="1200"/>
              </a:spcAft>
            </a:pPr>
            <a:r>
              <a:rPr lang="en-US" sz="20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 “’Automatic data processing’ means processing of others’ data, including keypunching or similar data entry services together with verification thereof, or providing access to computer equipment for the purpose of processing data.”</a:t>
            </a:r>
          </a:p>
          <a:p>
            <a:pPr marL="310896" lvl="1">
              <a:lnSpc>
                <a:spcPct val="107000"/>
              </a:lnSpc>
              <a:spcBef>
                <a:spcPts val="0"/>
              </a:spcBef>
              <a:spcAft>
                <a:spcPts val="1200"/>
              </a:spcAft>
            </a:pPr>
            <a:r>
              <a:rPr lang="en-US" sz="20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“’Computer services’ means providing services consisting of specifying computer hardware configurations and evaluating technical processing characteristics, computer programming, and training of computer programmers and operators, provided in conjunction with and to support the sale, lease, or operation of taxable computer equipment or systems.”</a:t>
            </a:r>
          </a:p>
          <a:p>
            <a:pPr marL="310896" lvl="1">
              <a:lnSpc>
                <a:spcPct val="107000"/>
              </a:lnSpc>
              <a:spcBef>
                <a:spcPts val="0"/>
              </a:spcBef>
              <a:spcAft>
                <a:spcPts val="1200"/>
              </a:spcAft>
            </a:pPr>
            <a:r>
              <a:rPr lang="en-US" sz="20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“’Electronic information services’ means providing access to computer equipment by means of telecommunications equipment for either examining or acquiring data stored in or accessible to the computer equipment or placing data into the computer to be retrieved by a designated recipient with access to the computer equipment.”</a:t>
            </a:r>
          </a:p>
          <a:p>
            <a:pPr marL="310896" lvl="1">
              <a:lnSpc>
                <a:spcPct val="107000"/>
              </a:lnSpc>
              <a:spcBef>
                <a:spcPts val="0"/>
              </a:spcBef>
              <a:spcAft>
                <a:spcPts val="1200"/>
              </a:spcAft>
            </a:pPr>
            <a:r>
              <a:rPr lang="en-US" sz="20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Automatic data processing, computer services, and electronic information services do not include personal or professional services.</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23</a:t>
            </a:fld>
            <a:endParaRPr lang="en-US" dirty="0"/>
          </a:p>
        </p:txBody>
      </p:sp>
    </p:spTree>
    <p:extLst>
      <p:ext uri="{BB962C8B-B14F-4D97-AF65-F5344CB8AC3E}">
        <p14:creationId xmlns:p14="http://schemas.microsoft.com/office/powerpoint/2010/main" val="731452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Specific Definition Method</a:t>
            </a:r>
            <a:br>
              <a:rPr lang="en-US" cap="none" dirty="0"/>
            </a:br>
            <a:br>
              <a:rPr lang="en-US" cap="none" dirty="0"/>
            </a:br>
            <a:r>
              <a:rPr lang="en-US" cap="none" dirty="0"/>
              <a:t>Concept</a:t>
            </a:r>
            <a:br>
              <a:rPr lang="en-US" cap="none" dirty="0"/>
            </a:br>
            <a:br>
              <a:rPr lang="en-US" cap="none" dirty="0"/>
            </a:b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381176" cy="5604051"/>
          </a:xfrm>
        </p:spPr>
        <p:txBody>
          <a:bodyPr>
            <a:noAutofit/>
          </a:bodyPr>
          <a:lstStyle/>
          <a:p>
            <a:pPr marL="310896" lvl="1">
              <a:lnSpc>
                <a:spcPct val="107000"/>
              </a:lnSpc>
              <a:spcBef>
                <a:spcPts val="0"/>
              </a:spcBef>
              <a:spcAft>
                <a:spcPts val="800"/>
              </a:spcAft>
            </a:pPr>
            <a:r>
              <a:rPr lang="en-US" sz="36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Uses multiple narrow definitions aimed at specific products, typically with exclusions, and external exemptions.</a:t>
            </a:r>
          </a:p>
          <a:p>
            <a:pPr marL="310896" lvl="1">
              <a:lnSpc>
                <a:spcPct val="107000"/>
              </a:lnSpc>
              <a:spcBef>
                <a:spcPts val="0"/>
              </a:spcBef>
              <a:spcAft>
                <a:spcPts val="800"/>
              </a:spcAft>
            </a:pPr>
            <a:r>
              <a:rPr lang="en-US" sz="36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Example – Wisconsin</a:t>
            </a:r>
          </a:p>
          <a:p>
            <a:pPr marL="580896" lvl="2">
              <a:lnSpc>
                <a:spcPct val="107000"/>
              </a:lnSpc>
              <a:spcBef>
                <a:spcPts val="0"/>
              </a:spcBef>
              <a:spcAft>
                <a:spcPts val="800"/>
              </a:spcAft>
            </a:pPr>
            <a:r>
              <a:rPr lang="en-US" sz="32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Taxes SST “specified digital products” </a:t>
            </a:r>
          </a:p>
          <a:p>
            <a:pPr marL="580896" lvl="2">
              <a:lnSpc>
                <a:spcPct val="107000"/>
              </a:lnSpc>
              <a:spcBef>
                <a:spcPts val="0"/>
              </a:spcBef>
              <a:spcAft>
                <a:spcPts val="800"/>
              </a:spcAft>
            </a:pPr>
            <a:r>
              <a:rPr lang="en-US" sz="32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Plus “additional digital goods” transferred electronically: greeting cards, finished artwork, periodicals, video or electronic games, and newspaper or other news or information products.</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24</a:t>
            </a:fld>
            <a:endParaRPr lang="en-US" dirty="0"/>
          </a:p>
        </p:txBody>
      </p:sp>
    </p:spTree>
    <p:extLst>
      <p:ext uri="{BB962C8B-B14F-4D97-AF65-F5344CB8AC3E}">
        <p14:creationId xmlns:p14="http://schemas.microsoft.com/office/powerpoint/2010/main" val="2632924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err="1"/>
              <a:t>Observationof</a:t>
            </a:r>
            <a:r>
              <a:rPr lang="en-US" cap="none" dirty="0"/>
              <a:t> the Chair</a:t>
            </a:r>
            <a:br>
              <a:rPr lang="en-US" cap="none" dirty="0"/>
            </a:b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381176" cy="5604051"/>
          </a:xfrm>
        </p:spPr>
        <p:txBody>
          <a:bodyPr>
            <a:noAutofit/>
          </a:bodyPr>
          <a:lstStyle/>
          <a:p>
            <a:pPr marL="310896" lvl="1">
              <a:lnSpc>
                <a:spcPct val="107000"/>
              </a:lnSpc>
              <a:spcBef>
                <a:spcPts val="0"/>
              </a:spcBef>
              <a:spcAft>
                <a:spcPts val="1200"/>
              </a:spcAft>
            </a:pPr>
            <a:r>
              <a:rPr lang="en-US" sz="36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Generally speaking, because unitary and expansive definitions will be broader than specific definitions, they have the potential to raise more revenue and be more adaptable to new and innovative products than specific definitions.  </a:t>
            </a:r>
          </a:p>
          <a:p>
            <a:pPr marL="310896" lvl="1">
              <a:lnSpc>
                <a:spcPct val="107000"/>
              </a:lnSpc>
              <a:spcBef>
                <a:spcPts val="0"/>
              </a:spcBef>
              <a:spcAft>
                <a:spcPts val="800"/>
              </a:spcAft>
            </a:pPr>
            <a:r>
              <a:rPr lang="en-US" sz="36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But, revenue from broad terms of inclusion could be significantly reduced by terms of exclusion that are applied to the definitions.</a:t>
            </a:r>
            <a:endParaRPr lang="en-US" sz="32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25</a:t>
            </a:fld>
            <a:endParaRPr lang="en-US" dirty="0"/>
          </a:p>
        </p:txBody>
      </p:sp>
    </p:spTree>
    <p:extLst>
      <p:ext uri="{BB962C8B-B14F-4D97-AF65-F5344CB8AC3E}">
        <p14:creationId xmlns:p14="http://schemas.microsoft.com/office/powerpoint/2010/main" val="12196613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err="1"/>
              <a:t>Observationof</a:t>
            </a:r>
            <a:r>
              <a:rPr lang="en-US" cap="none" dirty="0"/>
              <a:t> the Chair</a:t>
            </a:r>
            <a:br>
              <a:rPr lang="en-US" cap="none" dirty="0"/>
            </a:b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113757" cy="5604051"/>
          </a:xfrm>
        </p:spPr>
        <p:txBody>
          <a:bodyPr>
            <a:noAutofit/>
          </a:bodyPr>
          <a:lstStyle/>
          <a:p>
            <a:pPr marL="310896" lvl="1">
              <a:lnSpc>
                <a:spcPct val="107000"/>
              </a:lnSpc>
              <a:spcBef>
                <a:spcPts val="0"/>
              </a:spcBef>
              <a:spcAft>
                <a:spcPts val="1200"/>
              </a:spcAft>
            </a:pPr>
            <a:r>
              <a:rPr lang="en-US"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Generally speaking, unitary and expansive definitions have the potential to be less clear than specific definitions focused on particular products. </a:t>
            </a:r>
          </a:p>
          <a:p>
            <a:pPr marL="310896" lvl="1">
              <a:lnSpc>
                <a:spcPct val="107000"/>
              </a:lnSpc>
              <a:spcBef>
                <a:spcPts val="0"/>
              </a:spcBef>
              <a:spcAft>
                <a:spcPts val="1200"/>
              </a:spcAft>
            </a:pPr>
            <a:r>
              <a:rPr lang="en-US"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But, multiple specific definitions for multiple products also require the articulation of more taxability boundaries than are required for a unitary definition or for a few expansive definitions.  </a:t>
            </a:r>
          </a:p>
          <a:p>
            <a:pPr marL="310896" lvl="1">
              <a:lnSpc>
                <a:spcPct val="107000"/>
              </a:lnSpc>
              <a:spcBef>
                <a:spcPts val="0"/>
              </a:spcBef>
              <a:spcAft>
                <a:spcPts val="1200"/>
              </a:spcAft>
            </a:pPr>
            <a:r>
              <a:rPr lang="en-US"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For example, the definition of “digital book” in the Streamlined Sales Tax Agreement still requires a detailed rule to explain what is and is not a “book.” </a:t>
            </a:r>
          </a:p>
          <a:p>
            <a:pPr marL="310896" lvl="1">
              <a:lnSpc>
                <a:spcPct val="107000"/>
              </a:lnSpc>
              <a:spcBef>
                <a:spcPts val="0"/>
              </a:spcBef>
              <a:spcAft>
                <a:spcPts val="1200"/>
              </a:spcAft>
            </a:pPr>
            <a:r>
              <a:rPr lang="en-US"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Ultimately, clarity depends upon the articulation of precise and ascertainable terms of inclusion and exclusion rather than the type of approach. </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26</a:t>
            </a:fld>
            <a:endParaRPr lang="en-US" dirty="0"/>
          </a:p>
        </p:txBody>
      </p:sp>
    </p:spTree>
    <p:extLst>
      <p:ext uri="{BB962C8B-B14F-4D97-AF65-F5344CB8AC3E}">
        <p14:creationId xmlns:p14="http://schemas.microsoft.com/office/powerpoint/2010/main" val="4438835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err="1"/>
              <a:t>B2B</a:t>
            </a:r>
            <a:r>
              <a:rPr lang="en-US" cap="none" dirty="0"/>
              <a:t> Exclusion</a:t>
            </a:r>
            <a:br>
              <a:rPr lang="en-US" cap="none" dirty="0"/>
            </a:br>
            <a:br>
              <a:rPr lang="en-US" cap="none" dirty="0"/>
            </a:br>
            <a:br>
              <a:rPr lang="en-US" cap="none" dirty="0"/>
            </a:b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381176" cy="5604051"/>
          </a:xfrm>
        </p:spPr>
        <p:txBody>
          <a:bodyPr>
            <a:noAutofit/>
          </a:bodyPr>
          <a:lstStyle/>
          <a:p>
            <a:pPr marL="310896" lvl="1">
              <a:lnSpc>
                <a:spcPct val="107000"/>
              </a:lnSpc>
              <a:spcBef>
                <a:spcPts val="0"/>
              </a:spcBef>
              <a:spcAft>
                <a:spcPts val="800"/>
              </a:spcAft>
            </a:pPr>
            <a:r>
              <a:rPr lang="en-US" sz="32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Some suggested </a:t>
            </a:r>
            <a:r>
              <a:rPr lang="en-US" sz="3200" kern="100" dirty="0" err="1">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B2B</a:t>
            </a:r>
            <a:r>
              <a:rPr lang="en-US" sz="32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 exclusions:</a:t>
            </a:r>
          </a:p>
          <a:p>
            <a:pPr marL="580896" lvl="2">
              <a:lnSpc>
                <a:spcPct val="107000"/>
              </a:lnSpc>
              <a:spcBef>
                <a:spcPts val="0"/>
              </a:spcBef>
              <a:spcAft>
                <a:spcPts val="1200"/>
              </a:spcAft>
            </a:pPr>
            <a:r>
              <a:rPr lang="en-US" sz="24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The sale of a “[Insert digital products definition (DP)]” to a qualified business that is the exclusive user of the [DP], including sharing the use of the [DP] with other qualified business users, is not subject to the [insert state SUT definition]; provided, however, that this exclusion shall not apply to non-business use of a [DP] by a qualified business unless the non-business use is inconsequential. </a:t>
            </a:r>
          </a:p>
          <a:p>
            <a:pPr marL="580896" lvl="2">
              <a:lnSpc>
                <a:spcPct val="107000"/>
              </a:lnSpc>
              <a:spcBef>
                <a:spcPts val="0"/>
              </a:spcBef>
              <a:spcAft>
                <a:spcPts val="800"/>
              </a:spcAft>
            </a:pPr>
            <a:r>
              <a:rPr lang="en-US" sz="24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A product is exempt from taxation as an automated digital product if the product will be used predominantly for a trade or business.</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27</a:t>
            </a:fld>
            <a:endParaRPr lang="en-US" dirty="0"/>
          </a:p>
        </p:txBody>
      </p:sp>
    </p:spTree>
    <p:extLst>
      <p:ext uri="{BB962C8B-B14F-4D97-AF65-F5344CB8AC3E}">
        <p14:creationId xmlns:p14="http://schemas.microsoft.com/office/powerpoint/2010/main" val="12218553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4547-BCEA-DA1C-41A8-FF0E1D86A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8A118-1D10-1888-BDDD-4A68C437EA25}"/>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Definition Study Group</a:t>
            </a:r>
            <a:br>
              <a:rPr lang="en-US" cap="none" dirty="0"/>
            </a:br>
            <a:br>
              <a:rPr lang="en-US" cap="none" dirty="0"/>
            </a:br>
            <a:r>
              <a:rPr lang="en-US" cap="none" dirty="0"/>
              <a:t>Wrap-Up</a:t>
            </a:r>
            <a:br>
              <a:rPr lang="en-US" cap="none" dirty="0"/>
            </a:br>
            <a:br>
              <a:rPr lang="en-US" cap="none" dirty="0"/>
            </a:br>
            <a:br>
              <a:rPr lang="en-US" cap="none" dirty="0"/>
            </a:br>
            <a:br>
              <a:rPr lang="en-US" cap="none" dirty="0"/>
            </a:br>
            <a:endParaRPr lang="en-US" cap="none" dirty="0"/>
          </a:p>
        </p:txBody>
      </p:sp>
      <p:sp>
        <p:nvSpPr>
          <p:cNvPr id="5" name="Content Placeholder 4">
            <a:extLst>
              <a:ext uri="{FF2B5EF4-FFF2-40B4-BE49-F238E27FC236}">
                <a16:creationId xmlns:a16="http://schemas.microsoft.com/office/drawing/2014/main" id="{29484E4F-F0CB-D74A-8687-3C730A5205BD}"/>
              </a:ext>
            </a:extLst>
          </p:cNvPr>
          <p:cNvSpPr>
            <a:spLocks noGrp="1"/>
          </p:cNvSpPr>
          <p:nvPr>
            <p:ph idx="1"/>
          </p:nvPr>
        </p:nvSpPr>
        <p:spPr>
          <a:xfrm>
            <a:off x="2575035" y="702156"/>
            <a:ext cx="9381176" cy="5604051"/>
          </a:xfrm>
        </p:spPr>
        <p:txBody>
          <a:bodyPr>
            <a:noAutofit/>
          </a:bodyPr>
          <a:lstStyle/>
          <a:p>
            <a:pPr marL="310896" lvl="1">
              <a:lnSpc>
                <a:spcPct val="107000"/>
              </a:lnSpc>
              <a:spcBef>
                <a:spcPts val="0"/>
              </a:spcBef>
              <a:spcAft>
                <a:spcPts val="1800"/>
              </a:spcAft>
            </a:pPr>
            <a:r>
              <a:rPr lang="en-US" sz="36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Wrap-Up – Next month?</a:t>
            </a:r>
          </a:p>
          <a:p>
            <a:pPr marL="310896" lvl="1">
              <a:lnSpc>
                <a:spcPct val="107000"/>
              </a:lnSpc>
              <a:spcBef>
                <a:spcPts val="0"/>
              </a:spcBef>
              <a:spcAft>
                <a:spcPts val="1800"/>
              </a:spcAft>
            </a:pPr>
            <a:r>
              <a:rPr lang="en-US" sz="36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Written evaluations of selected existing methods from different viewpoints.</a:t>
            </a:r>
          </a:p>
          <a:p>
            <a:pPr marL="310896" lvl="1">
              <a:lnSpc>
                <a:spcPct val="107000"/>
              </a:lnSpc>
              <a:spcBef>
                <a:spcPts val="0"/>
              </a:spcBef>
              <a:spcAft>
                <a:spcPts val="1800"/>
              </a:spcAft>
            </a:pPr>
            <a:r>
              <a:rPr lang="en-US" sz="3600" kern="100" dirty="0">
                <a:solidFill>
                  <a:schemeClr val="tx1">
                    <a:lumMod val="95000"/>
                    <a:lumOff val="5000"/>
                  </a:schemeClr>
                </a:solidFill>
                <a:latin typeface="Aptos" panose="020B0004020202020204" pitchFamily="34" charset="0"/>
                <a:ea typeface="Aptos" panose="020B0004020202020204" pitchFamily="34" charset="0"/>
                <a:cs typeface="Times New Roman" panose="02020603050405020304" pitchFamily="18" charset="0"/>
              </a:rPr>
              <a:t>Written evaluations of proposed tax on automated digital services” from different viewpoints.</a:t>
            </a:r>
          </a:p>
        </p:txBody>
      </p:sp>
      <p:sp>
        <p:nvSpPr>
          <p:cNvPr id="4" name="Slide Number Placeholder 3">
            <a:extLst>
              <a:ext uri="{FF2B5EF4-FFF2-40B4-BE49-F238E27FC236}">
                <a16:creationId xmlns:a16="http://schemas.microsoft.com/office/drawing/2014/main" id="{9B76935B-01AF-BB89-A150-07AB08FA2CEA}"/>
              </a:ext>
            </a:extLst>
          </p:cNvPr>
          <p:cNvSpPr>
            <a:spLocks noGrp="1"/>
          </p:cNvSpPr>
          <p:nvPr>
            <p:ph type="sldNum" sz="quarter" idx="12"/>
          </p:nvPr>
        </p:nvSpPr>
        <p:spPr/>
        <p:txBody>
          <a:bodyPr/>
          <a:lstStyle/>
          <a:p>
            <a:fld id="{3A98EE3D-8CD1-4C3F-BD1C-C98C9596463C}" type="slidenum">
              <a:rPr lang="en-US" smtClean="0"/>
              <a:t>28</a:t>
            </a:fld>
            <a:endParaRPr lang="en-US" dirty="0"/>
          </a:p>
        </p:txBody>
      </p:sp>
    </p:spTree>
    <p:extLst>
      <p:ext uri="{BB962C8B-B14F-4D97-AF65-F5344CB8AC3E}">
        <p14:creationId xmlns:p14="http://schemas.microsoft.com/office/powerpoint/2010/main" val="262516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5754B-1312-A7BD-ACA2-813605311D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8EEDE9-9757-3C11-4790-D9018902B4B9}"/>
              </a:ext>
            </a:extLst>
          </p:cNvPr>
          <p:cNvSpPr>
            <a:spLocks noGrp="1"/>
          </p:cNvSpPr>
          <p:nvPr>
            <p:ph type="title"/>
          </p:nvPr>
        </p:nvSpPr>
        <p:spPr>
          <a:xfrm>
            <a:off x="581192" y="702156"/>
            <a:ext cx="11029616" cy="688233"/>
          </a:xfrm>
        </p:spPr>
        <p:txBody>
          <a:bodyPr/>
          <a:lstStyle/>
          <a:p>
            <a:r>
              <a:rPr lang="en-US" dirty="0"/>
              <a:t>Project Report</a:t>
            </a:r>
          </a:p>
        </p:txBody>
      </p:sp>
      <p:sp>
        <p:nvSpPr>
          <p:cNvPr id="3" name="Content Placeholder 2">
            <a:extLst>
              <a:ext uri="{FF2B5EF4-FFF2-40B4-BE49-F238E27FC236}">
                <a16:creationId xmlns:a16="http://schemas.microsoft.com/office/drawing/2014/main" id="{31E8DD7C-0D99-7AA0-1F39-CD9BAD60928B}"/>
              </a:ext>
            </a:extLst>
          </p:cNvPr>
          <p:cNvSpPr>
            <a:spLocks noGrp="1"/>
          </p:cNvSpPr>
          <p:nvPr>
            <p:ph idx="1"/>
          </p:nvPr>
        </p:nvSpPr>
        <p:spPr>
          <a:xfrm>
            <a:off x="581192" y="1553227"/>
            <a:ext cx="11029615" cy="4759891"/>
          </a:xfrm>
        </p:spPr>
        <p:txBody>
          <a:bodyPr>
            <a:normAutofit/>
          </a:bodyPr>
          <a:lstStyle/>
          <a:p>
            <a:r>
              <a:rPr lang="en-US" sz="3200" b="1" dirty="0"/>
              <a:t>Since the last committee meeting  the work group and its study groups have:</a:t>
            </a:r>
          </a:p>
          <a:p>
            <a:pPr lvl="1"/>
            <a:r>
              <a:rPr lang="en-US" sz="2800" b="1" dirty="0"/>
              <a:t>Finished reviewing possible bundling issues and submitted comments to Streamlined</a:t>
            </a:r>
          </a:p>
          <a:p>
            <a:pPr lvl="1"/>
            <a:r>
              <a:rPr lang="en-US" sz="2800" b="1" dirty="0"/>
              <a:t>Continued discussions of a proposal to define digital products broadly along with a business input exemption</a:t>
            </a:r>
          </a:p>
          <a:p>
            <a:pPr lvl="1"/>
            <a:r>
              <a:rPr lang="en-US" sz="2800" b="1" dirty="0"/>
              <a:t>Begun considering sourcing of digital products</a:t>
            </a:r>
            <a:endParaRPr lang="en-US" sz="1800" b="1" dirty="0"/>
          </a:p>
        </p:txBody>
      </p:sp>
      <p:sp>
        <p:nvSpPr>
          <p:cNvPr id="4" name="Slide Number Placeholder 3">
            <a:extLst>
              <a:ext uri="{FF2B5EF4-FFF2-40B4-BE49-F238E27FC236}">
                <a16:creationId xmlns:a16="http://schemas.microsoft.com/office/drawing/2014/main" id="{53F38AD2-5968-E103-B6AA-FBFF6D3D307C}"/>
              </a:ext>
            </a:extLst>
          </p:cNvPr>
          <p:cNvSpPr>
            <a:spLocks noGrp="1"/>
          </p:cNvSpPr>
          <p:nvPr>
            <p:ph type="sldNum" sz="quarter" idx="12"/>
          </p:nvPr>
        </p:nvSpPr>
        <p:spPr/>
        <p:txBody>
          <a:bodyPr/>
          <a:lstStyle/>
          <a:p>
            <a:fld id="{3A98EE3D-8CD1-4C3F-BD1C-C98C9596463C}" type="slidenum">
              <a:rPr lang="en-US" smtClean="0"/>
              <a:t>3</a:t>
            </a:fld>
            <a:endParaRPr lang="en-US" dirty="0"/>
          </a:p>
        </p:txBody>
      </p:sp>
    </p:spTree>
    <p:extLst>
      <p:ext uri="{BB962C8B-B14F-4D97-AF65-F5344CB8AC3E}">
        <p14:creationId xmlns:p14="http://schemas.microsoft.com/office/powerpoint/2010/main" val="792956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D8962-0640-E8FC-0D9D-D4A42C139E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2CDB6E-EBF1-F90F-917C-CC8ABD9CC9EC}"/>
              </a:ext>
            </a:extLst>
          </p:cNvPr>
          <p:cNvSpPr>
            <a:spLocks noGrp="1"/>
          </p:cNvSpPr>
          <p:nvPr>
            <p:ph type="title"/>
          </p:nvPr>
        </p:nvSpPr>
        <p:spPr>
          <a:xfrm>
            <a:off x="581192" y="702156"/>
            <a:ext cx="11029616" cy="688233"/>
          </a:xfrm>
        </p:spPr>
        <p:txBody>
          <a:bodyPr/>
          <a:lstStyle/>
          <a:p>
            <a:r>
              <a:rPr lang="en-US" dirty="0"/>
              <a:t>Project Web Page and Online Outline</a:t>
            </a:r>
          </a:p>
        </p:txBody>
      </p:sp>
      <p:sp>
        <p:nvSpPr>
          <p:cNvPr id="3" name="Content Placeholder 2">
            <a:extLst>
              <a:ext uri="{FF2B5EF4-FFF2-40B4-BE49-F238E27FC236}">
                <a16:creationId xmlns:a16="http://schemas.microsoft.com/office/drawing/2014/main" id="{CB592967-F6A7-2E39-9877-1DDFDC0B048A}"/>
              </a:ext>
            </a:extLst>
          </p:cNvPr>
          <p:cNvSpPr>
            <a:spLocks noGrp="1"/>
          </p:cNvSpPr>
          <p:nvPr>
            <p:ph idx="1"/>
          </p:nvPr>
        </p:nvSpPr>
        <p:spPr>
          <a:xfrm>
            <a:off x="581193" y="1553227"/>
            <a:ext cx="3840496" cy="4759891"/>
          </a:xfrm>
        </p:spPr>
        <p:txBody>
          <a:bodyPr>
            <a:normAutofit/>
          </a:bodyPr>
          <a:lstStyle/>
          <a:p>
            <a:r>
              <a:rPr lang="en-US" sz="2400" b="1" dirty="0"/>
              <a:t>Information on the project is captured on its web page – </a:t>
            </a:r>
            <a:r>
              <a:rPr lang="en-US" sz="2400" b="1" dirty="0">
                <a:hlinkClick r:id="rId2"/>
              </a:rPr>
              <a:t>here</a:t>
            </a:r>
            <a:endParaRPr lang="en-US" sz="2400" b="1" dirty="0"/>
          </a:p>
          <a:p>
            <a:pPr marL="0" indent="0">
              <a:buNone/>
            </a:pPr>
            <a:endParaRPr lang="en-US" sz="2400" b="1" dirty="0"/>
          </a:p>
          <a:p>
            <a:r>
              <a:rPr lang="en-US" sz="2400" b="1" dirty="0"/>
              <a:t>That project page has a link to an online outline of the white paper </a:t>
            </a:r>
          </a:p>
          <a:p>
            <a:endParaRPr lang="en-US" sz="2400" b="1" dirty="0"/>
          </a:p>
          <a:p>
            <a:endParaRPr lang="en-US" sz="1800" b="1" dirty="0"/>
          </a:p>
        </p:txBody>
      </p:sp>
      <p:sp>
        <p:nvSpPr>
          <p:cNvPr id="4" name="Slide Number Placeholder 3">
            <a:extLst>
              <a:ext uri="{FF2B5EF4-FFF2-40B4-BE49-F238E27FC236}">
                <a16:creationId xmlns:a16="http://schemas.microsoft.com/office/drawing/2014/main" id="{EABE1319-C35B-0DFD-05C9-5CA5220F06A9}"/>
              </a:ext>
            </a:extLst>
          </p:cNvPr>
          <p:cNvSpPr>
            <a:spLocks noGrp="1"/>
          </p:cNvSpPr>
          <p:nvPr>
            <p:ph type="sldNum" sz="quarter" idx="12"/>
          </p:nvPr>
        </p:nvSpPr>
        <p:spPr/>
        <p:txBody>
          <a:bodyPr/>
          <a:lstStyle/>
          <a:p>
            <a:fld id="{3A98EE3D-8CD1-4C3F-BD1C-C98C9596463C}" type="slidenum">
              <a:rPr lang="en-US" smtClean="0"/>
              <a:t>4</a:t>
            </a:fld>
            <a:endParaRPr lang="en-US" dirty="0"/>
          </a:p>
        </p:txBody>
      </p:sp>
      <p:pic>
        <p:nvPicPr>
          <p:cNvPr id="6" name="Picture 5">
            <a:extLst>
              <a:ext uri="{FF2B5EF4-FFF2-40B4-BE49-F238E27FC236}">
                <a16:creationId xmlns:a16="http://schemas.microsoft.com/office/drawing/2014/main" id="{3AB369B0-6EC6-6D99-852E-4A680B914AB9}"/>
              </a:ext>
            </a:extLst>
          </p:cNvPr>
          <p:cNvPicPr>
            <a:picLocks noChangeAspect="1"/>
          </p:cNvPicPr>
          <p:nvPr/>
        </p:nvPicPr>
        <p:blipFill>
          <a:blip r:embed="rId3"/>
          <a:stretch>
            <a:fillRect/>
          </a:stretch>
        </p:blipFill>
        <p:spPr>
          <a:xfrm>
            <a:off x="4759890" y="1618007"/>
            <a:ext cx="7218646" cy="4578289"/>
          </a:xfrm>
          <a:prstGeom prst="rect">
            <a:avLst/>
          </a:prstGeom>
        </p:spPr>
      </p:pic>
      <p:sp>
        <p:nvSpPr>
          <p:cNvPr id="7" name="Arrow: Up 6">
            <a:extLst>
              <a:ext uri="{FF2B5EF4-FFF2-40B4-BE49-F238E27FC236}">
                <a16:creationId xmlns:a16="http://schemas.microsoft.com/office/drawing/2014/main" id="{7C6B9923-9586-0442-354B-DC61ADF2348F}"/>
              </a:ext>
            </a:extLst>
          </p:cNvPr>
          <p:cNvSpPr/>
          <p:nvPr/>
        </p:nvSpPr>
        <p:spPr>
          <a:xfrm rot="4059530">
            <a:off x="5095251" y="2923527"/>
            <a:ext cx="428182" cy="196724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4618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737501F-E35D-DBF5-1217-AC82BE44AF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5E00B8-BF97-E947-0AF7-FB1CED68EA95}"/>
              </a:ext>
            </a:extLst>
          </p:cNvPr>
          <p:cNvSpPr>
            <a:spLocks noGrp="1"/>
          </p:cNvSpPr>
          <p:nvPr>
            <p:ph type="title"/>
          </p:nvPr>
        </p:nvSpPr>
        <p:spPr>
          <a:xfrm>
            <a:off x="894342" y="1904655"/>
            <a:ext cx="3502293" cy="2093295"/>
          </a:xfrm>
        </p:spPr>
        <p:txBody>
          <a:bodyPr>
            <a:normAutofit/>
          </a:bodyPr>
          <a:lstStyle/>
          <a:p>
            <a:r>
              <a:rPr lang="en-US" dirty="0"/>
              <a:t>Online Outline </a:t>
            </a:r>
            <a:br>
              <a:rPr lang="en-US" dirty="0"/>
            </a:br>
            <a:r>
              <a:rPr lang="en-US" cap="none" dirty="0"/>
              <a:t>With sub-pages for particular topics</a:t>
            </a:r>
            <a:br>
              <a:rPr lang="en-US" dirty="0"/>
            </a:br>
            <a:endParaRPr lang="en-US" dirty="0"/>
          </a:p>
        </p:txBody>
      </p:sp>
      <p:sp>
        <p:nvSpPr>
          <p:cNvPr id="4" name="Slide Number Placeholder 3">
            <a:extLst>
              <a:ext uri="{FF2B5EF4-FFF2-40B4-BE49-F238E27FC236}">
                <a16:creationId xmlns:a16="http://schemas.microsoft.com/office/drawing/2014/main" id="{750F50A7-FDA4-C880-A000-5B069B1B9971}"/>
              </a:ext>
            </a:extLst>
          </p:cNvPr>
          <p:cNvSpPr>
            <a:spLocks noGrp="1"/>
          </p:cNvSpPr>
          <p:nvPr>
            <p:ph type="sldNum" sz="quarter" idx="12"/>
          </p:nvPr>
        </p:nvSpPr>
        <p:spPr/>
        <p:txBody>
          <a:bodyPr/>
          <a:lstStyle/>
          <a:p>
            <a:fld id="{3A98EE3D-8CD1-4C3F-BD1C-C98C9596463C}" type="slidenum">
              <a:rPr lang="en-US" smtClean="0"/>
              <a:t>5</a:t>
            </a:fld>
            <a:endParaRPr lang="en-US" dirty="0"/>
          </a:p>
        </p:txBody>
      </p:sp>
      <p:pic>
        <p:nvPicPr>
          <p:cNvPr id="10" name="Picture 9">
            <a:extLst>
              <a:ext uri="{FF2B5EF4-FFF2-40B4-BE49-F238E27FC236}">
                <a16:creationId xmlns:a16="http://schemas.microsoft.com/office/drawing/2014/main" id="{BA499024-4D6D-06F3-566A-B09CF097048D}"/>
              </a:ext>
            </a:extLst>
          </p:cNvPr>
          <p:cNvPicPr>
            <a:picLocks noChangeAspect="1"/>
          </p:cNvPicPr>
          <p:nvPr/>
        </p:nvPicPr>
        <p:blipFill>
          <a:blip r:embed="rId2"/>
          <a:srcRect t="7703"/>
          <a:stretch>
            <a:fillRect/>
          </a:stretch>
        </p:blipFill>
        <p:spPr>
          <a:xfrm>
            <a:off x="4822698" y="182881"/>
            <a:ext cx="7165918" cy="6621644"/>
          </a:xfrm>
          <a:prstGeom prst="rect">
            <a:avLst/>
          </a:prstGeom>
        </p:spPr>
      </p:pic>
    </p:spTree>
    <p:extLst>
      <p:ext uri="{BB962C8B-B14F-4D97-AF65-F5344CB8AC3E}">
        <p14:creationId xmlns:p14="http://schemas.microsoft.com/office/powerpoint/2010/main" val="285569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D3D73-0A8B-41ED-44E5-383CA14991CE}"/>
              </a:ext>
            </a:extLst>
          </p:cNvPr>
          <p:cNvSpPr>
            <a:spLocks noGrp="1"/>
          </p:cNvSpPr>
          <p:nvPr>
            <p:ph type="title"/>
          </p:nvPr>
        </p:nvSpPr>
        <p:spPr>
          <a:xfrm>
            <a:off x="581192" y="702156"/>
            <a:ext cx="11029616" cy="888649"/>
          </a:xfrm>
        </p:spPr>
        <p:txBody>
          <a:bodyPr/>
          <a:lstStyle/>
          <a:p>
            <a:r>
              <a:rPr lang="en-US" dirty="0"/>
              <a:t>Today’s Subjects</a:t>
            </a:r>
          </a:p>
        </p:txBody>
      </p:sp>
      <p:sp>
        <p:nvSpPr>
          <p:cNvPr id="3" name="Content Placeholder 2">
            <a:extLst>
              <a:ext uri="{FF2B5EF4-FFF2-40B4-BE49-F238E27FC236}">
                <a16:creationId xmlns:a16="http://schemas.microsoft.com/office/drawing/2014/main" id="{96BAFEA6-BF7C-E5F4-02B8-272EB09F9E90}"/>
              </a:ext>
            </a:extLst>
          </p:cNvPr>
          <p:cNvSpPr>
            <a:spLocks noGrp="1"/>
          </p:cNvSpPr>
          <p:nvPr>
            <p:ph idx="1"/>
          </p:nvPr>
        </p:nvSpPr>
        <p:spPr>
          <a:xfrm>
            <a:off x="581192" y="1778696"/>
            <a:ext cx="11029615" cy="4196654"/>
          </a:xfrm>
        </p:spPr>
        <p:txBody>
          <a:bodyPr>
            <a:normAutofit/>
          </a:bodyPr>
          <a:lstStyle/>
          <a:p>
            <a:r>
              <a:rPr lang="en-US" sz="3200" b="1" dirty="0"/>
              <a:t>Current state efforts in taxing digital products</a:t>
            </a:r>
          </a:p>
          <a:p>
            <a:r>
              <a:rPr lang="en-US" sz="3200" b="1" dirty="0"/>
              <a:t>Update on the definitions study group work</a:t>
            </a:r>
          </a:p>
          <a:p>
            <a:r>
              <a:rPr lang="en-US" sz="3200" b="1" dirty="0"/>
              <a:t>Presentation on sourcing and the rules used in the Mobile Telecom Sourcing Act and Digital Goods and Fairness Act legislation</a:t>
            </a:r>
          </a:p>
          <a:p>
            <a:r>
              <a:rPr lang="en-US" sz="3200" b="1" dirty="0"/>
              <a:t>Questions and comments from the committee and the public</a:t>
            </a:r>
            <a:endParaRPr lang="en-US" b="1" dirty="0"/>
          </a:p>
        </p:txBody>
      </p:sp>
      <p:sp>
        <p:nvSpPr>
          <p:cNvPr id="4" name="Slide Number Placeholder 3">
            <a:extLst>
              <a:ext uri="{FF2B5EF4-FFF2-40B4-BE49-F238E27FC236}">
                <a16:creationId xmlns:a16="http://schemas.microsoft.com/office/drawing/2014/main" id="{92478E4B-1C0B-5778-FF04-2191C4DFD1DF}"/>
              </a:ext>
            </a:extLst>
          </p:cNvPr>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2149364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63E3BB-6701-CC0C-904E-8C9081B6B099}"/>
              </a:ext>
            </a:extLst>
          </p:cNvPr>
          <p:cNvSpPr>
            <a:spLocks noGrp="1"/>
          </p:cNvSpPr>
          <p:nvPr>
            <p:ph type="title"/>
          </p:nvPr>
        </p:nvSpPr>
        <p:spPr/>
        <p:txBody>
          <a:bodyPr/>
          <a:lstStyle/>
          <a:p>
            <a:r>
              <a:rPr lang="en-US" dirty="0"/>
              <a:t>CURRENT STATE EFFORTS</a:t>
            </a:r>
          </a:p>
        </p:txBody>
      </p:sp>
      <p:sp>
        <p:nvSpPr>
          <p:cNvPr id="5" name="Text Placeholder 4">
            <a:extLst>
              <a:ext uri="{FF2B5EF4-FFF2-40B4-BE49-F238E27FC236}">
                <a16:creationId xmlns:a16="http://schemas.microsoft.com/office/drawing/2014/main" id="{6D6861F8-187A-3911-B7F2-F0FA740535C0}"/>
              </a:ext>
            </a:extLst>
          </p:cNvPr>
          <p:cNvSpPr>
            <a:spLocks noGrp="1"/>
          </p:cNvSpPr>
          <p:nvPr>
            <p:ph type="body" idx="1"/>
          </p:nvPr>
        </p:nvSpPr>
        <p:spPr/>
        <p:txBody>
          <a:bodyPr/>
          <a:lstStyle/>
          <a:p>
            <a:r>
              <a:rPr lang="en-US" b="1" dirty="0"/>
              <a:t>Digital Products Project</a:t>
            </a:r>
          </a:p>
        </p:txBody>
      </p:sp>
      <p:sp>
        <p:nvSpPr>
          <p:cNvPr id="2" name="Slide Number Placeholder 1">
            <a:extLst>
              <a:ext uri="{FF2B5EF4-FFF2-40B4-BE49-F238E27FC236}">
                <a16:creationId xmlns:a16="http://schemas.microsoft.com/office/drawing/2014/main" id="{B6CA9BE5-725F-B5EE-E7E9-5635CD9A6D15}"/>
              </a:ext>
            </a:extLst>
          </p:cNvPr>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70238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98BEE-1BA0-F637-7EF0-F5AC3BFB70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9963AE-3F34-395A-B01D-7C3D81CA2DAC}"/>
              </a:ext>
            </a:extLst>
          </p:cNvPr>
          <p:cNvSpPr>
            <a:spLocks noGrp="1"/>
          </p:cNvSpPr>
          <p:nvPr>
            <p:ph type="title"/>
          </p:nvPr>
        </p:nvSpPr>
        <p:spPr>
          <a:xfrm>
            <a:off x="367863" y="702156"/>
            <a:ext cx="2207172" cy="5721758"/>
          </a:xfrm>
          <a:solidFill>
            <a:schemeClr val="accent4">
              <a:lumMod val="20000"/>
              <a:lumOff val="80000"/>
            </a:schemeClr>
          </a:solidFill>
        </p:spPr>
        <p:txBody>
          <a:bodyPr anchor="ctr">
            <a:normAutofit/>
          </a:bodyPr>
          <a:lstStyle/>
          <a:p>
            <a:pPr algn="ctr"/>
            <a:r>
              <a:rPr lang="en-US" cap="none" dirty="0"/>
              <a:t>Louisiana</a:t>
            </a:r>
            <a:br>
              <a:rPr lang="en-US" cap="none" dirty="0"/>
            </a:br>
            <a:br>
              <a:rPr lang="en-US" cap="none" dirty="0"/>
            </a:br>
            <a:r>
              <a:rPr lang="en-US" cap="none" dirty="0"/>
              <a:t>Streamlined Plus</a:t>
            </a:r>
          </a:p>
        </p:txBody>
      </p:sp>
      <p:sp>
        <p:nvSpPr>
          <p:cNvPr id="5" name="Content Placeholder 4">
            <a:extLst>
              <a:ext uri="{FF2B5EF4-FFF2-40B4-BE49-F238E27FC236}">
                <a16:creationId xmlns:a16="http://schemas.microsoft.com/office/drawing/2014/main" id="{88876CB7-9471-F4CE-E8F4-D65B4FF59CCC}"/>
              </a:ext>
            </a:extLst>
          </p:cNvPr>
          <p:cNvSpPr>
            <a:spLocks noGrp="1"/>
          </p:cNvSpPr>
          <p:nvPr>
            <p:ph idx="1"/>
          </p:nvPr>
        </p:nvSpPr>
        <p:spPr>
          <a:xfrm>
            <a:off x="2575035" y="702156"/>
            <a:ext cx="9035775" cy="5604051"/>
          </a:xfrm>
        </p:spPr>
        <p:txBody>
          <a:bodyPr>
            <a:noAutofit/>
          </a:bodyPr>
          <a:lstStyle/>
          <a:p>
            <a:pPr algn="l">
              <a:lnSpc>
                <a:spcPct val="100000"/>
              </a:lnSpc>
              <a:spcBef>
                <a:spcPts val="600"/>
              </a:spcBef>
              <a:spcAft>
                <a:spcPts val="1800"/>
              </a:spcAft>
            </a:pPr>
            <a:r>
              <a:rPr lang="en-US" sz="2900" dirty="0"/>
              <a:t>Includes as taxable “[d]</a:t>
            </a:r>
            <a:r>
              <a:rPr lang="en-US" sz="2900" dirty="0" err="1"/>
              <a:t>igital</a:t>
            </a:r>
            <a:r>
              <a:rPr lang="en-US" sz="2900" dirty="0"/>
              <a:t> audiovisual works, digital audio works, digital books, digital codes, digital applications and games, digital periodicals and discussion forums, and any other otherwise taxable tangible personal property transferred electronically[.]”</a:t>
            </a:r>
          </a:p>
          <a:p>
            <a:pPr lvl="1">
              <a:spcBef>
                <a:spcPts val="600"/>
              </a:spcBef>
              <a:spcAft>
                <a:spcPts val="1800"/>
              </a:spcAft>
            </a:pPr>
            <a:r>
              <a:rPr lang="en-US" sz="2500" dirty="0"/>
              <a:t>Whether digitally delivered, streamed, or accessed and whether purchased singly, by subscription, or in any other manner.</a:t>
            </a:r>
          </a:p>
          <a:p>
            <a:pPr algn="l">
              <a:lnSpc>
                <a:spcPct val="100000"/>
              </a:lnSpc>
              <a:spcBef>
                <a:spcPts val="600"/>
              </a:spcBef>
              <a:spcAft>
                <a:spcPts val="1800"/>
              </a:spcAft>
            </a:pPr>
            <a:r>
              <a:rPr lang="en-US" sz="1400" dirty="0"/>
              <a:t>Act 10, </a:t>
            </a:r>
            <a:r>
              <a:rPr lang="en-US" sz="1400" dirty="0">
                <a:hlinkClick r:id="rId2"/>
              </a:rPr>
              <a:t>H.B. 8</a:t>
            </a:r>
            <a:r>
              <a:rPr lang="en-US" sz="1400" dirty="0"/>
              <a:t>, Louisiana State Legislature, Third Extraordinary Session, 2024.</a:t>
            </a:r>
          </a:p>
        </p:txBody>
      </p:sp>
      <p:sp>
        <p:nvSpPr>
          <p:cNvPr id="4" name="Slide Number Placeholder 3">
            <a:extLst>
              <a:ext uri="{FF2B5EF4-FFF2-40B4-BE49-F238E27FC236}">
                <a16:creationId xmlns:a16="http://schemas.microsoft.com/office/drawing/2014/main" id="{A0508797-100E-3151-6D8F-7F8F06F80320}"/>
              </a:ext>
            </a:extLst>
          </p:cNvPr>
          <p:cNvSpPr>
            <a:spLocks noGrp="1"/>
          </p:cNvSpPr>
          <p:nvPr>
            <p:ph type="sldNum" sz="quarter" idx="12"/>
          </p:nvPr>
        </p:nvSpPr>
        <p:spPr/>
        <p:txBody>
          <a:bodyPr/>
          <a:lstStyle/>
          <a:p>
            <a:fld id="{3A98EE3D-8CD1-4C3F-BD1C-C98C9596463C}" type="slidenum">
              <a:rPr lang="en-US" smtClean="0"/>
              <a:t>8</a:t>
            </a:fld>
            <a:endParaRPr lang="en-US" dirty="0"/>
          </a:p>
        </p:txBody>
      </p:sp>
    </p:spTree>
    <p:extLst>
      <p:ext uri="{BB962C8B-B14F-4D97-AF65-F5344CB8AC3E}">
        <p14:creationId xmlns:p14="http://schemas.microsoft.com/office/powerpoint/2010/main" val="3796290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98BEE-1BA0-F637-7EF0-F5AC3BFB70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9963AE-3F34-395A-B01D-7C3D81CA2DAC}"/>
              </a:ext>
            </a:extLst>
          </p:cNvPr>
          <p:cNvSpPr>
            <a:spLocks noGrp="1"/>
          </p:cNvSpPr>
          <p:nvPr>
            <p:ph type="title"/>
          </p:nvPr>
        </p:nvSpPr>
        <p:spPr>
          <a:xfrm>
            <a:off x="451946" y="702156"/>
            <a:ext cx="1874565" cy="5614561"/>
          </a:xfrm>
          <a:solidFill>
            <a:schemeClr val="accent4">
              <a:lumMod val="20000"/>
              <a:lumOff val="80000"/>
            </a:schemeClr>
          </a:solidFill>
        </p:spPr>
        <p:txBody>
          <a:bodyPr anchor="ctr">
            <a:normAutofit/>
          </a:bodyPr>
          <a:lstStyle/>
          <a:p>
            <a:pPr algn="ctr"/>
            <a:r>
              <a:rPr lang="en-US" cap="none" dirty="0"/>
              <a:t>Maine</a:t>
            </a:r>
            <a:br>
              <a:rPr lang="en-US" cap="none" dirty="0"/>
            </a:br>
            <a:br>
              <a:rPr lang="en-US" cap="none" dirty="0"/>
            </a:br>
            <a:r>
              <a:rPr lang="en-US" cap="none" dirty="0"/>
              <a:t>Streaming</a:t>
            </a:r>
          </a:p>
        </p:txBody>
      </p:sp>
      <p:sp>
        <p:nvSpPr>
          <p:cNvPr id="5" name="Content Placeholder 4">
            <a:extLst>
              <a:ext uri="{FF2B5EF4-FFF2-40B4-BE49-F238E27FC236}">
                <a16:creationId xmlns:a16="http://schemas.microsoft.com/office/drawing/2014/main" id="{88876CB7-9471-F4CE-E8F4-D65B4FF59CCC}"/>
              </a:ext>
            </a:extLst>
          </p:cNvPr>
          <p:cNvSpPr>
            <a:spLocks noGrp="1"/>
          </p:cNvSpPr>
          <p:nvPr>
            <p:ph idx="1"/>
          </p:nvPr>
        </p:nvSpPr>
        <p:spPr>
          <a:xfrm>
            <a:off x="2326511" y="702155"/>
            <a:ext cx="9610312" cy="5614561"/>
          </a:xfrm>
        </p:spPr>
        <p:txBody>
          <a:bodyPr>
            <a:noAutofit/>
          </a:bodyPr>
          <a:lstStyle/>
          <a:p>
            <a:pPr algn="l">
              <a:spcBef>
                <a:spcPts val="1800"/>
              </a:spcBef>
            </a:pPr>
            <a:r>
              <a:rPr lang="en-US" dirty="0"/>
              <a:t>Taxes “[d]</a:t>
            </a:r>
            <a:r>
              <a:rPr lang="en-US" dirty="0" err="1"/>
              <a:t>igital</a:t>
            </a:r>
            <a:r>
              <a:rPr lang="en-US" dirty="0"/>
              <a:t> audiovisual and digital audio services.”</a:t>
            </a:r>
          </a:p>
          <a:p>
            <a:pPr algn="l">
              <a:spcBef>
                <a:spcPts val="1800"/>
              </a:spcBef>
            </a:pPr>
            <a:r>
              <a:rPr lang="en-US" dirty="0"/>
              <a:t>Defined as “electronic transfer of digital audiovisual works and digital audio works to an end user with the right of less than permanent use granted.”</a:t>
            </a:r>
          </a:p>
          <a:p>
            <a:pPr lvl="1">
              <a:spcBef>
                <a:spcPts val="1800"/>
              </a:spcBef>
            </a:pPr>
            <a:r>
              <a:rPr lang="en-US" dirty="0"/>
              <a:t>Includes transfers conditioned upon continued payment and subscriptions.</a:t>
            </a:r>
          </a:p>
          <a:p>
            <a:pPr algn="l">
              <a:spcBef>
                <a:spcPts val="1800"/>
              </a:spcBef>
            </a:pPr>
            <a:r>
              <a:rPr lang="en-US" sz="1400" dirty="0"/>
              <a:t>Chapter 388, </a:t>
            </a:r>
            <a:r>
              <a:rPr lang="en-US" sz="1400" dirty="0">
                <a:hlinkClick r:id="rId2"/>
              </a:rPr>
              <a:t>LD 210</a:t>
            </a:r>
            <a:r>
              <a:rPr lang="en-US" sz="1400" dirty="0"/>
              <a:t>, 132 Maine Legislature, First Special Session, 2025.</a:t>
            </a:r>
          </a:p>
        </p:txBody>
      </p:sp>
      <p:sp>
        <p:nvSpPr>
          <p:cNvPr id="4" name="Slide Number Placeholder 3">
            <a:extLst>
              <a:ext uri="{FF2B5EF4-FFF2-40B4-BE49-F238E27FC236}">
                <a16:creationId xmlns:a16="http://schemas.microsoft.com/office/drawing/2014/main" id="{A0508797-100E-3151-6D8F-7F8F06F80320}"/>
              </a:ext>
            </a:extLst>
          </p:cNvPr>
          <p:cNvSpPr>
            <a:spLocks noGrp="1"/>
          </p:cNvSpPr>
          <p:nvPr>
            <p:ph type="sldNum" sz="quarter" idx="12"/>
          </p:nvPr>
        </p:nvSpPr>
        <p:spPr/>
        <p:txBody>
          <a:bodyPr/>
          <a:lstStyle/>
          <a:p>
            <a:fld id="{3A98EE3D-8CD1-4C3F-BD1C-C98C9596463C}" type="slidenum">
              <a:rPr lang="en-US" smtClean="0"/>
              <a:t>9</a:t>
            </a:fld>
            <a:endParaRPr lang="en-US" dirty="0"/>
          </a:p>
        </p:txBody>
      </p:sp>
    </p:spTree>
    <p:extLst>
      <p:ext uri="{BB962C8B-B14F-4D97-AF65-F5344CB8AC3E}">
        <p14:creationId xmlns:p14="http://schemas.microsoft.com/office/powerpoint/2010/main" val="8225152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0"/>
  <p:tag name="SLIDO_APP_VERSION" val="1.10.0.5209"/>
  <p:tag name="SLIDO_PRESENTATION_ID" val="00000000-0000-0000-0000-000000000000"/>
  <p:tag name="SLIDO_EVENT_UUID" val="c9e85ef8-db47-4d02-acd6-4cbb29329715"/>
  <p:tag name="SLIDO_EVENT_SECTION_UUID" val="b14ba6aa-754f-4ff1-a67f-91bb0f3146d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2_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{A0F34DF7-2C7D-45DD-8C44-89A48ADF5BAD}tf33552983_win32</Template>
  <TotalTime>1855</TotalTime>
  <Words>2012</Words>
  <Application>Microsoft Office PowerPoint</Application>
  <PresentationFormat>Widescreen</PresentationFormat>
  <Paragraphs>165</Paragraphs>
  <Slides>28</Slides>
  <Notes>16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28</vt:i4>
      </vt:variant>
    </vt:vector>
  </HeadingPairs>
  <TitlesOfParts>
    <vt:vector size="36" baseType="lpstr">
      <vt:lpstr>Aptos</vt:lpstr>
      <vt:lpstr>Arial</vt:lpstr>
      <vt:lpstr>Calibri</vt:lpstr>
      <vt:lpstr>Franklin Gothic Book</vt:lpstr>
      <vt:lpstr>Franklin Gothic Demi</vt:lpstr>
      <vt:lpstr>Wingdings 2</vt:lpstr>
      <vt:lpstr>DividendVTI</vt:lpstr>
      <vt:lpstr>2_DividendVTI</vt:lpstr>
      <vt:lpstr>      Sales Taxation of Digital Products –  Status Report </vt:lpstr>
      <vt:lpstr>Project Report</vt:lpstr>
      <vt:lpstr>Project Report</vt:lpstr>
      <vt:lpstr>Project Web Page and Online Outline</vt:lpstr>
      <vt:lpstr>Online Outline  With sub-pages for particular topics </vt:lpstr>
      <vt:lpstr>Today’s Subjects</vt:lpstr>
      <vt:lpstr>CURRENT STATE EFFORTS</vt:lpstr>
      <vt:lpstr>Louisiana  Streamlined Plus</vt:lpstr>
      <vt:lpstr>Maine  Streaming</vt:lpstr>
      <vt:lpstr>Maryland  NAICS codes</vt:lpstr>
      <vt:lpstr>Washington  Changes to Digital Automated Services, other</vt:lpstr>
      <vt:lpstr>Definitions study group</vt:lpstr>
      <vt:lpstr>Definition Study Group  Task</vt:lpstr>
      <vt:lpstr>Definition Study Group  Criteria for Evaluation</vt:lpstr>
      <vt:lpstr>Definition Study Group  Small, Medium, and Large Categories</vt:lpstr>
      <vt:lpstr>Definition Study Group  Unitary Definition Method </vt:lpstr>
      <vt:lpstr>Definition Study Group  Unitary Definition Method  Washington </vt:lpstr>
      <vt:lpstr>Definition Study Group  Unitary Definition Method  Utah </vt:lpstr>
      <vt:lpstr>Definition Study Group  Unitary Definition Method  Proposed tax on “automated digital products” </vt:lpstr>
      <vt:lpstr>Definition Study Group  Unitary Definition Method  Proposed tax on “automated digital products” </vt:lpstr>
      <vt:lpstr>Definition Study Group  Expansive Definition Method  Concept   </vt:lpstr>
      <vt:lpstr>Definition Study Group  Expansive Definition Method  Ohio   </vt:lpstr>
      <vt:lpstr>Definition Study Group  Expansive Definition Method  Ohio   </vt:lpstr>
      <vt:lpstr>Definition Study Group  Specific Definition Method  Concept   </vt:lpstr>
      <vt:lpstr>Definition Study Group  Observationof the Chair  </vt:lpstr>
      <vt:lpstr>Definition Study Group  Observationof the Chair  </vt:lpstr>
      <vt:lpstr>Definition Study Group  B2B Exclusion    </vt:lpstr>
      <vt:lpstr>Definition Study Group  Wrap-Up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Sales Tax on Digital Products Status Report  Bundling Issue</dc:title>
  <dc:creator>Mia Strong</dc:creator>
  <cp:lastModifiedBy>Helen Hecht</cp:lastModifiedBy>
  <cp:revision>31</cp:revision>
  <dcterms:created xsi:type="dcterms:W3CDTF">2024-04-25T18:50:23Z</dcterms:created>
  <dcterms:modified xsi:type="dcterms:W3CDTF">2025-07-17T19:48:26Z</dcterms:modified>
</cp:coreProperties>
</file>