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7" r:id="rId2"/>
    <p:sldId id="479" r:id="rId3"/>
    <p:sldId id="434" r:id="rId4"/>
    <p:sldId id="484" r:id="rId5"/>
    <p:sldId id="491" r:id="rId6"/>
    <p:sldId id="469" r:id="rId7"/>
    <p:sldId id="475" r:id="rId8"/>
    <p:sldId id="478" r:id="rId9"/>
    <p:sldId id="466" r:id="rId10"/>
    <p:sldId id="474" r:id="rId11"/>
    <p:sldId id="467" r:id="rId12"/>
    <p:sldId id="481" r:id="rId13"/>
    <p:sldId id="471" r:id="rId14"/>
    <p:sldId id="455" r:id="rId15"/>
    <p:sldId id="445" r:id="rId16"/>
    <p:sldId id="489" r:id="rId17"/>
    <p:sldId id="488" r:id="rId18"/>
    <p:sldId id="485" r:id="rId19"/>
    <p:sldId id="486" r:id="rId20"/>
    <p:sldId id="490" r:id="rId21"/>
    <p:sldId id="476" r:id="rId22"/>
    <p:sldId id="443" r:id="rId23"/>
    <p:sldId id="472" r:id="rId24"/>
    <p:sldId id="487" r:id="rId25"/>
    <p:sldId id="473" r:id="rId26"/>
    <p:sldId id="477" r:id="rId27"/>
    <p:sldId id="458" r:id="rId28"/>
    <p:sldId id="457" r:id="rId29"/>
    <p:sldId id="465"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6CD9A3-B183-4876-8827-BF4E6F664AD9}" v="44" dt="2025-07-16T14:23:21.5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1" autoAdjust="0"/>
    <p:restoredTop sz="59250" autoAdjust="0"/>
  </p:normalViewPr>
  <p:slideViewPr>
    <p:cSldViewPr snapToGrid="0">
      <p:cViewPr varScale="1">
        <p:scale>
          <a:sx n="38" d="100"/>
          <a:sy n="38" d="100"/>
        </p:scale>
        <p:origin x="1680" y="36"/>
      </p:cViewPr>
      <p:guideLst/>
    </p:cSldViewPr>
  </p:slideViewPr>
  <p:notesTextViewPr>
    <p:cViewPr>
      <p:scale>
        <a:sx n="1" d="1"/>
        <a:sy n="1" d="1"/>
      </p:scale>
      <p:origin x="0" y="0"/>
    </p:cViewPr>
  </p:notesTextViewPr>
  <p:notesViewPr>
    <p:cSldViewPr snapToGrid="0">
      <p:cViewPr varScale="1">
        <p:scale>
          <a:sx n="50" d="100"/>
          <a:sy n="50" d="100"/>
        </p:scale>
        <p:origin x="2640" y="4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Hecht" userId="5ff6dfe4-d92f-45a1-a5aa-593c044744ed" providerId="ADAL" clId="{9C6CD9A3-B183-4876-8827-BF4E6F664AD9}"/>
    <pc:docChg chg="undo custSel addSld delSld modSld sldOrd">
      <pc:chgData name="Helen Hecht" userId="5ff6dfe4-d92f-45a1-a5aa-593c044744ed" providerId="ADAL" clId="{9C6CD9A3-B183-4876-8827-BF4E6F664AD9}" dt="2025-07-17T20:23:03.596" v="4405" actId="6549"/>
      <pc:docMkLst>
        <pc:docMk/>
      </pc:docMkLst>
      <pc:sldChg chg="delSp modSp mod modNotesTx">
        <pc:chgData name="Helen Hecht" userId="5ff6dfe4-d92f-45a1-a5aa-593c044744ed" providerId="ADAL" clId="{9C6CD9A3-B183-4876-8827-BF4E6F664AD9}" dt="2025-07-17T20:22:22.531" v="4402" actId="6549"/>
        <pc:sldMkLst>
          <pc:docMk/>
          <pc:sldMk cId="2475805559" sldId="257"/>
        </pc:sldMkLst>
        <pc:spChg chg="mod">
          <ac:chgData name="Helen Hecht" userId="5ff6dfe4-d92f-45a1-a5aa-593c044744ed" providerId="ADAL" clId="{9C6CD9A3-B183-4876-8827-BF4E6F664AD9}" dt="2025-07-16T11:28:11.664" v="19" actId="14100"/>
          <ac:spMkLst>
            <pc:docMk/>
            <pc:sldMk cId="2475805559" sldId="257"/>
            <ac:spMk id="2" creationId="{1C21E816-31F5-48BB-BD02-D15F2F18B48A}"/>
          </ac:spMkLst>
        </pc:spChg>
        <pc:spChg chg="mod">
          <ac:chgData name="Helen Hecht" userId="5ff6dfe4-d92f-45a1-a5aa-593c044744ed" providerId="ADAL" clId="{9C6CD9A3-B183-4876-8827-BF4E6F664AD9}" dt="2025-07-15T14:55:04.372" v="1" actId="20577"/>
          <ac:spMkLst>
            <pc:docMk/>
            <pc:sldMk cId="2475805559" sldId="257"/>
            <ac:spMk id="3" creationId="{835D6E6B-3353-491C-A3C6-F278D6CED8B3}"/>
          </ac:spMkLst>
        </pc:spChg>
        <pc:inkChg chg="del">
          <ac:chgData name="Helen Hecht" userId="5ff6dfe4-d92f-45a1-a5aa-593c044744ed" providerId="ADAL" clId="{9C6CD9A3-B183-4876-8827-BF4E6F664AD9}" dt="2025-07-16T11:28:01.951" v="16" actId="478"/>
          <ac:inkMkLst>
            <pc:docMk/>
            <pc:sldMk cId="2475805559" sldId="257"/>
            <ac:inkMk id="6" creationId="{46FD4EAA-A11B-6AB6-1160-1D58D3120ED3}"/>
          </ac:inkMkLst>
        </pc:inkChg>
      </pc:sldChg>
      <pc:sldChg chg="modNotesTx">
        <pc:chgData name="Helen Hecht" userId="5ff6dfe4-d92f-45a1-a5aa-593c044744ed" providerId="ADAL" clId="{9C6CD9A3-B183-4876-8827-BF4E6F664AD9}" dt="2025-07-17T20:22:34.821" v="4404" actId="6549"/>
        <pc:sldMkLst>
          <pc:docMk/>
          <pc:sldMk cId="2988255053" sldId="434"/>
        </pc:sldMkLst>
      </pc:sldChg>
      <pc:sldChg chg="modSp mod">
        <pc:chgData name="Helen Hecht" userId="5ff6dfe4-d92f-45a1-a5aa-593c044744ed" providerId="ADAL" clId="{9C6CD9A3-B183-4876-8827-BF4E6F664AD9}" dt="2025-07-17T20:18:44.976" v="4399" actId="114"/>
        <pc:sldMkLst>
          <pc:docMk/>
          <pc:sldMk cId="3390271599" sldId="445"/>
        </pc:sldMkLst>
        <pc:spChg chg="mod">
          <ac:chgData name="Helen Hecht" userId="5ff6dfe4-d92f-45a1-a5aa-593c044744ed" providerId="ADAL" clId="{9C6CD9A3-B183-4876-8827-BF4E6F664AD9}" dt="2025-07-17T20:18:44.976" v="4399" actId="114"/>
          <ac:spMkLst>
            <pc:docMk/>
            <pc:sldMk cId="3390271599" sldId="445"/>
            <ac:spMk id="2" creationId="{C1914E5C-971C-1359-E29C-2AC6805185A8}"/>
          </ac:spMkLst>
        </pc:spChg>
        <pc:spChg chg="mod">
          <ac:chgData name="Helen Hecht" userId="5ff6dfe4-d92f-45a1-a5aa-593c044744ed" providerId="ADAL" clId="{9C6CD9A3-B183-4876-8827-BF4E6F664AD9}" dt="2025-07-16T12:44:19.197" v="1462" actId="20577"/>
          <ac:spMkLst>
            <pc:docMk/>
            <pc:sldMk cId="3390271599" sldId="445"/>
            <ac:spMk id="3" creationId="{13198B27-90BF-128A-D97A-7860515EE3DB}"/>
          </ac:spMkLst>
        </pc:spChg>
      </pc:sldChg>
      <pc:sldChg chg="modSp mod">
        <pc:chgData name="Helen Hecht" userId="5ff6dfe4-d92f-45a1-a5aa-593c044744ed" providerId="ADAL" clId="{9C6CD9A3-B183-4876-8827-BF4E6F664AD9}" dt="2025-07-17T20:18:25.752" v="4398" actId="20577"/>
        <pc:sldMkLst>
          <pc:docMk/>
          <pc:sldMk cId="1713082184" sldId="455"/>
        </pc:sldMkLst>
        <pc:spChg chg="mod">
          <ac:chgData name="Helen Hecht" userId="5ff6dfe4-d92f-45a1-a5aa-593c044744ed" providerId="ADAL" clId="{9C6CD9A3-B183-4876-8827-BF4E6F664AD9}" dt="2025-07-17T20:18:25.752" v="4398" actId="20577"/>
          <ac:spMkLst>
            <pc:docMk/>
            <pc:sldMk cId="1713082184" sldId="455"/>
            <ac:spMk id="2" creationId="{C1914E5C-971C-1359-E29C-2AC6805185A8}"/>
          </ac:spMkLst>
        </pc:spChg>
      </pc:sldChg>
      <pc:sldChg chg="modSp mod">
        <pc:chgData name="Helen Hecht" userId="5ff6dfe4-d92f-45a1-a5aa-593c044744ed" providerId="ADAL" clId="{9C6CD9A3-B183-4876-8827-BF4E6F664AD9}" dt="2025-07-16T14:25:39.753" v="4267" actId="13926"/>
        <pc:sldMkLst>
          <pc:docMk/>
          <pc:sldMk cId="1119482549" sldId="457"/>
        </pc:sldMkLst>
        <pc:spChg chg="mod">
          <ac:chgData name="Helen Hecht" userId="5ff6dfe4-d92f-45a1-a5aa-593c044744ed" providerId="ADAL" clId="{9C6CD9A3-B183-4876-8827-BF4E6F664AD9}" dt="2025-07-16T14:25:03.273" v="4261" actId="14100"/>
          <ac:spMkLst>
            <pc:docMk/>
            <pc:sldMk cId="1119482549" sldId="457"/>
            <ac:spMk id="2" creationId="{2EC2C52C-3F3C-EE14-9E23-DABC17EFF023}"/>
          </ac:spMkLst>
        </pc:spChg>
        <pc:spChg chg="mod">
          <ac:chgData name="Helen Hecht" userId="5ff6dfe4-d92f-45a1-a5aa-593c044744ed" providerId="ADAL" clId="{9C6CD9A3-B183-4876-8827-BF4E6F664AD9}" dt="2025-07-16T14:25:39.753" v="4267" actId="13926"/>
          <ac:spMkLst>
            <pc:docMk/>
            <pc:sldMk cId="1119482549" sldId="457"/>
            <ac:spMk id="3" creationId="{7A1636C9-C3E1-D208-8B0C-450C781BBA3A}"/>
          </ac:spMkLst>
        </pc:spChg>
      </pc:sldChg>
      <pc:sldChg chg="modSp mod">
        <pc:chgData name="Helen Hecht" userId="5ff6dfe4-d92f-45a1-a5aa-593c044744ed" providerId="ADAL" clId="{9C6CD9A3-B183-4876-8827-BF4E6F664AD9}" dt="2025-07-17T20:09:40.137" v="4319" actId="20577"/>
        <pc:sldMkLst>
          <pc:docMk/>
          <pc:sldMk cId="2746408833" sldId="466"/>
        </pc:sldMkLst>
        <pc:spChg chg="mod">
          <ac:chgData name="Helen Hecht" userId="5ff6dfe4-d92f-45a1-a5aa-593c044744ed" providerId="ADAL" clId="{9C6CD9A3-B183-4876-8827-BF4E6F664AD9}" dt="2025-07-16T11:44:09.018" v="224" actId="20577"/>
          <ac:spMkLst>
            <pc:docMk/>
            <pc:sldMk cId="2746408833" sldId="466"/>
            <ac:spMk id="5" creationId="{B010D50C-7FE8-BFB8-E81D-6678A858A3B4}"/>
          </ac:spMkLst>
        </pc:spChg>
        <pc:spChg chg="mod">
          <ac:chgData name="Helen Hecht" userId="5ff6dfe4-d92f-45a1-a5aa-593c044744ed" providerId="ADAL" clId="{9C6CD9A3-B183-4876-8827-BF4E6F664AD9}" dt="2025-07-16T11:44:16.503" v="229" actId="20577"/>
          <ac:spMkLst>
            <pc:docMk/>
            <pc:sldMk cId="2746408833" sldId="466"/>
            <ac:spMk id="8" creationId="{2575459B-EC5A-57FA-D896-7130639A0ACB}"/>
          </ac:spMkLst>
        </pc:spChg>
        <pc:spChg chg="mod">
          <ac:chgData name="Helen Hecht" userId="5ff6dfe4-d92f-45a1-a5aa-593c044744ed" providerId="ADAL" clId="{9C6CD9A3-B183-4876-8827-BF4E6F664AD9}" dt="2025-07-17T20:09:40.137" v="4319" actId="20577"/>
          <ac:spMkLst>
            <pc:docMk/>
            <pc:sldMk cId="2746408833" sldId="466"/>
            <ac:spMk id="11" creationId="{E6FE68F1-2A59-F128-7C24-1E44C2208ABA}"/>
          </ac:spMkLst>
        </pc:spChg>
      </pc:sldChg>
      <pc:sldChg chg="addSp modSp mod setBg">
        <pc:chgData name="Helen Hecht" userId="5ff6dfe4-d92f-45a1-a5aa-593c044744ed" providerId="ADAL" clId="{9C6CD9A3-B183-4876-8827-BF4E6F664AD9}" dt="2025-07-16T12:40:42.065" v="1357" actId="20577"/>
        <pc:sldMkLst>
          <pc:docMk/>
          <pc:sldMk cId="2360431533" sldId="467"/>
        </pc:sldMkLst>
        <pc:spChg chg="mod ord">
          <ac:chgData name="Helen Hecht" userId="5ff6dfe4-d92f-45a1-a5aa-593c044744ed" providerId="ADAL" clId="{9C6CD9A3-B183-4876-8827-BF4E6F664AD9}" dt="2025-07-16T12:40:42.065" v="1357" actId="20577"/>
          <ac:spMkLst>
            <pc:docMk/>
            <pc:sldMk cId="2360431533" sldId="467"/>
            <ac:spMk id="3" creationId="{98D21B2B-6A00-8EA8-4E90-6FA5EFAD5A2F}"/>
          </ac:spMkLst>
        </pc:spChg>
        <pc:spChg chg="mod">
          <ac:chgData name="Helen Hecht" userId="5ff6dfe4-d92f-45a1-a5aa-593c044744ed" providerId="ADAL" clId="{9C6CD9A3-B183-4876-8827-BF4E6F664AD9}" dt="2025-07-16T11:55:58.386" v="540" actId="26606"/>
          <ac:spMkLst>
            <pc:docMk/>
            <pc:sldMk cId="2360431533" sldId="467"/>
            <ac:spMk id="4" creationId="{6215E45D-8A68-6651-85D8-C8CA874511A1}"/>
          </ac:spMkLst>
        </pc:spChg>
        <pc:spChg chg="mod">
          <ac:chgData name="Helen Hecht" userId="5ff6dfe4-d92f-45a1-a5aa-593c044744ed" providerId="ADAL" clId="{9C6CD9A3-B183-4876-8827-BF4E6F664AD9}" dt="2025-07-16T12:11:51.397" v="935" actId="13926"/>
          <ac:spMkLst>
            <pc:docMk/>
            <pc:sldMk cId="2360431533" sldId="467"/>
            <ac:spMk id="6" creationId="{74759AFC-4C11-9475-A235-53A4B1C9DF55}"/>
          </ac:spMkLst>
        </pc:spChg>
        <pc:spChg chg="add">
          <ac:chgData name="Helen Hecht" userId="5ff6dfe4-d92f-45a1-a5aa-593c044744ed" providerId="ADAL" clId="{9C6CD9A3-B183-4876-8827-BF4E6F664AD9}" dt="2025-07-16T11:55:58.386" v="540" actId="26606"/>
          <ac:spMkLst>
            <pc:docMk/>
            <pc:sldMk cId="2360431533" sldId="467"/>
            <ac:spMk id="11" creationId="{F858DF7D-C2D0-4B03-A7A0-2F06B789EE35}"/>
          </ac:spMkLst>
        </pc:spChg>
        <pc:spChg chg="add">
          <ac:chgData name="Helen Hecht" userId="5ff6dfe4-d92f-45a1-a5aa-593c044744ed" providerId="ADAL" clId="{9C6CD9A3-B183-4876-8827-BF4E6F664AD9}" dt="2025-07-16T11:55:58.386" v="540" actId="26606"/>
          <ac:spMkLst>
            <pc:docMk/>
            <pc:sldMk cId="2360431533" sldId="467"/>
            <ac:spMk id="13" creationId="{1B26B711-3121-40B0-8377-A64F3DC00C7A}"/>
          </ac:spMkLst>
        </pc:spChg>
        <pc:spChg chg="add">
          <ac:chgData name="Helen Hecht" userId="5ff6dfe4-d92f-45a1-a5aa-593c044744ed" providerId="ADAL" clId="{9C6CD9A3-B183-4876-8827-BF4E6F664AD9}" dt="2025-07-16T11:55:58.386" v="540" actId="26606"/>
          <ac:spMkLst>
            <pc:docMk/>
            <pc:sldMk cId="2360431533" sldId="467"/>
            <ac:spMk id="15" creationId="{645C4D3D-ABBA-4B4E-93E5-01E343719849}"/>
          </ac:spMkLst>
        </pc:spChg>
        <pc:spChg chg="add">
          <ac:chgData name="Helen Hecht" userId="5ff6dfe4-d92f-45a1-a5aa-593c044744ed" providerId="ADAL" clId="{9C6CD9A3-B183-4876-8827-BF4E6F664AD9}" dt="2025-07-16T11:55:58.386" v="540" actId="26606"/>
          <ac:spMkLst>
            <pc:docMk/>
            <pc:sldMk cId="2360431533" sldId="467"/>
            <ac:spMk id="17" creationId="{98DDD5E5-0097-4C6C-B266-5732EDA96CC4}"/>
          </ac:spMkLst>
        </pc:spChg>
        <pc:spChg chg="add">
          <ac:chgData name="Helen Hecht" userId="5ff6dfe4-d92f-45a1-a5aa-593c044744ed" providerId="ADAL" clId="{9C6CD9A3-B183-4876-8827-BF4E6F664AD9}" dt="2025-07-16T11:55:58.386" v="540" actId="26606"/>
          <ac:spMkLst>
            <pc:docMk/>
            <pc:sldMk cId="2360431533" sldId="467"/>
            <ac:spMk id="19" creationId="{8952EF87-C74F-4D3F-9CAD-EEA1733C9BD0}"/>
          </ac:spMkLst>
        </pc:spChg>
      </pc:sldChg>
      <pc:sldChg chg="modSp mod">
        <pc:chgData name="Helen Hecht" userId="5ff6dfe4-d92f-45a1-a5aa-593c044744ed" providerId="ADAL" clId="{9C6CD9A3-B183-4876-8827-BF4E6F664AD9}" dt="2025-07-16T11:38:05.988" v="71" actId="20577"/>
        <pc:sldMkLst>
          <pc:docMk/>
          <pc:sldMk cId="419528272" sldId="469"/>
        </pc:sldMkLst>
        <pc:spChg chg="mod">
          <ac:chgData name="Helen Hecht" userId="5ff6dfe4-d92f-45a1-a5aa-593c044744ed" providerId="ADAL" clId="{9C6CD9A3-B183-4876-8827-BF4E6F664AD9}" dt="2025-07-16T11:38:05.988" v="71" actId="20577"/>
          <ac:spMkLst>
            <pc:docMk/>
            <pc:sldMk cId="419528272" sldId="469"/>
            <ac:spMk id="2" creationId="{DF4906E3-696B-649B-B72B-29E8AE76F5E0}"/>
          </ac:spMkLst>
        </pc:spChg>
        <pc:spChg chg="mod">
          <ac:chgData name="Helen Hecht" userId="5ff6dfe4-d92f-45a1-a5aa-593c044744ed" providerId="ADAL" clId="{9C6CD9A3-B183-4876-8827-BF4E6F664AD9}" dt="2025-07-15T16:57:56.716" v="8" actId="20577"/>
          <ac:spMkLst>
            <pc:docMk/>
            <pc:sldMk cId="419528272" sldId="469"/>
            <ac:spMk id="3" creationId="{73C497B2-B9F4-2EB1-10CD-5BDFE4AD4423}"/>
          </ac:spMkLst>
        </pc:spChg>
      </pc:sldChg>
      <pc:sldChg chg="addSp modSp del mod">
        <pc:chgData name="Helen Hecht" userId="5ff6dfe4-d92f-45a1-a5aa-593c044744ed" providerId="ADAL" clId="{9C6CD9A3-B183-4876-8827-BF4E6F664AD9}" dt="2025-07-16T12:34:12.414" v="1316" actId="2696"/>
        <pc:sldMkLst>
          <pc:docMk/>
          <pc:sldMk cId="356262440" sldId="470"/>
        </pc:sldMkLst>
        <pc:spChg chg="mod">
          <ac:chgData name="Helen Hecht" userId="5ff6dfe4-d92f-45a1-a5aa-593c044744ed" providerId="ADAL" clId="{9C6CD9A3-B183-4876-8827-BF4E6F664AD9}" dt="2025-07-16T11:33:43.536" v="42" actId="20577"/>
          <ac:spMkLst>
            <pc:docMk/>
            <pc:sldMk cId="356262440" sldId="470"/>
            <ac:spMk id="2" creationId="{5F53D85E-6426-5D5A-650A-58C784BDEBE4}"/>
          </ac:spMkLst>
        </pc:spChg>
        <pc:spChg chg="mod">
          <ac:chgData name="Helen Hecht" userId="5ff6dfe4-d92f-45a1-a5aa-593c044744ed" providerId="ADAL" clId="{9C6CD9A3-B183-4876-8827-BF4E6F664AD9}" dt="2025-07-16T12:29:03.648" v="1267" actId="14100"/>
          <ac:spMkLst>
            <pc:docMk/>
            <pc:sldMk cId="356262440" sldId="470"/>
            <ac:spMk id="3" creationId="{7098EE40-3C30-01B7-09F3-94DBB594531F}"/>
          </ac:spMkLst>
        </pc:spChg>
        <pc:spChg chg="add mod">
          <ac:chgData name="Helen Hecht" userId="5ff6dfe4-d92f-45a1-a5aa-593c044744ed" providerId="ADAL" clId="{9C6CD9A3-B183-4876-8827-BF4E6F664AD9}" dt="2025-07-16T12:30:09.817" v="1280" actId="1076"/>
          <ac:spMkLst>
            <pc:docMk/>
            <pc:sldMk cId="356262440" sldId="470"/>
            <ac:spMk id="5" creationId="{F9212F37-5257-6254-5BE0-8F48D7BCC049}"/>
          </ac:spMkLst>
        </pc:spChg>
        <pc:spChg chg="add mod">
          <ac:chgData name="Helen Hecht" userId="5ff6dfe4-d92f-45a1-a5aa-593c044744ed" providerId="ADAL" clId="{9C6CD9A3-B183-4876-8827-BF4E6F664AD9}" dt="2025-07-16T12:30:15.021" v="1281" actId="1076"/>
          <ac:spMkLst>
            <pc:docMk/>
            <pc:sldMk cId="356262440" sldId="470"/>
            <ac:spMk id="6" creationId="{DDE341E0-93BC-9258-51C0-B4DF1CE1C606}"/>
          </ac:spMkLst>
        </pc:spChg>
        <pc:spChg chg="add mod">
          <ac:chgData name="Helen Hecht" userId="5ff6dfe4-d92f-45a1-a5aa-593c044744ed" providerId="ADAL" clId="{9C6CD9A3-B183-4876-8827-BF4E6F664AD9}" dt="2025-07-16T12:30:22.199" v="1282" actId="1076"/>
          <ac:spMkLst>
            <pc:docMk/>
            <pc:sldMk cId="356262440" sldId="470"/>
            <ac:spMk id="7" creationId="{5A4924D2-2D1E-480C-58A0-1B066114FE53}"/>
          </ac:spMkLst>
        </pc:spChg>
      </pc:sldChg>
      <pc:sldChg chg="addSp modSp mod">
        <pc:chgData name="Helen Hecht" userId="5ff6dfe4-d92f-45a1-a5aa-593c044744ed" providerId="ADAL" clId="{9C6CD9A3-B183-4876-8827-BF4E6F664AD9}" dt="2025-07-16T12:43:34.046" v="1458" actId="20577"/>
        <pc:sldMkLst>
          <pc:docMk/>
          <pc:sldMk cId="4133521477" sldId="471"/>
        </pc:sldMkLst>
        <pc:spChg chg="add mod">
          <ac:chgData name="Helen Hecht" userId="5ff6dfe4-d92f-45a1-a5aa-593c044744ed" providerId="ADAL" clId="{9C6CD9A3-B183-4876-8827-BF4E6F664AD9}" dt="2025-07-16T12:43:34.046" v="1458" actId="20577"/>
          <ac:spMkLst>
            <pc:docMk/>
            <pc:sldMk cId="4133521477" sldId="471"/>
            <ac:spMk id="20" creationId="{B6AF90DD-FBCD-7173-9D29-CC397070D1E0}"/>
          </ac:spMkLst>
        </pc:spChg>
        <pc:spChg chg="add mod">
          <ac:chgData name="Helen Hecht" userId="5ff6dfe4-d92f-45a1-a5aa-593c044744ed" providerId="ADAL" clId="{9C6CD9A3-B183-4876-8827-BF4E6F664AD9}" dt="2025-07-16T12:42:34.983" v="1394"/>
          <ac:spMkLst>
            <pc:docMk/>
            <pc:sldMk cId="4133521477" sldId="471"/>
            <ac:spMk id="21" creationId="{A00E8B2A-FF9D-334B-C717-7CAD2BE12085}"/>
          </ac:spMkLst>
        </pc:spChg>
        <pc:grpChg chg="mod">
          <ac:chgData name="Helen Hecht" userId="5ff6dfe4-d92f-45a1-a5aa-593c044744ed" providerId="ADAL" clId="{9C6CD9A3-B183-4876-8827-BF4E6F664AD9}" dt="2025-07-16T12:42:04.522" v="1361" actId="164"/>
          <ac:grpSpMkLst>
            <pc:docMk/>
            <pc:sldMk cId="4133521477" sldId="471"/>
            <ac:grpSpMk id="8" creationId="{1E36D88A-099F-AF6D-DF5C-77E016CBA21E}"/>
          </ac:grpSpMkLst>
        </pc:grpChg>
        <pc:grpChg chg="add mod">
          <ac:chgData name="Helen Hecht" userId="5ff6dfe4-d92f-45a1-a5aa-593c044744ed" providerId="ADAL" clId="{9C6CD9A3-B183-4876-8827-BF4E6F664AD9}" dt="2025-07-16T12:43:18.675" v="1455" actId="1038"/>
          <ac:grpSpMkLst>
            <pc:docMk/>
            <pc:sldMk cId="4133521477" sldId="471"/>
            <ac:grpSpMk id="19" creationId="{B849ABF6-2D61-0D2D-90F5-5A59C6A93FA8}"/>
          </ac:grpSpMkLst>
        </pc:grpChg>
        <pc:graphicFrameChg chg="mod">
          <ac:chgData name="Helen Hecht" userId="5ff6dfe4-d92f-45a1-a5aa-593c044744ed" providerId="ADAL" clId="{9C6CD9A3-B183-4876-8827-BF4E6F664AD9}" dt="2025-07-16T12:42:04.522" v="1361" actId="164"/>
          <ac:graphicFrameMkLst>
            <pc:docMk/>
            <pc:sldMk cId="4133521477" sldId="471"/>
            <ac:graphicFrameMk id="6" creationId="{A0711C8C-3BC7-476A-EAD2-1A93E1C14401}"/>
          </ac:graphicFrameMkLst>
        </pc:graphicFrameChg>
      </pc:sldChg>
      <pc:sldChg chg="modSp mod">
        <pc:chgData name="Helen Hecht" userId="5ff6dfe4-d92f-45a1-a5aa-593c044744ed" providerId="ADAL" clId="{9C6CD9A3-B183-4876-8827-BF4E6F664AD9}" dt="2025-07-16T12:46:07.706" v="1470" actId="20577"/>
        <pc:sldMkLst>
          <pc:docMk/>
          <pc:sldMk cId="635647616" sldId="472"/>
        </pc:sldMkLst>
        <pc:spChg chg="mod">
          <ac:chgData name="Helen Hecht" userId="5ff6dfe4-d92f-45a1-a5aa-593c044744ed" providerId="ADAL" clId="{9C6CD9A3-B183-4876-8827-BF4E6F664AD9}" dt="2025-07-16T12:46:07.706" v="1470" actId="20577"/>
          <ac:spMkLst>
            <pc:docMk/>
            <pc:sldMk cId="635647616" sldId="472"/>
            <ac:spMk id="6" creationId="{84C09FE3-2061-39EB-1236-EF7E6B969B8C}"/>
          </ac:spMkLst>
        </pc:spChg>
      </pc:sldChg>
      <pc:sldChg chg="modSp mod">
        <pc:chgData name="Helen Hecht" userId="5ff6dfe4-d92f-45a1-a5aa-593c044744ed" providerId="ADAL" clId="{9C6CD9A3-B183-4876-8827-BF4E6F664AD9}" dt="2025-07-16T14:18:58.172" v="3889" actId="21"/>
        <pc:sldMkLst>
          <pc:docMk/>
          <pc:sldMk cId="79133831" sldId="474"/>
        </pc:sldMkLst>
        <pc:spChg chg="mod">
          <ac:chgData name="Helen Hecht" userId="5ff6dfe4-d92f-45a1-a5aa-593c044744ed" providerId="ADAL" clId="{9C6CD9A3-B183-4876-8827-BF4E6F664AD9}" dt="2025-07-16T14:18:58.172" v="3889" actId="21"/>
          <ac:spMkLst>
            <pc:docMk/>
            <pc:sldMk cId="79133831" sldId="474"/>
            <ac:spMk id="6" creationId="{932DE474-3259-2387-43A1-21815E60ED03}"/>
          </ac:spMkLst>
        </pc:spChg>
        <pc:spChg chg="mod">
          <ac:chgData name="Helen Hecht" userId="5ff6dfe4-d92f-45a1-a5aa-593c044744ed" providerId="ADAL" clId="{9C6CD9A3-B183-4876-8827-BF4E6F664AD9}" dt="2025-07-16T12:50:03.175" v="1487" actId="13926"/>
          <ac:spMkLst>
            <pc:docMk/>
            <pc:sldMk cId="79133831" sldId="474"/>
            <ac:spMk id="7" creationId="{E5EFEED3-C73F-0266-219D-5E8588F2DC49}"/>
          </ac:spMkLst>
        </pc:spChg>
      </pc:sldChg>
      <pc:sldChg chg="modSp mod">
        <pc:chgData name="Helen Hecht" userId="5ff6dfe4-d92f-45a1-a5aa-593c044744ed" providerId="ADAL" clId="{9C6CD9A3-B183-4876-8827-BF4E6F664AD9}" dt="2025-07-16T11:38:12.333" v="76" actId="20577"/>
        <pc:sldMkLst>
          <pc:docMk/>
          <pc:sldMk cId="3971607624" sldId="475"/>
        </pc:sldMkLst>
        <pc:spChg chg="mod">
          <ac:chgData name="Helen Hecht" userId="5ff6dfe4-d92f-45a1-a5aa-593c044744ed" providerId="ADAL" clId="{9C6CD9A3-B183-4876-8827-BF4E6F664AD9}" dt="2025-07-16T11:38:12.333" v="76" actId="20577"/>
          <ac:spMkLst>
            <pc:docMk/>
            <pc:sldMk cId="3971607624" sldId="475"/>
            <ac:spMk id="2" creationId="{4852A80E-B777-6BD9-9FAC-DBA34A1295C4}"/>
          </ac:spMkLst>
        </pc:spChg>
        <pc:spChg chg="mod">
          <ac:chgData name="Helen Hecht" userId="5ff6dfe4-d92f-45a1-a5aa-593c044744ed" providerId="ADAL" clId="{9C6CD9A3-B183-4876-8827-BF4E6F664AD9}" dt="2025-07-15T16:58:31.764" v="10"/>
          <ac:spMkLst>
            <pc:docMk/>
            <pc:sldMk cId="3971607624" sldId="475"/>
            <ac:spMk id="3" creationId="{2657A126-6B6B-D7D2-ABDD-A3E0B427969B}"/>
          </ac:spMkLst>
        </pc:spChg>
      </pc:sldChg>
      <pc:sldChg chg="addSp modSp mod setBg">
        <pc:chgData name="Helen Hecht" userId="5ff6dfe4-d92f-45a1-a5aa-593c044744ed" providerId="ADAL" clId="{9C6CD9A3-B183-4876-8827-BF4E6F664AD9}" dt="2025-07-16T14:24:34.458" v="4260" actId="20577"/>
        <pc:sldMkLst>
          <pc:docMk/>
          <pc:sldMk cId="1589592" sldId="476"/>
        </pc:sldMkLst>
        <pc:spChg chg="mod">
          <ac:chgData name="Helen Hecht" userId="5ff6dfe4-d92f-45a1-a5aa-593c044744ed" providerId="ADAL" clId="{9C6CD9A3-B183-4876-8827-BF4E6F664AD9}" dt="2025-07-16T14:24:34.458" v="4260" actId="20577"/>
          <ac:spMkLst>
            <pc:docMk/>
            <pc:sldMk cId="1589592" sldId="476"/>
            <ac:spMk id="2" creationId="{C1BA471C-A348-A9EE-8850-945A6BE4CFCA}"/>
          </ac:spMkLst>
        </pc:spChg>
        <pc:spChg chg="mod">
          <ac:chgData name="Helen Hecht" userId="5ff6dfe4-d92f-45a1-a5aa-593c044744ed" providerId="ADAL" clId="{9C6CD9A3-B183-4876-8827-BF4E6F664AD9}" dt="2025-07-16T14:08:28.552" v="3854" actId="403"/>
          <ac:spMkLst>
            <pc:docMk/>
            <pc:sldMk cId="1589592" sldId="476"/>
            <ac:spMk id="3" creationId="{2DE7B69E-BE8A-AC7B-ADDD-C573AFC330B8}"/>
          </ac:spMkLst>
        </pc:spChg>
        <pc:spChg chg="mod">
          <ac:chgData name="Helen Hecht" userId="5ff6dfe4-d92f-45a1-a5aa-593c044744ed" providerId="ADAL" clId="{9C6CD9A3-B183-4876-8827-BF4E6F664AD9}" dt="2025-07-16T14:08:08.884" v="3847" actId="26606"/>
          <ac:spMkLst>
            <pc:docMk/>
            <pc:sldMk cId="1589592" sldId="476"/>
            <ac:spMk id="4" creationId="{4C8BD9E2-5EC1-F7C2-8CA3-0220748B49AC}"/>
          </ac:spMkLst>
        </pc:spChg>
        <pc:spChg chg="add">
          <ac:chgData name="Helen Hecht" userId="5ff6dfe4-d92f-45a1-a5aa-593c044744ed" providerId="ADAL" clId="{9C6CD9A3-B183-4876-8827-BF4E6F664AD9}" dt="2025-07-16T14:08:08.884" v="3847" actId="26606"/>
          <ac:spMkLst>
            <pc:docMk/>
            <pc:sldMk cId="1589592" sldId="476"/>
            <ac:spMk id="9" creationId="{F858DF7D-C2D0-4B03-A7A0-2F06B789EE35}"/>
          </ac:spMkLst>
        </pc:spChg>
        <pc:spChg chg="add">
          <ac:chgData name="Helen Hecht" userId="5ff6dfe4-d92f-45a1-a5aa-593c044744ed" providerId="ADAL" clId="{9C6CD9A3-B183-4876-8827-BF4E6F664AD9}" dt="2025-07-16T14:08:08.884" v="3847" actId="26606"/>
          <ac:spMkLst>
            <pc:docMk/>
            <pc:sldMk cId="1589592" sldId="476"/>
            <ac:spMk id="11" creationId="{1B26B711-3121-40B0-8377-A64F3DC00C7A}"/>
          </ac:spMkLst>
        </pc:spChg>
        <pc:spChg chg="add">
          <ac:chgData name="Helen Hecht" userId="5ff6dfe4-d92f-45a1-a5aa-593c044744ed" providerId="ADAL" clId="{9C6CD9A3-B183-4876-8827-BF4E6F664AD9}" dt="2025-07-16T14:08:08.884" v="3847" actId="26606"/>
          <ac:spMkLst>
            <pc:docMk/>
            <pc:sldMk cId="1589592" sldId="476"/>
            <ac:spMk id="13" creationId="{645C4D3D-ABBA-4B4E-93E5-01E343719849}"/>
          </ac:spMkLst>
        </pc:spChg>
        <pc:spChg chg="add">
          <ac:chgData name="Helen Hecht" userId="5ff6dfe4-d92f-45a1-a5aa-593c044744ed" providerId="ADAL" clId="{9C6CD9A3-B183-4876-8827-BF4E6F664AD9}" dt="2025-07-16T14:08:08.884" v="3847" actId="26606"/>
          <ac:spMkLst>
            <pc:docMk/>
            <pc:sldMk cId="1589592" sldId="476"/>
            <ac:spMk id="15" creationId="{98DDD5E5-0097-4C6C-B266-5732EDA96CC4}"/>
          </ac:spMkLst>
        </pc:spChg>
        <pc:spChg chg="add">
          <ac:chgData name="Helen Hecht" userId="5ff6dfe4-d92f-45a1-a5aa-593c044744ed" providerId="ADAL" clId="{9C6CD9A3-B183-4876-8827-BF4E6F664AD9}" dt="2025-07-16T14:08:08.884" v="3847" actId="26606"/>
          <ac:spMkLst>
            <pc:docMk/>
            <pc:sldMk cId="1589592" sldId="476"/>
            <ac:spMk id="17" creationId="{8952EF87-C74F-4D3F-9CAD-EEA1733C9BD0}"/>
          </ac:spMkLst>
        </pc:spChg>
      </pc:sldChg>
      <pc:sldChg chg="addSp delSp modSp add mod modNotesTx">
        <pc:chgData name="Helen Hecht" userId="5ff6dfe4-d92f-45a1-a5aa-593c044744ed" providerId="ADAL" clId="{9C6CD9A3-B183-4876-8827-BF4E6F664AD9}" dt="2025-07-17T20:22:29.031" v="4403" actId="6549"/>
        <pc:sldMkLst>
          <pc:docMk/>
          <pc:sldMk cId="528339315" sldId="479"/>
        </pc:sldMkLst>
        <pc:spChg chg="mod">
          <ac:chgData name="Helen Hecht" userId="5ff6dfe4-d92f-45a1-a5aa-593c044744ed" providerId="ADAL" clId="{9C6CD9A3-B183-4876-8827-BF4E6F664AD9}" dt="2025-07-16T13:59:32.031" v="3839" actId="115"/>
          <ac:spMkLst>
            <pc:docMk/>
            <pc:sldMk cId="528339315" sldId="479"/>
            <ac:spMk id="2" creationId="{36F1EA85-5A2C-B4B6-2FC2-B3783117A292}"/>
          </ac:spMkLst>
        </pc:spChg>
        <pc:inkChg chg="del">
          <ac:chgData name="Helen Hecht" userId="5ff6dfe4-d92f-45a1-a5aa-593c044744ed" providerId="ADAL" clId="{9C6CD9A3-B183-4876-8827-BF4E6F664AD9}" dt="2025-07-16T13:57:43.217" v="3792" actId="478"/>
          <ac:inkMkLst>
            <pc:docMk/>
            <pc:sldMk cId="528339315" sldId="479"/>
            <ac:inkMk id="6" creationId="{AD008412-7C32-F2F4-4C0C-46BF540FBB34}"/>
          </ac:inkMkLst>
        </pc:inkChg>
        <pc:inkChg chg="add del mod">
          <ac:chgData name="Helen Hecht" userId="5ff6dfe4-d92f-45a1-a5aa-593c044744ed" providerId="ADAL" clId="{9C6CD9A3-B183-4876-8827-BF4E6F664AD9}" dt="2025-07-16T13:58:40.037" v="3812" actId="478"/>
          <ac:inkMkLst>
            <pc:docMk/>
            <pc:sldMk cId="528339315" sldId="479"/>
            <ac:inkMk id="7" creationId="{A7DC1725-8493-F1E1-E4A6-3C0CAB82F5EB}"/>
          </ac:inkMkLst>
        </pc:inkChg>
        <pc:inkChg chg="add del">
          <ac:chgData name="Helen Hecht" userId="5ff6dfe4-d92f-45a1-a5aa-593c044744ed" providerId="ADAL" clId="{9C6CD9A3-B183-4876-8827-BF4E6F664AD9}" dt="2025-07-16T13:57:56.247" v="3795"/>
          <ac:inkMkLst>
            <pc:docMk/>
            <pc:sldMk cId="528339315" sldId="479"/>
            <ac:inkMk id="8" creationId="{D65EBA13-2EBF-2EC3-FD3E-F8049CFA22D3}"/>
          </ac:inkMkLst>
        </pc:inkChg>
        <pc:inkChg chg="add del mod">
          <ac:chgData name="Helen Hecht" userId="5ff6dfe4-d92f-45a1-a5aa-593c044744ed" providerId="ADAL" clId="{9C6CD9A3-B183-4876-8827-BF4E6F664AD9}" dt="2025-07-16T13:58:36.939" v="3811" actId="478"/>
          <ac:inkMkLst>
            <pc:docMk/>
            <pc:sldMk cId="528339315" sldId="479"/>
            <ac:inkMk id="9" creationId="{97A5C880-36D4-B938-402C-3FF10CBB86E5}"/>
          </ac:inkMkLst>
        </pc:inkChg>
        <pc:cxnChg chg="add mod">
          <ac:chgData name="Helen Hecht" userId="5ff6dfe4-d92f-45a1-a5aa-593c044744ed" providerId="ADAL" clId="{9C6CD9A3-B183-4876-8827-BF4E6F664AD9}" dt="2025-07-16T13:59:16.229" v="3838" actId="692"/>
          <ac:cxnSpMkLst>
            <pc:docMk/>
            <pc:sldMk cId="528339315" sldId="479"/>
            <ac:cxnSpMk id="11" creationId="{2652E446-1E1D-4C24-B8BB-EF3298E3B15A}"/>
          </ac:cxnSpMkLst>
        </pc:cxnChg>
      </pc:sldChg>
      <pc:sldChg chg="new del">
        <pc:chgData name="Helen Hecht" userId="5ff6dfe4-d92f-45a1-a5aa-593c044744ed" providerId="ADAL" clId="{9C6CD9A3-B183-4876-8827-BF4E6F664AD9}" dt="2025-07-15T14:56:01.607" v="3" actId="680"/>
        <pc:sldMkLst>
          <pc:docMk/>
          <pc:sldMk cId="1981353525" sldId="479"/>
        </pc:sldMkLst>
      </pc:sldChg>
      <pc:sldChg chg="modSp add del mod">
        <pc:chgData name="Helen Hecht" userId="5ff6dfe4-d92f-45a1-a5aa-593c044744ed" providerId="ADAL" clId="{9C6CD9A3-B183-4876-8827-BF4E6F664AD9}" dt="2025-07-16T12:35:54.370" v="1341" actId="47"/>
        <pc:sldMkLst>
          <pc:docMk/>
          <pc:sldMk cId="3256305913" sldId="480"/>
        </pc:sldMkLst>
        <pc:spChg chg="mod">
          <ac:chgData name="Helen Hecht" userId="5ff6dfe4-d92f-45a1-a5aa-593c044744ed" providerId="ADAL" clId="{9C6CD9A3-B183-4876-8827-BF4E6F664AD9}" dt="2025-07-16T11:37:33.677" v="66" actId="13926"/>
          <ac:spMkLst>
            <pc:docMk/>
            <pc:sldMk cId="3256305913" sldId="480"/>
            <ac:spMk id="3" creationId="{5018E332-65F8-D1F5-7B79-0C32D38847BE}"/>
          </ac:spMkLst>
        </pc:spChg>
      </pc:sldChg>
      <pc:sldChg chg="addSp delSp modSp new mod">
        <pc:chgData name="Helen Hecht" userId="5ff6dfe4-d92f-45a1-a5aa-593c044744ed" providerId="ADAL" clId="{9C6CD9A3-B183-4876-8827-BF4E6F664AD9}" dt="2025-07-17T20:17:53.933" v="4397" actId="14100"/>
        <pc:sldMkLst>
          <pc:docMk/>
          <pc:sldMk cId="1386303315" sldId="481"/>
        </pc:sldMkLst>
        <pc:spChg chg="mod">
          <ac:chgData name="Helen Hecht" userId="5ff6dfe4-d92f-45a1-a5aa-593c044744ed" providerId="ADAL" clId="{9C6CD9A3-B183-4876-8827-BF4E6F664AD9}" dt="2025-07-17T20:16:28.354" v="4376" actId="1076"/>
          <ac:spMkLst>
            <pc:docMk/>
            <pc:sldMk cId="1386303315" sldId="481"/>
            <ac:spMk id="2" creationId="{11FB0D71-EB6F-1F3E-50E5-2EA1D59C7823}"/>
          </ac:spMkLst>
        </pc:spChg>
        <pc:spChg chg="mod">
          <ac:chgData name="Helen Hecht" userId="5ff6dfe4-d92f-45a1-a5aa-593c044744ed" providerId="ADAL" clId="{9C6CD9A3-B183-4876-8827-BF4E6F664AD9}" dt="2025-07-17T20:17:22.371" v="4381" actId="20577"/>
          <ac:spMkLst>
            <pc:docMk/>
            <pc:sldMk cId="1386303315" sldId="481"/>
            <ac:spMk id="3" creationId="{A14EFCDF-F62C-DE74-19CD-A1438CDF3B32}"/>
          </ac:spMkLst>
        </pc:spChg>
        <pc:picChg chg="add del">
          <ac:chgData name="Helen Hecht" userId="5ff6dfe4-d92f-45a1-a5aa-593c044744ed" providerId="ADAL" clId="{9C6CD9A3-B183-4876-8827-BF4E6F664AD9}" dt="2025-07-16T12:22:09.474" v="1174" actId="22"/>
          <ac:picMkLst>
            <pc:docMk/>
            <pc:sldMk cId="1386303315" sldId="481"/>
            <ac:picMk id="6" creationId="{3EB84751-C91F-7CD4-580E-C355C0B71941}"/>
          </ac:picMkLst>
        </pc:picChg>
        <pc:picChg chg="add mod">
          <ac:chgData name="Helen Hecht" userId="5ff6dfe4-d92f-45a1-a5aa-593c044744ed" providerId="ADAL" clId="{9C6CD9A3-B183-4876-8827-BF4E6F664AD9}" dt="2025-07-17T20:17:53.933" v="4397" actId="14100"/>
          <ac:picMkLst>
            <pc:docMk/>
            <pc:sldMk cId="1386303315" sldId="481"/>
            <ac:picMk id="8" creationId="{E8F36844-0505-CDDB-9C7C-02C54FCEB48F}"/>
          </ac:picMkLst>
        </pc:picChg>
      </pc:sldChg>
      <pc:sldChg chg="modSp new del mod">
        <pc:chgData name="Helen Hecht" userId="5ff6dfe4-d92f-45a1-a5aa-593c044744ed" providerId="ADAL" clId="{9C6CD9A3-B183-4876-8827-BF4E6F664AD9}" dt="2025-07-16T11:43:08.606" v="212" actId="2696"/>
        <pc:sldMkLst>
          <pc:docMk/>
          <pc:sldMk cId="2869145709" sldId="481"/>
        </pc:sldMkLst>
        <pc:spChg chg="mod">
          <ac:chgData name="Helen Hecht" userId="5ff6dfe4-d92f-45a1-a5aa-593c044744ed" providerId="ADAL" clId="{9C6CD9A3-B183-4876-8827-BF4E6F664AD9}" dt="2025-07-16T11:40:35.078" v="197" actId="20577"/>
          <ac:spMkLst>
            <pc:docMk/>
            <pc:sldMk cId="2869145709" sldId="481"/>
            <ac:spMk id="2" creationId="{7E1C5EAD-E56D-4AC6-A831-E3390E94C0A5}"/>
          </ac:spMkLst>
        </pc:spChg>
        <pc:spChg chg="mod">
          <ac:chgData name="Helen Hecht" userId="5ff6dfe4-d92f-45a1-a5aa-593c044744ed" providerId="ADAL" clId="{9C6CD9A3-B183-4876-8827-BF4E6F664AD9}" dt="2025-07-16T11:41:26.413" v="211" actId="20577"/>
          <ac:spMkLst>
            <pc:docMk/>
            <pc:sldMk cId="2869145709" sldId="481"/>
            <ac:spMk id="3" creationId="{3F8A9C75-B1F6-EEBD-E676-FBD4047A74B6}"/>
          </ac:spMkLst>
        </pc:spChg>
      </pc:sldChg>
      <pc:sldChg chg="modSp add del mod">
        <pc:chgData name="Helen Hecht" userId="5ff6dfe4-d92f-45a1-a5aa-593c044744ed" providerId="ADAL" clId="{9C6CD9A3-B183-4876-8827-BF4E6F664AD9}" dt="2025-07-16T12:35:57.678" v="1342" actId="47"/>
        <pc:sldMkLst>
          <pc:docMk/>
          <pc:sldMk cId="618915811" sldId="482"/>
        </pc:sldMkLst>
        <pc:spChg chg="mod">
          <ac:chgData name="Helen Hecht" userId="5ff6dfe4-d92f-45a1-a5aa-593c044744ed" providerId="ADAL" clId="{9C6CD9A3-B183-4876-8827-BF4E6F664AD9}" dt="2025-07-16T12:31:41.296" v="1298" actId="14100"/>
          <ac:spMkLst>
            <pc:docMk/>
            <pc:sldMk cId="618915811" sldId="482"/>
            <ac:spMk id="3" creationId="{704FC31E-C3BB-2D64-4550-DD510E095732}"/>
          </ac:spMkLst>
        </pc:spChg>
        <pc:spChg chg="mod">
          <ac:chgData name="Helen Hecht" userId="5ff6dfe4-d92f-45a1-a5aa-593c044744ed" providerId="ADAL" clId="{9C6CD9A3-B183-4876-8827-BF4E6F664AD9}" dt="2025-07-16T12:34:01.666" v="1314" actId="14100"/>
          <ac:spMkLst>
            <pc:docMk/>
            <pc:sldMk cId="618915811" sldId="482"/>
            <ac:spMk id="5" creationId="{378DEE07-75C8-495A-C8F6-31EA013E970C}"/>
          </ac:spMkLst>
        </pc:spChg>
        <pc:spChg chg="mod">
          <ac:chgData name="Helen Hecht" userId="5ff6dfe4-d92f-45a1-a5aa-593c044744ed" providerId="ADAL" clId="{9C6CD9A3-B183-4876-8827-BF4E6F664AD9}" dt="2025-07-16T12:34:25.619" v="1326" actId="20577"/>
          <ac:spMkLst>
            <pc:docMk/>
            <pc:sldMk cId="618915811" sldId="482"/>
            <ac:spMk id="7" creationId="{ACEBB3EA-A0F4-1364-88B7-F494B633A0E8}"/>
          </ac:spMkLst>
        </pc:spChg>
      </pc:sldChg>
      <pc:sldChg chg="modSp add del mod">
        <pc:chgData name="Helen Hecht" userId="5ff6dfe4-d92f-45a1-a5aa-593c044744ed" providerId="ADAL" clId="{9C6CD9A3-B183-4876-8827-BF4E6F664AD9}" dt="2025-07-17T20:15:50.450" v="4375" actId="2696"/>
        <pc:sldMkLst>
          <pc:docMk/>
          <pc:sldMk cId="1565037097" sldId="483"/>
        </pc:sldMkLst>
        <pc:spChg chg="mod">
          <ac:chgData name="Helen Hecht" userId="5ff6dfe4-d92f-45a1-a5aa-593c044744ed" providerId="ADAL" clId="{9C6CD9A3-B183-4876-8827-BF4E6F664AD9}" dt="2025-07-16T14:00:57.126" v="3843"/>
          <ac:spMkLst>
            <pc:docMk/>
            <pc:sldMk cId="1565037097" sldId="483"/>
            <ac:spMk id="2" creationId="{60289EB2-6B2F-0F76-DCB2-775453E360EA}"/>
          </ac:spMkLst>
        </pc:spChg>
        <pc:spChg chg="mod">
          <ac:chgData name="Helen Hecht" userId="5ff6dfe4-d92f-45a1-a5aa-593c044744ed" providerId="ADAL" clId="{9C6CD9A3-B183-4876-8827-BF4E6F664AD9}" dt="2025-07-16T12:35:24.251" v="1337" actId="20577"/>
          <ac:spMkLst>
            <pc:docMk/>
            <pc:sldMk cId="1565037097" sldId="483"/>
            <ac:spMk id="5" creationId="{2D778AB8-845E-E7A8-962A-09E9D6346AF1}"/>
          </ac:spMkLst>
        </pc:spChg>
        <pc:spChg chg="mod">
          <ac:chgData name="Helen Hecht" userId="5ff6dfe4-d92f-45a1-a5aa-593c044744ed" providerId="ADAL" clId="{9C6CD9A3-B183-4876-8827-BF4E6F664AD9}" dt="2025-07-16T12:35:43.593" v="1340" actId="1076"/>
          <ac:spMkLst>
            <pc:docMk/>
            <pc:sldMk cId="1565037097" sldId="483"/>
            <ac:spMk id="7" creationId="{2DACE0B3-3FCB-0004-A075-8ED879EE24F5}"/>
          </ac:spMkLst>
        </pc:spChg>
      </pc:sldChg>
      <pc:sldChg chg="modSp add mod ord">
        <pc:chgData name="Helen Hecht" userId="5ff6dfe4-d92f-45a1-a5aa-593c044744ed" providerId="ADAL" clId="{9C6CD9A3-B183-4876-8827-BF4E6F664AD9}" dt="2025-07-17T20:13:22.877" v="4333" actId="14100"/>
        <pc:sldMkLst>
          <pc:docMk/>
          <pc:sldMk cId="682811098" sldId="484"/>
        </pc:sldMkLst>
        <pc:spChg chg="mod">
          <ac:chgData name="Helen Hecht" userId="5ff6dfe4-d92f-45a1-a5aa-593c044744ed" providerId="ADAL" clId="{9C6CD9A3-B183-4876-8827-BF4E6F664AD9}" dt="2025-07-16T14:00:10.732" v="3842" actId="20577"/>
          <ac:spMkLst>
            <pc:docMk/>
            <pc:sldMk cId="682811098" sldId="484"/>
            <ac:spMk id="2" creationId="{A1C941F2-24CD-CD40-E5AA-F41F279B4C28}"/>
          </ac:spMkLst>
        </pc:spChg>
        <pc:spChg chg="mod">
          <ac:chgData name="Helen Hecht" userId="5ff6dfe4-d92f-45a1-a5aa-593c044744ed" providerId="ADAL" clId="{9C6CD9A3-B183-4876-8827-BF4E6F664AD9}" dt="2025-07-17T20:13:07.244" v="4331" actId="404"/>
          <ac:spMkLst>
            <pc:docMk/>
            <pc:sldMk cId="682811098" sldId="484"/>
            <ac:spMk id="3" creationId="{B73244D3-8051-C12F-8C3E-0D6EA7F00BF0}"/>
          </ac:spMkLst>
        </pc:spChg>
        <pc:spChg chg="mod">
          <ac:chgData name="Helen Hecht" userId="5ff6dfe4-d92f-45a1-a5aa-593c044744ed" providerId="ADAL" clId="{9C6CD9A3-B183-4876-8827-BF4E6F664AD9}" dt="2025-07-17T20:13:22.877" v="4333" actId="14100"/>
          <ac:spMkLst>
            <pc:docMk/>
            <pc:sldMk cId="682811098" sldId="484"/>
            <ac:spMk id="5" creationId="{4A0F7C47-FC63-0D58-69FA-6314534D6C7B}"/>
          </ac:spMkLst>
        </pc:spChg>
        <pc:spChg chg="mod">
          <ac:chgData name="Helen Hecht" userId="5ff6dfe4-d92f-45a1-a5aa-593c044744ed" providerId="ADAL" clId="{9C6CD9A3-B183-4876-8827-BF4E6F664AD9}" dt="2025-07-17T20:13:15.347" v="4332" actId="404"/>
          <ac:spMkLst>
            <pc:docMk/>
            <pc:sldMk cId="682811098" sldId="484"/>
            <ac:spMk id="6" creationId="{F1F650BA-5E12-6CAD-9115-8C2483D00A2A}"/>
          </ac:spMkLst>
        </pc:spChg>
        <pc:spChg chg="mod">
          <ac:chgData name="Helen Hecht" userId="5ff6dfe4-d92f-45a1-a5aa-593c044744ed" providerId="ADAL" clId="{9C6CD9A3-B183-4876-8827-BF4E6F664AD9}" dt="2025-07-17T20:12:59.625" v="4330" actId="207"/>
          <ac:spMkLst>
            <pc:docMk/>
            <pc:sldMk cId="682811098" sldId="484"/>
            <ac:spMk id="7" creationId="{564FCDAF-D227-594A-7AB8-352C24CC50A0}"/>
          </ac:spMkLst>
        </pc:spChg>
      </pc:sldChg>
      <pc:sldChg chg="modSp new mod">
        <pc:chgData name="Helen Hecht" userId="5ff6dfe4-d92f-45a1-a5aa-593c044744ed" providerId="ADAL" clId="{9C6CD9A3-B183-4876-8827-BF4E6F664AD9}" dt="2025-07-17T20:19:19.290" v="4401" actId="948"/>
        <pc:sldMkLst>
          <pc:docMk/>
          <pc:sldMk cId="1612131028" sldId="485"/>
        </pc:sldMkLst>
        <pc:spChg chg="mod">
          <ac:chgData name="Helen Hecht" userId="5ff6dfe4-d92f-45a1-a5aa-593c044744ed" providerId="ADAL" clId="{9C6CD9A3-B183-4876-8827-BF4E6F664AD9}" dt="2025-07-16T13:26:24.945" v="1886" actId="27636"/>
          <ac:spMkLst>
            <pc:docMk/>
            <pc:sldMk cId="1612131028" sldId="485"/>
            <ac:spMk id="2" creationId="{1FF51913-B264-FD36-932C-282039EB63C7}"/>
          </ac:spMkLst>
        </pc:spChg>
        <pc:spChg chg="mod">
          <ac:chgData name="Helen Hecht" userId="5ff6dfe4-d92f-45a1-a5aa-593c044744ed" providerId="ADAL" clId="{9C6CD9A3-B183-4876-8827-BF4E6F664AD9}" dt="2025-07-17T20:19:19.290" v="4401" actId="948"/>
          <ac:spMkLst>
            <pc:docMk/>
            <pc:sldMk cId="1612131028" sldId="485"/>
            <ac:spMk id="3" creationId="{89C48825-D341-9FCB-F4D5-8674B9642C22}"/>
          </ac:spMkLst>
        </pc:spChg>
      </pc:sldChg>
      <pc:sldChg chg="modSp add mod">
        <pc:chgData name="Helen Hecht" userId="5ff6dfe4-d92f-45a1-a5aa-593c044744ed" providerId="ADAL" clId="{9C6CD9A3-B183-4876-8827-BF4E6F664AD9}" dt="2025-07-16T14:07:42.248" v="3846" actId="948"/>
        <pc:sldMkLst>
          <pc:docMk/>
          <pc:sldMk cId="3383612250" sldId="486"/>
        </pc:sldMkLst>
        <pc:spChg chg="mod">
          <ac:chgData name="Helen Hecht" userId="5ff6dfe4-d92f-45a1-a5aa-593c044744ed" providerId="ADAL" clId="{9C6CD9A3-B183-4876-8827-BF4E6F664AD9}" dt="2025-07-16T14:07:42.248" v="3846" actId="948"/>
          <ac:spMkLst>
            <pc:docMk/>
            <pc:sldMk cId="3383612250" sldId="486"/>
            <ac:spMk id="3" creationId="{B15FAC13-425D-A520-C6D6-DF6B146441C7}"/>
          </ac:spMkLst>
        </pc:spChg>
      </pc:sldChg>
      <pc:sldChg chg="modSp new mod">
        <pc:chgData name="Helen Hecht" userId="5ff6dfe4-d92f-45a1-a5aa-593c044744ed" providerId="ADAL" clId="{9C6CD9A3-B183-4876-8827-BF4E6F664AD9}" dt="2025-07-16T13:52:54.407" v="3661" actId="403"/>
        <pc:sldMkLst>
          <pc:docMk/>
          <pc:sldMk cId="1245809016" sldId="487"/>
        </pc:sldMkLst>
        <pc:spChg chg="mod">
          <ac:chgData name="Helen Hecht" userId="5ff6dfe4-d92f-45a1-a5aa-593c044744ed" providerId="ADAL" clId="{9C6CD9A3-B183-4876-8827-BF4E6F664AD9}" dt="2025-07-16T13:52:36.241" v="3659" actId="14100"/>
          <ac:spMkLst>
            <pc:docMk/>
            <pc:sldMk cId="1245809016" sldId="487"/>
            <ac:spMk id="2" creationId="{1D78BA5A-C339-DEB6-017B-1C1D3992F87E}"/>
          </ac:spMkLst>
        </pc:spChg>
        <pc:spChg chg="mod">
          <ac:chgData name="Helen Hecht" userId="5ff6dfe4-d92f-45a1-a5aa-593c044744ed" providerId="ADAL" clId="{9C6CD9A3-B183-4876-8827-BF4E6F664AD9}" dt="2025-07-16T13:52:54.407" v="3661" actId="403"/>
          <ac:spMkLst>
            <pc:docMk/>
            <pc:sldMk cId="1245809016" sldId="487"/>
            <ac:spMk id="3" creationId="{BE5E6BA1-3E05-440F-54F8-6E18A40962E6}"/>
          </ac:spMkLst>
        </pc:spChg>
      </pc:sldChg>
      <pc:sldChg chg="modSp new mod">
        <pc:chgData name="Helen Hecht" userId="5ff6dfe4-d92f-45a1-a5aa-593c044744ed" providerId="ADAL" clId="{9C6CD9A3-B183-4876-8827-BF4E6F664AD9}" dt="2025-07-17T20:19:05.652" v="4400" actId="948"/>
        <pc:sldMkLst>
          <pc:docMk/>
          <pc:sldMk cId="2037627168" sldId="488"/>
        </pc:sldMkLst>
        <pc:spChg chg="mod">
          <ac:chgData name="Helen Hecht" userId="5ff6dfe4-d92f-45a1-a5aa-593c044744ed" providerId="ADAL" clId="{9C6CD9A3-B183-4876-8827-BF4E6F664AD9}" dt="2025-07-16T14:20:04.227" v="3931" actId="20577"/>
          <ac:spMkLst>
            <pc:docMk/>
            <pc:sldMk cId="2037627168" sldId="488"/>
            <ac:spMk id="2" creationId="{65A6E7DB-D4E9-B7BB-8731-B7958C9BCE01}"/>
          </ac:spMkLst>
        </pc:spChg>
        <pc:spChg chg="mod">
          <ac:chgData name="Helen Hecht" userId="5ff6dfe4-d92f-45a1-a5aa-593c044744ed" providerId="ADAL" clId="{9C6CD9A3-B183-4876-8827-BF4E6F664AD9}" dt="2025-07-17T20:19:05.652" v="4400" actId="948"/>
          <ac:spMkLst>
            <pc:docMk/>
            <pc:sldMk cId="2037627168" sldId="488"/>
            <ac:spMk id="3" creationId="{815AABFB-8827-502D-9A54-615C13DE5742}"/>
          </ac:spMkLst>
        </pc:spChg>
      </pc:sldChg>
      <pc:sldChg chg="modSp add mod ord modNotesTx">
        <pc:chgData name="Helen Hecht" userId="5ff6dfe4-d92f-45a1-a5aa-593c044744ed" providerId="ADAL" clId="{9C6CD9A3-B183-4876-8827-BF4E6F664AD9}" dt="2025-07-17T20:23:03.596" v="4405" actId="6549"/>
        <pc:sldMkLst>
          <pc:docMk/>
          <pc:sldMk cId="4233017133" sldId="489"/>
        </pc:sldMkLst>
        <pc:spChg chg="mod">
          <ac:chgData name="Helen Hecht" userId="5ff6dfe4-d92f-45a1-a5aa-593c044744ed" providerId="ADAL" clId="{9C6CD9A3-B183-4876-8827-BF4E6F664AD9}" dt="2025-07-16T14:20:46.036" v="3958" actId="20577"/>
          <ac:spMkLst>
            <pc:docMk/>
            <pc:sldMk cId="4233017133" sldId="489"/>
            <ac:spMk id="3" creationId="{67BB3A14-7C06-6AB0-5767-905845DA6141}"/>
          </ac:spMkLst>
        </pc:spChg>
      </pc:sldChg>
      <pc:sldChg chg="modSp add mod">
        <pc:chgData name="Helen Hecht" userId="5ff6dfe4-d92f-45a1-a5aa-593c044744ed" providerId="ADAL" clId="{9C6CD9A3-B183-4876-8827-BF4E6F664AD9}" dt="2025-07-16T14:23:41.105" v="4243" actId="20577"/>
        <pc:sldMkLst>
          <pc:docMk/>
          <pc:sldMk cId="3783781201" sldId="490"/>
        </pc:sldMkLst>
        <pc:spChg chg="mod">
          <ac:chgData name="Helen Hecht" userId="5ff6dfe4-d92f-45a1-a5aa-593c044744ed" providerId="ADAL" clId="{9C6CD9A3-B183-4876-8827-BF4E6F664AD9}" dt="2025-07-16T14:23:41.105" v="4243" actId="20577"/>
          <ac:spMkLst>
            <pc:docMk/>
            <pc:sldMk cId="3783781201" sldId="490"/>
            <ac:spMk id="3" creationId="{FE92D223-BDD1-70FC-B0E5-4B4315A87423}"/>
          </ac:spMkLst>
        </pc:spChg>
      </pc:sldChg>
      <pc:sldChg chg="modSp add mod">
        <pc:chgData name="Helen Hecht" userId="5ff6dfe4-d92f-45a1-a5aa-593c044744ed" providerId="ADAL" clId="{9C6CD9A3-B183-4876-8827-BF4E6F664AD9}" dt="2025-07-17T20:13:55.464" v="4374" actId="13926"/>
        <pc:sldMkLst>
          <pc:docMk/>
          <pc:sldMk cId="1928099537" sldId="491"/>
        </pc:sldMkLst>
        <pc:spChg chg="mod">
          <ac:chgData name="Helen Hecht" userId="5ff6dfe4-d92f-45a1-a5aa-593c044744ed" providerId="ADAL" clId="{9C6CD9A3-B183-4876-8827-BF4E6F664AD9}" dt="2025-07-17T20:13:55.464" v="4374" actId="13926"/>
          <ac:spMkLst>
            <pc:docMk/>
            <pc:sldMk cId="1928099537" sldId="491"/>
            <ac:spMk id="7" creationId="{96E28DA2-1D09-08CC-730F-BEAB7E9DD5F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3DB973-4CB5-409B-AFAD-7B17DCA28828}" type="doc">
      <dgm:prSet loTypeId="urn:microsoft.com/office/officeart/2005/8/layout/hList1" loCatId="list" qsTypeId="urn:microsoft.com/office/officeart/2005/8/quickstyle/simple1" qsCatId="simple" csTypeId="urn:microsoft.com/office/officeart/2005/8/colors/colorful2" csCatId="colorful" phldr="1"/>
      <dgm:spPr/>
      <dgm:t>
        <a:bodyPr/>
        <a:lstStyle/>
        <a:p>
          <a:endParaRPr lang="en-US"/>
        </a:p>
      </dgm:t>
    </dgm:pt>
    <dgm:pt modelId="{2C9033D7-1BF9-4946-9FF4-65CBDF2CF909}">
      <dgm:prSet/>
      <dgm:spPr/>
      <dgm:t>
        <a:bodyPr/>
        <a:lstStyle/>
        <a:p>
          <a:r>
            <a:rPr lang="en-US" b="1" dirty="0">
              <a:latin typeface="+mj-lt"/>
            </a:rPr>
            <a:t>PROs</a:t>
          </a:r>
        </a:p>
      </dgm:t>
    </dgm:pt>
    <dgm:pt modelId="{915A46E7-1C81-4015-8206-E4A9F26FE5A2}" type="parTrans" cxnId="{D5199517-8AAF-4BA2-A31A-4BC5AFEE72FD}">
      <dgm:prSet/>
      <dgm:spPr/>
      <dgm:t>
        <a:bodyPr/>
        <a:lstStyle/>
        <a:p>
          <a:endParaRPr lang="en-US"/>
        </a:p>
      </dgm:t>
    </dgm:pt>
    <dgm:pt modelId="{22AFCCF7-3E09-459E-B461-8CF83AAAC0EA}" type="sibTrans" cxnId="{D5199517-8AAF-4BA2-A31A-4BC5AFEE72FD}">
      <dgm:prSet/>
      <dgm:spPr/>
      <dgm:t>
        <a:bodyPr/>
        <a:lstStyle/>
        <a:p>
          <a:endParaRPr lang="en-US"/>
        </a:p>
      </dgm:t>
    </dgm:pt>
    <dgm:pt modelId="{361D7ED3-6D34-4018-865F-3057D0AE9C90}">
      <dgm:prSet/>
      <dgm:spPr/>
      <dgm:t>
        <a:bodyPr/>
        <a:lstStyle/>
        <a:p>
          <a:r>
            <a:rPr lang="en-US" dirty="0"/>
            <a:t>Transfer pricing is a specialized area, leading to </a:t>
          </a:r>
          <a:r>
            <a:rPr lang="en-US" dirty="0">
              <a:highlight>
                <a:srgbClr val="FFFF00"/>
              </a:highlight>
            </a:rPr>
            <a:t>high demand </a:t>
          </a:r>
          <a:r>
            <a:rPr lang="en-US" dirty="0"/>
            <a:t>for qualified professionals and, consequently, </a:t>
          </a:r>
          <a:r>
            <a:rPr lang="en-US" dirty="0">
              <a:highlight>
                <a:srgbClr val="FFFF00"/>
              </a:highlight>
            </a:rPr>
            <a:t>competitive salaries</a:t>
          </a:r>
          <a:r>
            <a:rPr lang="en-US" dirty="0"/>
            <a:t>, according to a career guide from </a:t>
          </a:r>
          <a:r>
            <a:rPr lang="en-US" dirty="0" err="1"/>
            <a:t>StarTax</a:t>
          </a:r>
          <a:r>
            <a:rPr lang="en-US" dirty="0"/>
            <a:t> Education. </a:t>
          </a:r>
          <a:br>
            <a:rPr lang="en-US" dirty="0"/>
          </a:br>
          <a:endParaRPr lang="en-US" dirty="0"/>
        </a:p>
      </dgm:t>
    </dgm:pt>
    <dgm:pt modelId="{B7F543A2-51F4-443D-86E4-C41F1D9AA400}" type="parTrans" cxnId="{61A5747B-A134-474D-9503-D7E74C5F4F50}">
      <dgm:prSet/>
      <dgm:spPr/>
      <dgm:t>
        <a:bodyPr/>
        <a:lstStyle/>
        <a:p>
          <a:endParaRPr lang="en-US"/>
        </a:p>
      </dgm:t>
    </dgm:pt>
    <dgm:pt modelId="{B6F7FAA1-B268-476B-BCE0-DC49408AE972}" type="sibTrans" cxnId="{61A5747B-A134-474D-9503-D7E74C5F4F50}">
      <dgm:prSet/>
      <dgm:spPr/>
      <dgm:t>
        <a:bodyPr/>
        <a:lstStyle/>
        <a:p>
          <a:endParaRPr lang="en-US"/>
        </a:p>
      </dgm:t>
    </dgm:pt>
    <dgm:pt modelId="{9CEC288B-4CC4-49BA-8DCF-F6175C3D8793}">
      <dgm:prSet/>
      <dgm:spPr/>
      <dgm:t>
        <a:bodyPr/>
        <a:lstStyle/>
        <a:p>
          <a:r>
            <a:rPr lang="en-US" dirty="0"/>
            <a:t>As companies expand internationally and regulations evolve, the </a:t>
          </a:r>
          <a:r>
            <a:rPr lang="en-US" dirty="0">
              <a:highlight>
                <a:srgbClr val="FFFF00"/>
              </a:highlight>
            </a:rPr>
            <a:t>demand for transfer pricing expertise is likely to continue growing</a:t>
          </a:r>
          <a:r>
            <a:rPr lang="en-US" dirty="0"/>
            <a:t>, offering </a:t>
          </a:r>
          <a:r>
            <a:rPr lang="en-US" dirty="0" err="1"/>
            <a:t>oppor-tunities</a:t>
          </a:r>
          <a:r>
            <a:rPr lang="en-US" dirty="0"/>
            <a:t> for career advancement. </a:t>
          </a:r>
        </a:p>
      </dgm:t>
    </dgm:pt>
    <dgm:pt modelId="{1F073AF3-E21C-4CB8-A7A3-FB2E371C8D96}" type="parTrans" cxnId="{6D94EE08-785B-48C2-AD3D-015FC3E9C2A7}">
      <dgm:prSet/>
      <dgm:spPr/>
      <dgm:t>
        <a:bodyPr/>
        <a:lstStyle/>
        <a:p>
          <a:endParaRPr lang="en-US"/>
        </a:p>
      </dgm:t>
    </dgm:pt>
    <dgm:pt modelId="{AF05BFA6-07C8-4182-B827-D06FC2CA2C2A}" type="sibTrans" cxnId="{6D94EE08-785B-48C2-AD3D-015FC3E9C2A7}">
      <dgm:prSet/>
      <dgm:spPr/>
      <dgm:t>
        <a:bodyPr/>
        <a:lstStyle/>
        <a:p>
          <a:endParaRPr lang="en-US"/>
        </a:p>
      </dgm:t>
    </dgm:pt>
    <dgm:pt modelId="{BA37F92E-49CD-4AB8-930C-D6F728899E2C}">
      <dgm:prSet/>
      <dgm:spPr/>
      <dgm:t>
        <a:bodyPr/>
        <a:lstStyle/>
        <a:p>
          <a:r>
            <a:rPr lang="en-US" b="1" dirty="0">
              <a:latin typeface="+mj-lt"/>
            </a:rPr>
            <a:t>CONs</a:t>
          </a:r>
        </a:p>
      </dgm:t>
    </dgm:pt>
    <dgm:pt modelId="{0F5B9BCE-065C-4E9E-A72D-E996D3892F0C}" type="parTrans" cxnId="{D99EE7F1-61A4-4A6E-8E38-83975FC5AD39}">
      <dgm:prSet/>
      <dgm:spPr/>
      <dgm:t>
        <a:bodyPr/>
        <a:lstStyle/>
        <a:p>
          <a:endParaRPr lang="en-US"/>
        </a:p>
      </dgm:t>
    </dgm:pt>
    <dgm:pt modelId="{2DC903F2-14AA-4DEE-8151-9B9E20D55FE2}" type="sibTrans" cxnId="{D99EE7F1-61A4-4A6E-8E38-83975FC5AD39}">
      <dgm:prSet/>
      <dgm:spPr/>
      <dgm:t>
        <a:bodyPr/>
        <a:lstStyle/>
        <a:p>
          <a:endParaRPr lang="en-US"/>
        </a:p>
      </dgm:t>
    </dgm:pt>
    <dgm:pt modelId="{6E4BA1E3-3907-458F-99C0-39D167AAF12F}">
      <dgm:prSet/>
      <dgm:spPr/>
      <dgm:t>
        <a:bodyPr/>
        <a:lstStyle/>
        <a:p>
          <a:r>
            <a:rPr lang="en-US" dirty="0"/>
            <a:t>Transfer pricing can be a </a:t>
          </a:r>
          <a:r>
            <a:rPr lang="en-US" dirty="0">
              <a:highlight>
                <a:srgbClr val="FFFF00"/>
              </a:highlight>
            </a:rPr>
            <a:t>challenging field to enter</a:t>
          </a:r>
          <a:r>
            <a:rPr lang="en-US" dirty="0"/>
            <a:t>, as it requires specific knowledge and expertise . . . </a:t>
          </a:r>
          <a:br>
            <a:rPr lang="en-US" dirty="0"/>
          </a:br>
          <a:endParaRPr lang="en-US" dirty="0"/>
        </a:p>
      </dgm:t>
    </dgm:pt>
    <dgm:pt modelId="{4BA3C712-F085-4C8C-9B08-F040EFAEEF80}" type="parTrans" cxnId="{42FD04F5-8FE5-4D20-BE09-3BDDBAD32BAC}">
      <dgm:prSet/>
      <dgm:spPr/>
      <dgm:t>
        <a:bodyPr/>
        <a:lstStyle/>
        <a:p>
          <a:endParaRPr lang="en-US"/>
        </a:p>
      </dgm:t>
    </dgm:pt>
    <dgm:pt modelId="{6BC18080-2D5A-48A7-8043-34ED8EBC4211}" type="sibTrans" cxnId="{42FD04F5-8FE5-4D20-BE09-3BDDBAD32BAC}">
      <dgm:prSet/>
      <dgm:spPr/>
      <dgm:t>
        <a:bodyPr/>
        <a:lstStyle/>
        <a:p>
          <a:endParaRPr lang="en-US"/>
        </a:p>
      </dgm:t>
    </dgm:pt>
    <dgm:pt modelId="{DF0E645C-B058-4FBB-ADFC-2A4F41B2AA75}">
      <dgm:prSet/>
      <dgm:spPr/>
      <dgm:t>
        <a:bodyPr/>
        <a:lstStyle/>
        <a:p>
          <a:r>
            <a:rPr lang="en-US" dirty="0"/>
            <a:t>Transfer pricing </a:t>
          </a:r>
          <a:r>
            <a:rPr lang="en-US" dirty="0">
              <a:highlight>
                <a:srgbClr val="FFFF00"/>
              </a:highlight>
            </a:rPr>
            <a:t>rules and regulations are constantly evolving</a:t>
          </a:r>
          <a:r>
            <a:rPr lang="en-US" dirty="0"/>
            <a:t>, requiring professionals to stay up-to-date with the latest developments.</a:t>
          </a:r>
          <a:br>
            <a:rPr lang="en-US" dirty="0"/>
          </a:br>
          <a:r>
            <a:rPr lang="en-US" dirty="0"/>
            <a:t> </a:t>
          </a:r>
        </a:p>
      </dgm:t>
    </dgm:pt>
    <dgm:pt modelId="{0A7EEC23-6AE3-4612-9978-54938E3E1F8F}" type="parTrans" cxnId="{20BAF5E2-FA45-4D68-AFF2-4C2BBC0527DA}">
      <dgm:prSet/>
      <dgm:spPr/>
      <dgm:t>
        <a:bodyPr/>
        <a:lstStyle/>
        <a:p>
          <a:endParaRPr lang="en-US"/>
        </a:p>
      </dgm:t>
    </dgm:pt>
    <dgm:pt modelId="{1B737A8C-52CA-40B5-8C63-94D526BE5C84}" type="sibTrans" cxnId="{20BAF5E2-FA45-4D68-AFF2-4C2BBC0527DA}">
      <dgm:prSet/>
      <dgm:spPr/>
      <dgm:t>
        <a:bodyPr/>
        <a:lstStyle/>
        <a:p>
          <a:endParaRPr lang="en-US"/>
        </a:p>
      </dgm:t>
    </dgm:pt>
    <dgm:pt modelId="{53080311-D962-4955-87C0-9C6C329C3D31}">
      <dgm:prSet/>
      <dgm:spPr/>
      <dgm:t>
        <a:bodyPr/>
        <a:lstStyle/>
        <a:p>
          <a:r>
            <a:rPr lang="en-US" dirty="0"/>
            <a:t>Transfer pricing can be a </a:t>
          </a:r>
          <a:r>
            <a:rPr lang="en-US" dirty="0">
              <a:highlight>
                <a:srgbClr val="FFFF00"/>
              </a:highlight>
            </a:rPr>
            <a:t>complex area, making it challenging to explain the work to those outside the field</a:t>
          </a:r>
          <a:r>
            <a:rPr lang="en-US" dirty="0"/>
            <a:t>. </a:t>
          </a:r>
        </a:p>
      </dgm:t>
    </dgm:pt>
    <dgm:pt modelId="{46298BA9-A12E-40D9-B39F-CED356E84986}" type="parTrans" cxnId="{CCAEF057-0D35-45ED-B6F6-3E402CA03437}">
      <dgm:prSet/>
      <dgm:spPr/>
      <dgm:t>
        <a:bodyPr/>
        <a:lstStyle/>
        <a:p>
          <a:endParaRPr lang="en-US"/>
        </a:p>
      </dgm:t>
    </dgm:pt>
    <dgm:pt modelId="{4D836D34-086D-40F2-AD83-605E3D662474}" type="sibTrans" cxnId="{CCAEF057-0D35-45ED-B6F6-3E402CA03437}">
      <dgm:prSet/>
      <dgm:spPr/>
      <dgm:t>
        <a:bodyPr/>
        <a:lstStyle/>
        <a:p>
          <a:endParaRPr lang="en-US"/>
        </a:p>
      </dgm:t>
    </dgm:pt>
    <dgm:pt modelId="{F4449850-5FCF-404E-BCE5-345F7DA8DBB9}" type="pres">
      <dgm:prSet presAssocID="{DF3DB973-4CB5-409B-AFAD-7B17DCA28828}" presName="Name0" presStyleCnt="0">
        <dgm:presLayoutVars>
          <dgm:dir/>
          <dgm:animLvl val="lvl"/>
          <dgm:resizeHandles val="exact"/>
        </dgm:presLayoutVars>
      </dgm:prSet>
      <dgm:spPr/>
    </dgm:pt>
    <dgm:pt modelId="{26D7C3BF-9B35-4DCC-88CD-E9E7072D22EA}" type="pres">
      <dgm:prSet presAssocID="{2C9033D7-1BF9-4946-9FF4-65CBDF2CF909}" presName="composite" presStyleCnt="0"/>
      <dgm:spPr/>
    </dgm:pt>
    <dgm:pt modelId="{B1B5072B-99BC-4625-BC6B-1A133D347A09}" type="pres">
      <dgm:prSet presAssocID="{2C9033D7-1BF9-4946-9FF4-65CBDF2CF909}" presName="parTx" presStyleLbl="alignNode1" presStyleIdx="0" presStyleCnt="2">
        <dgm:presLayoutVars>
          <dgm:chMax val="0"/>
          <dgm:chPref val="0"/>
          <dgm:bulletEnabled val="1"/>
        </dgm:presLayoutVars>
      </dgm:prSet>
      <dgm:spPr/>
    </dgm:pt>
    <dgm:pt modelId="{A2342FFB-38FB-4F01-9BF3-006454EA8A46}" type="pres">
      <dgm:prSet presAssocID="{2C9033D7-1BF9-4946-9FF4-65CBDF2CF909}" presName="desTx" presStyleLbl="alignAccFollowNode1" presStyleIdx="0" presStyleCnt="2" custScaleX="100002">
        <dgm:presLayoutVars>
          <dgm:bulletEnabled val="1"/>
        </dgm:presLayoutVars>
      </dgm:prSet>
      <dgm:spPr/>
    </dgm:pt>
    <dgm:pt modelId="{2106F307-646C-469B-8786-EB3D3B8B8094}" type="pres">
      <dgm:prSet presAssocID="{22AFCCF7-3E09-459E-B461-8CF83AAAC0EA}" presName="space" presStyleCnt="0"/>
      <dgm:spPr/>
    </dgm:pt>
    <dgm:pt modelId="{8A3B0619-AE0A-4AAD-A111-C3BFF20ECB02}" type="pres">
      <dgm:prSet presAssocID="{BA37F92E-49CD-4AB8-930C-D6F728899E2C}" presName="composite" presStyleCnt="0"/>
      <dgm:spPr/>
    </dgm:pt>
    <dgm:pt modelId="{B1759E83-5E46-4FAD-9113-2054CC38BB47}" type="pres">
      <dgm:prSet presAssocID="{BA37F92E-49CD-4AB8-930C-D6F728899E2C}" presName="parTx" presStyleLbl="alignNode1" presStyleIdx="1" presStyleCnt="2">
        <dgm:presLayoutVars>
          <dgm:chMax val="0"/>
          <dgm:chPref val="0"/>
          <dgm:bulletEnabled val="1"/>
        </dgm:presLayoutVars>
      </dgm:prSet>
      <dgm:spPr/>
    </dgm:pt>
    <dgm:pt modelId="{F91E926C-3F0B-45D5-95E3-B62046E03AA2}" type="pres">
      <dgm:prSet presAssocID="{BA37F92E-49CD-4AB8-930C-D6F728899E2C}" presName="desTx" presStyleLbl="alignAccFollowNode1" presStyleIdx="1" presStyleCnt="2">
        <dgm:presLayoutVars>
          <dgm:bulletEnabled val="1"/>
        </dgm:presLayoutVars>
      </dgm:prSet>
      <dgm:spPr/>
    </dgm:pt>
  </dgm:ptLst>
  <dgm:cxnLst>
    <dgm:cxn modelId="{6D94EE08-785B-48C2-AD3D-015FC3E9C2A7}" srcId="{2C9033D7-1BF9-4946-9FF4-65CBDF2CF909}" destId="{9CEC288B-4CC4-49BA-8DCF-F6175C3D8793}" srcOrd="1" destOrd="0" parTransId="{1F073AF3-E21C-4CB8-A7A3-FB2E371C8D96}" sibTransId="{AF05BFA6-07C8-4182-B827-D06FC2CA2C2A}"/>
    <dgm:cxn modelId="{D5199517-8AAF-4BA2-A31A-4BC5AFEE72FD}" srcId="{DF3DB973-4CB5-409B-AFAD-7B17DCA28828}" destId="{2C9033D7-1BF9-4946-9FF4-65CBDF2CF909}" srcOrd="0" destOrd="0" parTransId="{915A46E7-1C81-4015-8206-E4A9F26FE5A2}" sibTransId="{22AFCCF7-3E09-459E-B461-8CF83AAAC0EA}"/>
    <dgm:cxn modelId="{5173121F-DBDA-4DEF-88D8-1F32284ADF24}" type="presOf" srcId="{6E4BA1E3-3907-458F-99C0-39D167AAF12F}" destId="{F91E926C-3F0B-45D5-95E3-B62046E03AA2}" srcOrd="0" destOrd="0" presId="urn:microsoft.com/office/officeart/2005/8/layout/hList1"/>
    <dgm:cxn modelId="{D18CDE2A-E3FF-468C-A36E-4CD783E5E388}" type="presOf" srcId="{DF3DB973-4CB5-409B-AFAD-7B17DCA28828}" destId="{F4449850-5FCF-404E-BCE5-345F7DA8DBB9}" srcOrd="0" destOrd="0" presId="urn:microsoft.com/office/officeart/2005/8/layout/hList1"/>
    <dgm:cxn modelId="{EE00A644-C5CB-4A8C-BDE5-D0E738BC7637}" type="presOf" srcId="{DF0E645C-B058-4FBB-ADFC-2A4F41B2AA75}" destId="{F91E926C-3F0B-45D5-95E3-B62046E03AA2}" srcOrd="0" destOrd="1" presId="urn:microsoft.com/office/officeart/2005/8/layout/hList1"/>
    <dgm:cxn modelId="{5611036C-29C6-4F29-80BD-B743997E8A7D}" type="presOf" srcId="{361D7ED3-6D34-4018-865F-3057D0AE9C90}" destId="{A2342FFB-38FB-4F01-9BF3-006454EA8A46}" srcOrd="0" destOrd="0" presId="urn:microsoft.com/office/officeart/2005/8/layout/hList1"/>
    <dgm:cxn modelId="{CCAEF057-0D35-45ED-B6F6-3E402CA03437}" srcId="{BA37F92E-49CD-4AB8-930C-D6F728899E2C}" destId="{53080311-D962-4955-87C0-9C6C329C3D31}" srcOrd="2" destOrd="0" parTransId="{46298BA9-A12E-40D9-B39F-CED356E84986}" sibTransId="{4D836D34-086D-40F2-AD83-605E3D662474}"/>
    <dgm:cxn modelId="{F640E778-1D23-4F3B-A7A6-38E951A1E3E7}" type="presOf" srcId="{53080311-D962-4955-87C0-9C6C329C3D31}" destId="{F91E926C-3F0B-45D5-95E3-B62046E03AA2}" srcOrd="0" destOrd="2" presId="urn:microsoft.com/office/officeart/2005/8/layout/hList1"/>
    <dgm:cxn modelId="{70136F5A-9691-4C58-9967-B33B12552C2D}" type="presOf" srcId="{2C9033D7-1BF9-4946-9FF4-65CBDF2CF909}" destId="{B1B5072B-99BC-4625-BC6B-1A133D347A09}" srcOrd="0" destOrd="0" presId="urn:microsoft.com/office/officeart/2005/8/layout/hList1"/>
    <dgm:cxn modelId="{61A5747B-A134-474D-9503-D7E74C5F4F50}" srcId="{2C9033D7-1BF9-4946-9FF4-65CBDF2CF909}" destId="{361D7ED3-6D34-4018-865F-3057D0AE9C90}" srcOrd="0" destOrd="0" parTransId="{B7F543A2-51F4-443D-86E4-C41F1D9AA400}" sibTransId="{B6F7FAA1-B268-476B-BCE0-DC49408AE972}"/>
    <dgm:cxn modelId="{88766D7D-30E2-46D4-BBD3-503D94435C3A}" type="presOf" srcId="{9CEC288B-4CC4-49BA-8DCF-F6175C3D8793}" destId="{A2342FFB-38FB-4F01-9BF3-006454EA8A46}" srcOrd="0" destOrd="1" presId="urn:microsoft.com/office/officeart/2005/8/layout/hList1"/>
    <dgm:cxn modelId="{054A258C-6077-4D94-9BEA-1C7BC180BB89}" type="presOf" srcId="{BA37F92E-49CD-4AB8-930C-D6F728899E2C}" destId="{B1759E83-5E46-4FAD-9113-2054CC38BB47}" srcOrd="0" destOrd="0" presId="urn:microsoft.com/office/officeart/2005/8/layout/hList1"/>
    <dgm:cxn modelId="{20BAF5E2-FA45-4D68-AFF2-4C2BBC0527DA}" srcId="{BA37F92E-49CD-4AB8-930C-D6F728899E2C}" destId="{DF0E645C-B058-4FBB-ADFC-2A4F41B2AA75}" srcOrd="1" destOrd="0" parTransId="{0A7EEC23-6AE3-4612-9978-54938E3E1F8F}" sibTransId="{1B737A8C-52CA-40B5-8C63-94D526BE5C84}"/>
    <dgm:cxn modelId="{D99EE7F1-61A4-4A6E-8E38-83975FC5AD39}" srcId="{DF3DB973-4CB5-409B-AFAD-7B17DCA28828}" destId="{BA37F92E-49CD-4AB8-930C-D6F728899E2C}" srcOrd="1" destOrd="0" parTransId="{0F5B9BCE-065C-4E9E-A72D-E996D3892F0C}" sibTransId="{2DC903F2-14AA-4DEE-8151-9B9E20D55FE2}"/>
    <dgm:cxn modelId="{42FD04F5-8FE5-4D20-BE09-3BDDBAD32BAC}" srcId="{BA37F92E-49CD-4AB8-930C-D6F728899E2C}" destId="{6E4BA1E3-3907-458F-99C0-39D167AAF12F}" srcOrd="0" destOrd="0" parTransId="{4BA3C712-F085-4C8C-9B08-F040EFAEEF80}" sibTransId="{6BC18080-2D5A-48A7-8043-34ED8EBC4211}"/>
    <dgm:cxn modelId="{34546202-8107-4EAF-8200-F211220D084E}" type="presParOf" srcId="{F4449850-5FCF-404E-BCE5-345F7DA8DBB9}" destId="{26D7C3BF-9B35-4DCC-88CD-E9E7072D22EA}" srcOrd="0" destOrd="0" presId="urn:microsoft.com/office/officeart/2005/8/layout/hList1"/>
    <dgm:cxn modelId="{83238D5E-481C-4574-BB10-CF20DA7321E2}" type="presParOf" srcId="{26D7C3BF-9B35-4DCC-88CD-E9E7072D22EA}" destId="{B1B5072B-99BC-4625-BC6B-1A133D347A09}" srcOrd="0" destOrd="0" presId="urn:microsoft.com/office/officeart/2005/8/layout/hList1"/>
    <dgm:cxn modelId="{B36ED9A0-A4FA-4847-A1A2-B5F20E590553}" type="presParOf" srcId="{26D7C3BF-9B35-4DCC-88CD-E9E7072D22EA}" destId="{A2342FFB-38FB-4F01-9BF3-006454EA8A46}" srcOrd="1" destOrd="0" presId="urn:microsoft.com/office/officeart/2005/8/layout/hList1"/>
    <dgm:cxn modelId="{3D6FD121-CE48-40FE-B0EA-383CB93558DD}" type="presParOf" srcId="{F4449850-5FCF-404E-BCE5-345F7DA8DBB9}" destId="{2106F307-646C-469B-8786-EB3D3B8B8094}" srcOrd="1" destOrd="0" presId="urn:microsoft.com/office/officeart/2005/8/layout/hList1"/>
    <dgm:cxn modelId="{A5472157-E41A-4017-9D08-DDE87A4AAA67}" type="presParOf" srcId="{F4449850-5FCF-404E-BCE5-345F7DA8DBB9}" destId="{8A3B0619-AE0A-4AAD-A111-C3BFF20ECB02}" srcOrd="2" destOrd="0" presId="urn:microsoft.com/office/officeart/2005/8/layout/hList1"/>
    <dgm:cxn modelId="{D423E7C0-9B38-41F1-AFBE-8C66DB6B7E17}" type="presParOf" srcId="{8A3B0619-AE0A-4AAD-A111-C3BFF20ECB02}" destId="{B1759E83-5E46-4FAD-9113-2054CC38BB47}" srcOrd="0" destOrd="0" presId="urn:microsoft.com/office/officeart/2005/8/layout/hList1"/>
    <dgm:cxn modelId="{00BFE571-99C4-4AE1-B922-DA40CEA2B59F}" type="presParOf" srcId="{8A3B0619-AE0A-4AAD-A111-C3BFF20ECB02}" destId="{F91E926C-3F0B-45D5-95E3-B62046E03AA2}"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A8445D-A38D-4E60-BB2C-4E437A3FC891}" type="doc">
      <dgm:prSet loTypeId="urn:microsoft.com/office/officeart/2005/8/layout/gear1" loCatId="relationship" qsTypeId="urn:microsoft.com/office/officeart/2005/8/quickstyle/simple1" qsCatId="simple" csTypeId="urn:microsoft.com/office/officeart/2005/8/colors/accent1_2" csCatId="accent1" phldr="1"/>
      <dgm:spPr/>
    </dgm:pt>
    <dgm:pt modelId="{99D96106-F4B8-45AB-837E-09B34AB0253B}">
      <dgm:prSet phldrT="[Text]"/>
      <dgm:spPr>
        <a:effectLst>
          <a:outerShdw blurRad="50800" dist="38100" dir="5400000" algn="t" rotWithShape="0">
            <a:prstClr val="black">
              <a:alpha val="40000"/>
            </a:prstClr>
          </a:outerShdw>
        </a:effectLst>
      </dgm:spPr>
      <dgm:t>
        <a:bodyPr/>
        <a:lstStyle/>
        <a:p>
          <a:r>
            <a:rPr lang="en-US" dirty="0"/>
            <a:t>Ongoing efforts to enforce transfer-pricing rules</a:t>
          </a:r>
        </a:p>
      </dgm:t>
    </dgm:pt>
    <dgm:pt modelId="{0B9DFFB9-306E-401C-B0CA-5DB60E956330}" type="parTrans" cxnId="{10CF780E-FAF1-44A2-86EA-8C928F094EDC}">
      <dgm:prSet/>
      <dgm:spPr/>
      <dgm:t>
        <a:bodyPr/>
        <a:lstStyle/>
        <a:p>
          <a:endParaRPr lang="en-US"/>
        </a:p>
      </dgm:t>
    </dgm:pt>
    <dgm:pt modelId="{D7276653-2FFF-4D91-89A6-B00E168DA38E}" type="sibTrans" cxnId="{10CF780E-FAF1-44A2-86EA-8C928F094EDC}">
      <dgm:prSet/>
      <dgm:spPr/>
      <dgm:t>
        <a:bodyPr/>
        <a:lstStyle/>
        <a:p>
          <a:endParaRPr lang="en-US"/>
        </a:p>
      </dgm:t>
    </dgm:pt>
    <dgm:pt modelId="{A127E6C3-1504-42E9-A3CC-CCDCF4E76028}">
      <dgm:prSet phldrT="[Text]"/>
      <dgm:spPr/>
      <dgm:t>
        <a:bodyPr/>
        <a:lstStyle/>
        <a:p>
          <a:r>
            <a:rPr lang="en-US" dirty="0"/>
            <a:t>Digital Services Taxes</a:t>
          </a:r>
        </a:p>
      </dgm:t>
    </dgm:pt>
    <dgm:pt modelId="{2F006A96-1B0A-47C6-B68B-3ED386BF9FDC}" type="parTrans" cxnId="{61B04A1B-1FA0-43B9-8724-7F739372B0B2}">
      <dgm:prSet/>
      <dgm:spPr/>
      <dgm:t>
        <a:bodyPr/>
        <a:lstStyle/>
        <a:p>
          <a:endParaRPr lang="en-US"/>
        </a:p>
      </dgm:t>
    </dgm:pt>
    <dgm:pt modelId="{B62C0F57-0B64-4448-ADFE-5F0374F3ECF8}" type="sibTrans" cxnId="{61B04A1B-1FA0-43B9-8724-7F739372B0B2}">
      <dgm:prSet/>
      <dgm:spPr/>
      <dgm:t>
        <a:bodyPr/>
        <a:lstStyle/>
        <a:p>
          <a:endParaRPr lang="en-US"/>
        </a:p>
      </dgm:t>
    </dgm:pt>
    <dgm:pt modelId="{FA24A8C7-4DAA-464E-8180-682990D1ADF4}">
      <dgm:prSet phldrT="[Text]" custT="1"/>
      <dgm:spPr/>
      <dgm:t>
        <a:bodyPr/>
        <a:lstStyle/>
        <a:p>
          <a:r>
            <a:rPr lang="en-US" sz="2000" dirty="0"/>
            <a:t>OECD </a:t>
          </a:r>
          <a:br>
            <a:rPr lang="en-US" sz="2000" dirty="0"/>
          </a:br>
          <a:r>
            <a:rPr lang="en-US" sz="2000" dirty="0"/>
            <a:t>Pillar 2 Minimum Tax</a:t>
          </a:r>
        </a:p>
      </dgm:t>
    </dgm:pt>
    <dgm:pt modelId="{5752F8C7-2190-4697-BEA0-4D76C2FB8BE0}" type="parTrans" cxnId="{D140B1EB-5293-49D3-915C-71057EE73F22}">
      <dgm:prSet/>
      <dgm:spPr/>
      <dgm:t>
        <a:bodyPr/>
        <a:lstStyle/>
        <a:p>
          <a:endParaRPr lang="en-US"/>
        </a:p>
      </dgm:t>
    </dgm:pt>
    <dgm:pt modelId="{9CB60932-46F6-46B2-8675-F49E8BA10B72}" type="sibTrans" cxnId="{D140B1EB-5293-49D3-915C-71057EE73F22}">
      <dgm:prSet/>
      <dgm:spPr/>
      <dgm:t>
        <a:bodyPr/>
        <a:lstStyle/>
        <a:p>
          <a:endParaRPr lang="en-US"/>
        </a:p>
      </dgm:t>
    </dgm:pt>
    <dgm:pt modelId="{C25F6CEB-E3EE-4864-A702-CD859A632A28}" type="pres">
      <dgm:prSet presAssocID="{5CA8445D-A38D-4E60-BB2C-4E437A3FC891}" presName="composite" presStyleCnt="0">
        <dgm:presLayoutVars>
          <dgm:chMax val="3"/>
          <dgm:animLvl val="lvl"/>
          <dgm:resizeHandles val="exact"/>
        </dgm:presLayoutVars>
      </dgm:prSet>
      <dgm:spPr/>
    </dgm:pt>
    <dgm:pt modelId="{B6C785E0-8E78-47EF-8F78-570BDA7718E6}" type="pres">
      <dgm:prSet presAssocID="{99D96106-F4B8-45AB-837E-09B34AB0253B}" presName="gear1" presStyleLbl="node1" presStyleIdx="0" presStyleCnt="3" custAng="21258382" custLinFactNeighborX="34381" custLinFactNeighborY="-11979">
        <dgm:presLayoutVars>
          <dgm:chMax val="1"/>
          <dgm:bulletEnabled val="1"/>
        </dgm:presLayoutVars>
      </dgm:prSet>
      <dgm:spPr/>
    </dgm:pt>
    <dgm:pt modelId="{5CF5FB80-A211-44B3-9198-2F906FE20971}" type="pres">
      <dgm:prSet presAssocID="{99D96106-F4B8-45AB-837E-09B34AB0253B}" presName="gear1srcNode" presStyleLbl="node1" presStyleIdx="0" presStyleCnt="3"/>
      <dgm:spPr/>
    </dgm:pt>
    <dgm:pt modelId="{8731CC60-FCAA-4B85-A249-7C4FFBBE575E}" type="pres">
      <dgm:prSet presAssocID="{99D96106-F4B8-45AB-837E-09B34AB0253B}" presName="gear1dstNode" presStyleLbl="node1" presStyleIdx="0" presStyleCnt="3"/>
      <dgm:spPr/>
    </dgm:pt>
    <dgm:pt modelId="{B81A07C9-CAF0-4B08-8F7D-7FBFBE0717B0}" type="pres">
      <dgm:prSet presAssocID="{A127E6C3-1504-42E9-A3CC-CCDCF4E76028}" presName="gear2" presStyleLbl="node1" presStyleIdx="1" presStyleCnt="3" custAng="623216" custLinFactNeighborX="-81806" custLinFactNeighborY="7637">
        <dgm:presLayoutVars>
          <dgm:chMax val="1"/>
          <dgm:bulletEnabled val="1"/>
        </dgm:presLayoutVars>
      </dgm:prSet>
      <dgm:spPr/>
    </dgm:pt>
    <dgm:pt modelId="{C5E63411-688A-4B53-A4F7-A2D32260B5AD}" type="pres">
      <dgm:prSet presAssocID="{A127E6C3-1504-42E9-A3CC-CCDCF4E76028}" presName="gear2srcNode" presStyleLbl="node1" presStyleIdx="1" presStyleCnt="3"/>
      <dgm:spPr/>
    </dgm:pt>
    <dgm:pt modelId="{B7B1CFD7-47BF-4835-8B77-9ACF3B06B1B2}" type="pres">
      <dgm:prSet presAssocID="{A127E6C3-1504-42E9-A3CC-CCDCF4E76028}" presName="gear2dstNode" presStyleLbl="node1" presStyleIdx="1" presStyleCnt="3"/>
      <dgm:spPr/>
    </dgm:pt>
    <dgm:pt modelId="{EA948671-3639-4F90-8FB7-945D076CED8A}" type="pres">
      <dgm:prSet presAssocID="{FA24A8C7-4DAA-464E-8180-682990D1ADF4}" presName="gear3" presStyleLbl="node1" presStyleIdx="2" presStyleCnt="3" custAng="1221039" custLinFactNeighborX="-4748" custLinFactNeighborY="-9435"/>
      <dgm:spPr/>
    </dgm:pt>
    <dgm:pt modelId="{AA1EA761-6C9B-4B9F-AC13-D37E6770EEC0}" type="pres">
      <dgm:prSet presAssocID="{FA24A8C7-4DAA-464E-8180-682990D1ADF4}" presName="gear3tx" presStyleLbl="node1" presStyleIdx="2" presStyleCnt="3">
        <dgm:presLayoutVars>
          <dgm:chMax val="1"/>
          <dgm:bulletEnabled val="1"/>
        </dgm:presLayoutVars>
      </dgm:prSet>
      <dgm:spPr/>
    </dgm:pt>
    <dgm:pt modelId="{180CD224-4F76-472A-AEDB-CA69B020A903}" type="pres">
      <dgm:prSet presAssocID="{FA24A8C7-4DAA-464E-8180-682990D1ADF4}" presName="gear3srcNode" presStyleLbl="node1" presStyleIdx="2" presStyleCnt="3"/>
      <dgm:spPr/>
    </dgm:pt>
    <dgm:pt modelId="{072D573E-DC6F-468F-91CB-2D375970E507}" type="pres">
      <dgm:prSet presAssocID="{FA24A8C7-4DAA-464E-8180-682990D1ADF4}" presName="gear3dstNode" presStyleLbl="node1" presStyleIdx="2" presStyleCnt="3"/>
      <dgm:spPr/>
    </dgm:pt>
    <dgm:pt modelId="{C3684965-DA87-463F-BC86-7D8C1BEA8C55}" type="pres">
      <dgm:prSet presAssocID="{D7276653-2FFF-4D91-89A6-B00E168DA38E}" presName="connector1" presStyleLbl="sibTrans2D1" presStyleIdx="0" presStyleCnt="3" custAng="2320807" custScaleX="103040" custLinFactNeighborX="19662" custLinFactNeighborY="-10333"/>
      <dgm:spPr/>
    </dgm:pt>
    <dgm:pt modelId="{6D42DE0B-E355-4CD6-A427-D209EDD049AA}" type="pres">
      <dgm:prSet presAssocID="{B62C0F57-0B64-4448-ADFE-5F0374F3ECF8}" presName="connector2" presStyleLbl="sibTrans2D1" presStyleIdx="1" presStyleCnt="3" custAng="17555549" custLinFactNeighborX="-59922" custLinFactNeighborY="14435"/>
      <dgm:spPr/>
    </dgm:pt>
    <dgm:pt modelId="{B86D6A99-A6F0-4585-B251-921F0349CF63}" type="pres">
      <dgm:prSet presAssocID="{9CB60932-46F6-46B2-8675-F49E8BA10B72}" presName="connector3" presStyleLbl="sibTrans2D1" presStyleIdx="2" presStyleCnt="3" custAng="7662469" custLinFactNeighborX="60035" custLinFactNeighborY="-4041"/>
      <dgm:spPr/>
    </dgm:pt>
  </dgm:ptLst>
  <dgm:cxnLst>
    <dgm:cxn modelId="{10CF780E-FAF1-44A2-86EA-8C928F094EDC}" srcId="{5CA8445D-A38D-4E60-BB2C-4E437A3FC891}" destId="{99D96106-F4B8-45AB-837E-09B34AB0253B}" srcOrd="0" destOrd="0" parTransId="{0B9DFFB9-306E-401C-B0CA-5DB60E956330}" sibTransId="{D7276653-2FFF-4D91-89A6-B00E168DA38E}"/>
    <dgm:cxn modelId="{A448C610-C502-4AF6-824F-8A8AC324459F}" type="presOf" srcId="{5CA8445D-A38D-4E60-BB2C-4E437A3FC891}" destId="{C25F6CEB-E3EE-4864-A702-CD859A632A28}" srcOrd="0" destOrd="0" presId="urn:microsoft.com/office/officeart/2005/8/layout/gear1"/>
    <dgm:cxn modelId="{61B04A1B-1FA0-43B9-8724-7F739372B0B2}" srcId="{5CA8445D-A38D-4E60-BB2C-4E437A3FC891}" destId="{A127E6C3-1504-42E9-A3CC-CCDCF4E76028}" srcOrd="1" destOrd="0" parTransId="{2F006A96-1B0A-47C6-B68B-3ED386BF9FDC}" sibTransId="{B62C0F57-0B64-4448-ADFE-5F0374F3ECF8}"/>
    <dgm:cxn modelId="{A3A02C25-88CA-4A6D-AEB5-D4866995FFE9}" type="presOf" srcId="{99D96106-F4B8-45AB-837E-09B34AB0253B}" destId="{8731CC60-FCAA-4B85-A249-7C4FFBBE575E}" srcOrd="2" destOrd="0" presId="urn:microsoft.com/office/officeart/2005/8/layout/gear1"/>
    <dgm:cxn modelId="{50F16662-AB7F-4D63-BA2B-54F51BAFFA83}" type="presOf" srcId="{A127E6C3-1504-42E9-A3CC-CCDCF4E76028}" destId="{B7B1CFD7-47BF-4835-8B77-9ACF3B06B1B2}" srcOrd="2" destOrd="0" presId="urn:microsoft.com/office/officeart/2005/8/layout/gear1"/>
    <dgm:cxn modelId="{2483FC49-AB16-4B9C-9ED2-48D5C55BFF8C}" type="presOf" srcId="{9CB60932-46F6-46B2-8675-F49E8BA10B72}" destId="{B86D6A99-A6F0-4585-B251-921F0349CF63}" srcOrd="0" destOrd="0" presId="urn:microsoft.com/office/officeart/2005/8/layout/gear1"/>
    <dgm:cxn modelId="{3AE9DA54-26A2-4E11-8E63-3B34F347F7ED}" type="presOf" srcId="{FA24A8C7-4DAA-464E-8180-682990D1ADF4}" destId="{EA948671-3639-4F90-8FB7-945D076CED8A}" srcOrd="0" destOrd="0" presId="urn:microsoft.com/office/officeart/2005/8/layout/gear1"/>
    <dgm:cxn modelId="{51F5035A-D3B2-4D02-B912-DE2F03B66DEB}" type="presOf" srcId="{FA24A8C7-4DAA-464E-8180-682990D1ADF4}" destId="{180CD224-4F76-472A-AEDB-CA69B020A903}" srcOrd="2" destOrd="0" presId="urn:microsoft.com/office/officeart/2005/8/layout/gear1"/>
    <dgm:cxn modelId="{A3878985-B0FC-4782-9730-17371D8C9D3B}" type="presOf" srcId="{A127E6C3-1504-42E9-A3CC-CCDCF4E76028}" destId="{B81A07C9-CAF0-4B08-8F7D-7FBFBE0717B0}" srcOrd="0" destOrd="0" presId="urn:microsoft.com/office/officeart/2005/8/layout/gear1"/>
    <dgm:cxn modelId="{FDF8A089-BAE8-427A-85BB-5E9B7D24AA59}" type="presOf" srcId="{D7276653-2FFF-4D91-89A6-B00E168DA38E}" destId="{C3684965-DA87-463F-BC86-7D8C1BEA8C55}" srcOrd="0" destOrd="0" presId="urn:microsoft.com/office/officeart/2005/8/layout/gear1"/>
    <dgm:cxn modelId="{3811AF8A-C93B-4157-A18A-14A32452ED48}" type="presOf" srcId="{B62C0F57-0B64-4448-ADFE-5F0374F3ECF8}" destId="{6D42DE0B-E355-4CD6-A427-D209EDD049AA}" srcOrd="0" destOrd="0" presId="urn:microsoft.com/office/officeart/2005/8/layout/gear1"/>
    <dgm:cxn modelId="{0CD4F68A-6A45-4A1F-9460-774CF1FB9BB9}" type="presOf" srcId="{99D96106-F4B8-45AB-837E-09B34AB0253B}" destId="{5CF5FB80-A211-44B3-9198-2F906FE20971}" srcOrd="1" destOrd="0" presId="urn:microsoft.com/office/officeart/2005/8/layout/gear1"/>
    <dgm:cxn modelId="{2F0AA7B9-03AC-4D5A-8A24-B3F7D539902B}" type="presOf" srcId="{FA24A8C7-4DAA-464E-8180-682990D1ADF4}" destId="{072D573E-DC6F-468F-91CB-2D375970E507}" srcOrd="3" destOrd="0" presId="urn:microsoft.com/office/officeart/2005/8/layout/gear1"/>
    <dgm:cxn modelId="{13F6CAD2-B981-4528-A49D-544BA1A92468}" type="presOf" srcId="{99D96106-F4B8-45AB-837E-09B34AB0253B}" destId="{B6C785E0-8E78-47EF-8F78-570BDA7718E6}" srcOrd="0" destOrd="0" presId="urn:microsoft.com/office/officeart/2005/8/layout/gear1"/>
    <dgm:cxn modelId="{9694B7D3-8B38-407F-AE3B-3B1C4AE6E2D5}" type="presOf" srcId="{A127E6C3-1504-42E9-A3CC-CCDCF4E76028}" destId="{C5E63411-688A-4B53-A4F7-A2D32260B5AD}" srcOrd="1" destOrd="0" presId="urn:microsoft.com/office/officeart/2005/8/layout/gear1"/>
    <dgm:cxn modelId="{F373D0DE-8D8E-4424-A6DD-77A9734C8263}" type="presOf" srcId="{FA24A8C7-4DAA-464E-8180-682990D1ADF4}" destId="{AA1EA761-6C9B-4B9F-AC13-D37E6770EEC0}" srcOrd="1" destOrd="0" presId="urn:microsoft.com/office/officeart/2005/8/layout/gear1"/>
    <dgm:cxn modelId="{D140B1EB-5293-49D3-915C-71057EE73F22}" srcId="{5CA8445D-A38D-4E60-BB2C-4E437A3FC891}" destId="{FA24A8C7-4DAA-464E-8180-682990D1ADF4}" srcOrd="2" destOrd="0" parTransId="{5752F8C7-2190-4697-BEA0-4D76C2FB8BE0}" sibTransId="{9CB60932-46F6-46B2-8675-F49E8BA10B72}"/>
    <dgm:cxn modelId="{6C85D679-490E-4A43-A7D4-443172640680}" type="presParOf" srcId="{C25F6CEB-E3EE-4864-A702-CD859A632A28}" destId="{B6C785E0-8E78-47EF-8F78-570BDA7718E6}" srcOrd="0" destOrd="0" presId="urn:microsoft.com/office/officeart/2005/8/layout/gear1"/>
    <dgm:cxn modelId="{072EE9C2-484A-4F7F-8E46-4C352E555F1A}" type="presParOf" srcId="{C25F6CEB-E3EE-4864-A702-CD859A632A28}" destId="{5CF5FB80-A211-44B3-9198-2F906FE20971}" srcOrd="1" destOrd="0" presId="urn:microsoft.com/office/officeart/2005/8/layout/gear1"/>
    <dgm:cxn modelId="{477E68A2-A17B-4895-9534-912C3ABA6563}" type="presParOf" srcId="{C25F6CEB-E3EE-4864-A702-CD859A632A28}" destId="{8731CC60-FCAA-4B85-A249-7C4FFBBE575E}" srcOrd="2" destOrd="0" presId="urn:microsoft.com/office/officeart/2005/8/layout/gear1"/>
    <dgm:cxn modelId="{C4AC8CF7-D35F-4C51-9CCA-45DA04668C2C}" type="presParOf" srcId="{C25F6CEB-E3EE-4864-A702-CD859A632A28}" destId="{B81A07C9-CAF0-4B08-8F7D-7FBFBE0717B0}" srcOrd="3" destOrd="0" presId="urn:microsoft.com/office/officeart/2005/8/layout/gear1"/>
    <dgm:cxn modelId="{710EE4BC-3EB6-45D4-84D1-FACD14E20D45}" type="presParOf" srcId="{C25F6CEB-E3EE-4864-A702-CD859A632A28}" destId="{C5E63411-688A-4B53-A4F7-A2D32260B5AD}" srcOrd="4" destOrd="0" presId="urn:microsoft.com/office/officeart/2005/8/layout/gear1"/>
    <dgm:cxn modelId="{44D2DF56-9B06-4738-8FE4-49898E62BBAB}" type="presParOf" srcId="{C25F6CEB-E3EE-4864-A702-CD859A632A28}" destId="{B7B1CFD7-47BF-4835-8B77-9ACF3B06B1B2}" srcOrd="5" destOrd="0" presId="urn:microsoft.com/office/officeart/2005/8/layout/gear1"/>
    <dgm:cxn modelId="{7223BA48-2B11-4397-9B18-5AACF6BDED56}" type="presParOf" srcId="{C25F6CEB-E3EE-4864-A702-CD859A632A28}" destId="{EA948671-3639-4F90-8FB7-945D076CED8A}" srcOrd="6" destOrd="0" presId="urn:microsoft.com/office/officeart/2005/8/layout/gear1"/>
    <dgm:cxn modelId="{018532F9-5A61-4E04-81ED-65AD56DEF7C6}" type="presParOf" srcId="{C25F6CEB-E3EE-4864-A702-CD859A632A28}" destId="{AA1EA761-6C9B-4B9F-AC13-D37E6770EEC0}" srcOrd="7" destOrd="0" presId="urn:microsoft.com/office/officeart/2005/8/layout/gear1"/>
    <dgm:cxn modelId="{CDF06FE1-43F0-4604-BD45-414ABE7B1DF6}" type="presParOf" srcId="{C25F6CEB-E3EE-4864-A702-CD859A632A28}" destId="{180CD224-4F76-472A-AEDB-CA69B020A903}" srcOrd="8" destOrd="0" presId="urn:microsoft.com/office/officeart/2005/8/layout/gear1"/>
    <dgm:cxn modelId="{FA570E44-E5F2-4431-A4A8-54C68645FF1E}" type="presParOf" srcId="{C25F6CEB-E3EE-4864-A702-CD859A632A28}" destId="{072D573E-DC6F-468F-91CB-2D375970E507}" srcOrd="9" destOrd="0" presId="urn:microsoft.com/office/officeart/2005/8/layout/gear1"/>
    <dgm:cxn modelId="{428641B5-B2D8-4ACD-82B9-8F7A11436DD8}" type="presParOf" srcId="{C25F6CEB-E3EE-4864-A702-CD859A632A28}" destId="{C3684965-DA87-463F-BC86-7D8C1BEA8C55}" srcOrd="10" destOrd="0" presId="urn:microsoft.com/office/officeart/2005/8/layout/gear1"/>
    <dgm:cxn modelId="{2758130D-C802-4A70-A05C-FCA972C62D58}" type="presParOf" srcId="{C25F6CEB-E3EE-4864-A702-CD859A632A28}" destId="{6D42DE0B-E355-4CD6-A427-D209EDD049AA}" srcOrd="11" destOrd="0" presId="urn:microsoft.com/office/officeart/2005/8/layout/gear1"/>
    <dgm:cxn modelId="{59E3D7C1-52D4-46F5-B227-357046FD9AD3}" type="presParOf" srcId="{C25F6CEB-E3EE-4864-A702-CD859A632A28}" destId="{B86D6A99-A6F0-4585-B251-921F0349CF63}" srcOrd="12" destOrd="0" presId="urn:microsoft.com/office/officeart/2005/8/layout/gear1"/>
  </dgm:cxnLst>
  <dgm:bg>
    <a:effectLst>
      <a:outerShdw blurRad="50800" dist="38100" dir="2700000" algn="tl" rotWithShape="0">
        <a:prstClr val="black">
          <a:alpha val="40000"/>
        </a:prstClr>
      </a:outerShdw>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B5072B-99BC-4625-BC6B-1A133D347A09}">
      <dsp:nvSpPr>
        <dsp:cNvPr id="0" name=""/>
        <dsp:cNvSpPr/>
      </dsp:nvSpPr>
      <dsp:spPr>
        <a:xfrm>
          <a:off x="55" y="4057"/>
          <a:ext cx="5315431" cy="691200"/>
        </a:xfrm>
        <a:prstGeom prst="rect">
          <a:avLst/>
        </a:prstGeom>
        <a:solidFill>
          <a:schemeClr val="accent2">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mj-lt"/>
            </a:rPr>
            <a:t>PROs</a:t>
          </a:r>
        </a:p>
      </dsp:txBody>
      <dsp:txXfrm>
        <a:off x="55" y="4057"/>
        <a:ext cx="5315431" cy="691200"/>
      </dsp:txXfrm>
    </dsp:sp>
    <dsp:sp modelId="{A2342FFB-38FB-4F01-9BF3-006454EA8A46}">
      <dsp:nvSpPr>
        <dsp:cNvPr id="0" name=""/>
        <dsp:cNvSpPr/>
      </dsp:nvSpPr>
      <dsp:spPr>
        <a:xfrm>
          <a:off x="2" y="695257"/>
          <a:ext cx="5315538" cy="4179262"/>
        </a:xfrm>
        <a:prstGeom prst="rect">
          <a:avLst/>
        </a:prstGeom>
        <a:solidFill>
          <a:schemeClr val="accent2">
            <a:tint val="40000"/>
            <a:alpha val="90000"/>
            <a:hueOff val="0"/>
            <a:satOff val="0"/>
            <a:lumOff val="0"/>
            <a:alphaOff val="0"/>
          </a:schemeClr>
        </a:solidFill>
        <a:ln w="2222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Transfer pricing is a specialized area, leading to </a:t>
          </a:r>
          <a:r>
            <a:rPr lang="en-US" sz="2400" kern="1200" dirty="0">
              <a:highlight>
                <a:srgbClr val="FFFF00"/>
              </a:highlight>
            </a:rPr>
            <a:t>high demand </a:t>
          </a:r>
          <a:r>
            <a:rPr lang="en-US" sz="2400" kern="1200" dirty="0"/>
            <a:t>for qualified professionals and, consequently, </a:t>
          </a:r>
          <a:r>
            <a:rPr lang="en-US" sz="2400" kern="1200" dirty="0">
              <a:highlight>
                <a:srgbClr val="FFFF00"/>
              </a:highlight>
            </a:rPr>
            <a:t>competitive salaries</a:t>
          </a:r>
          <a:r>
            <a:rPr lang="en-US" sz="2400" kern="1200" dirty="0"/>
            <a:t>, according to a career guide from </a:t>
          </a:r>
          <a:r>
            <a:rPr lang="en-US" sz="2400" kern="1200" dirty="0" err="1"/>
            <a:t>StarTax</a:t>
          </a:r>
          <a:r>
            <a:rPr lang="en-US" sz="2400" kern="1200" dirty="0"/>
            <a:t> Education. </a:t>
          </a:r>
          <a:br>
            <a:rPr lang="en-US" sz="2400" kern="1200" dirty="0"/>
          </a:br>
          <a:endParaRPr lang="en-US" sz="2400" kern="1200" dirty="0"/>
        </a:p>
        <a:p>
          <a:pPr marL="228600" lvl="1" indent="-228600" algn="l" defTabSz="1066800">
            <a:lnSpc>
              <a:spcPct val="90000"/>
            </a:lnSpc>
            <a:spcBef>
              <a:spcPct val="0"/>
            </a:spcBef>
            <a:spcAft>
              <a:spcPct val="15000"/>
            </a:spcAft>
            <a:buChar char="•"/>
          </a:pPr>
          <a:r>
            <a:rPr lang="en-US" sz="2400" kern="1200" dirty="0"/>
            <a:t>As companies expand internationally and regulations evolve, the </a:t>
          </a:r>
          <a:r>
            <a:rPr lang="en-US" sz="2400" kern="1200" dirty="0">
              <a:highlight>
                <a:srgbClr val="FFFF00"/>
              </a:highlight>
            </a:rPr>
            <a:t>demand for transfer pricing expertise is likely to continue growing</a:t>
          </a:r>
          <a:r>
            <a:rPr lang="en-US" sz="2400" kern="1200" dirty="0"/>
            <a:t>, offering </a:t>
          </a:r>
          <a:r>
            <a:rPr lang="en-US" sz="2400" kern="1200" dirty="0" err="1"/>
            <a:t>oppor-tunities</a:t>
          </a:r>
          <a:r>
            <a:rPr lang="en-US" sz="2400" kern="1200" dirty="0"/>
            <a:t> for career advancement. </a:t>
          </a:r>
        </a:p>
      </dsp:txBody>
      <dsp:txXfrm>
        <a:off x="2" y="695257"/>
        <a:ext cx="5315538" cy="4179262"/>
      </dsp:txXfrm>
    </dsp:sp>
    <dsp:sp modelId="{B1759E83-5E46-4FAD-9113-2054CC38BB47}">
      <dsp:nvSpPr>
        <dsp:cNvPr id="0" name=""/>
        <dsp:cNvSpPr/>
      </dsp:nvSpPr>
      <dsp:spPr>
        <a:xfrm>
          <a:off x="6059700" y="4057"/>
          <a:ext cx="5315431" cy="691200"/>
        </a:xfrm>
        <a:prstGeom prst="rect">
          <a:avLst/>
        </a:prstGeom>
        <a:solidFill>
          <a:schemeClr val="accent2">
            <a:hueOff val="958067"/>
            <a:satOff val="-5475"/>
            <a:lumOff val="5295"/>
            <a:alphaOff val="0"/>
          </a:schemeClr>
        </a:solidFill>
        <a:ln w="22225" cap="rnd" cmpd="sng" algn="ctr">
          <a:solidFill>
            <a:schemeClr val="accent2">
              <a:hueOff val="958067"/>
              <a:satOff val="-5475"/>
              <a:lumOff val="529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mj-lt"/>
            </a:rPr>
            <a:t>CONs</a:t>
          </a:r>
        </a:p>
      </dsp:txBody>
      <dsp:txXfrm>
        <a:off x="6059700" y="4057"/>
        <a:ext cx="5315431" cy="691200"/>
      </dsp:txXfrm>
    </dsp:sp>
    <dsp:sp modelId="{F91E926C-3F0B-45D5-95E3-B62046E03AA2}">
      <dsp:nvSpPr>
        <dsp:cNvPr id="0" name=""/>
        <dsp:cNvSpPr/>
      </dsp:nvSpPr>
      <dsp:spPr>
        <a:xfrm>
          <a:off x="6059700" y="695257"/>
          <a:ext cx="5315431" cy="4179262"/>
        </a:xfrm>
        <a:prstGeom prst="rect">
          <a:avLst/>
        </a:prstGeom>
        <a:solidFill>
          <a:schemeClr val="accent2">
            <a:tint val="40000"/>
            <a:alpha val="90000"/>
            <a:hueOff val="1011130"/>
            <a:satOff val="9966"/>
            <a:lumOff val="951"/>
            <a:alphaOff val="0"/>
          </a:schemeClr>
        </a:solidFill>
        <a:ln w="22225" cap="rnd" cmpd="sng" algn="ctr">
          <a:solidFill>
            <a:schemeClr val="accent2">
              <a:tint val="40000"/>
              <a:alpha val="90000"/>
              <a:hueOff val="1011130"/>
              <a:satOff val="9966"/>
              <a:lumOff val="95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Transfer pricing can be a </a:t>
          </a:r>
          <a:r>
            <a:rPr lang="en-US" sz="2400" kern="1200" dirty="0">
              <a:highlight>
                <a:srgbClr val="FFFF00"/>
              </a:highlight>
            </a:rPr>
            <a:t>challenging field to enter</a:t>
          </a:r>
          <a:r>
            <a:rPr lang="en-US" sz="2400" kern="1200" dirty="0"/>
            <a:t>, as it requires specific knowledge and expertise . . . </a:t>
          </a:r>
          <a:br>
            <a:rPr lang="en-US" sz="2400" kern="1200" dirty="0"/>
          </a:br>
          <a:endParaRPr lang="en-US" sz="2400" kern="1200" dirty="0"/>
        </a:p>
        <a:p>
          <a:pPr marL="228600" lvl="1" indent="-228600" algn="l" defTabSz="1066800">
            <a:lnSpc>
              <a:spcPct val="90000"/>
            </a:lnSpc>
            <a:spcBef>
              <a:spcPct val="0"/>
            </a:spcBef>
            <a:spcAft>
              <a:spcPct val="15000"/>
            </a:spcAft>
            <a:buChar char="•"/>
          </a:pPr>
          <a:r>
            <a:rPr lang="en-US" sz="2400" kern="1200" dirty="0"/>
            <a:t>Transfer pricing </a:t>
          </a:r>
          <a:r>
            <a:rPr lang="en-US" sz="2400" kern="1200" dirty="0">
              <a:highlight>
                <a:srgbClr val="FFFF00"/>
              </a:highlight>
            </a:rPr>
            <a:t>rules and regulations are constantly evolving</a:t>
          </a:r>
          <a:r>
            <a:rPr lang="en-US" sz="2400" kern="1200" dirty="0"/>
            <a:t>, requiring professionals to stay up-to-date with the latest developments.</a:t>
          </a:r>
          <a:br>
            <a:rPr lang="en-US" sz="2400" kern="1200" dirty="0"/>
          </a:br>
          <a:r>
            <a:rPr lang="en-US" sz="2400" kern="1200" dirty="0"/>
            <a:t> </a:t>
          </a:r>
        </a:p>
        <a:p>
          <a:pPr marL="228600" lvl="1" indent="-228600" algn="l" defTabSz="1066800">
            <a:lnSpc>
              <a:spcPct val="90000"/>
            </a:lnSpc>
            <a:spcBef>
              <a:spcPct val="0"/>
            </a:spcBef>
            <a:spcAft>
              <a:spcPct val="15000"/>
            </a:spcAft>
            <a:buChar char="•"/>
          </a:pPr>
          <a:r>
            <a:rPr lang="en-US" sz="2400" kern="1200" dirty="0"/>
            <a:t>Transfer pricing can be a </a:t>
          </a:r>
          <a:r>
            <a:rPr lang="en-US" sz="2400" kern="1200" dirty="0">
              <a:highlight>
                <a:srgbClr val="FFFF00"/>
              </a:highlight>
            </a:rPr>
            <a:t>complex area, making it challenging to explain the work to those outside the field</a:t>
          </a:r>
          <a:r>
            <a:rPr lang="en-US" sz="2400" kern="1200" dirty="0"/>
            <a:t>. </a:t>
          </a:r>
        </a:p>
      </dsp:txBody>
      <dsp:txXfrm>
        <a:off x="6059700" y="695257"/>
        <a:ext cx="5315431" cy="41792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C785E0-8E78-47EF-8F78-570BDA7718E6}">
      <dsp:nvSpPr>
        <dsp:cNvPr id="0" name=""/>
        <dsp:cNvSpPr/>
      </dsp:nvSpPr>
      <dsp:spPr>
        <a:xfrm rot="21258382">
          <a:off x="5269730" y="2219183"/>
          <a:ext cx="3177562" cy="3177562"/>
        </a:xfrm>
        <a:prstGeom prst="gear9">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en-US" sz="2300" kern="1200" dirty="0"/>
            <a:t>Ongoing efforts to enforce transfer-pricing rules</a:t>
          </a:r>
        </a:p>
      </dsp:txBody>
      <dsp:txXfrm>
        <a:off x="5905804" y="2963649"/>
        <a:ext cx="1899900" cy="1633332"/>
      </dsp:txXfrm>
    </dsp:sp>
    <dsp:sp modelId="{B81A07C9-CAF0-4B08-8F7D-7FBFBE0717B0}">
      <dsp:nvSpPr>
        <dsp:cNvPr id="0" name=""/>
        <dsp:cNvSpPr/>
      </dsp:nvSpPr>
      <dsp:spPr>
        <a:xfrm rot="623216">
          <a:off x="437989" y="2025251"/>
          <a:ext cx="2310954" cy="2310954"/>
        </a:xfrm>
        <a:prstGeom prst="gear6">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en-US" sz="2300" kern="1200" dirty="0"/>
            <a:t>Digital Services Taxes</a:t>
          </a:r>
        </a:p>
      </dsp:txBody>
      <dsp:txXfrm>
        <a:off x="1019779" y="2610557"/>
        <a:ext cx="1147374" cy="1140342"/>
      </dsp:txXfrm>
    </dsp:sp>
    <dsp:sp modelId="{EA948671-3639-4F90-8FB7-945D076CED8A}">
      <dsp:nvSpPr>
        <dsp:cNvPr id="0" name=""/>
        <dsp:cNvSpPr/>
      </dsp:nvSpPr>
      <dsp:spPr>
        <a:xfrm rot="321039">
          <a:off x="3491190" y="254440"/>
          <a:ext cx="2264264" cy="2264264"/>
        </a:xfrm>
        <a:prstGeom prst="gear6">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OECD </a:t>
          </a:r>
          <a:br>
            <a:rPr lang="en-US" sz="2000" kern="1200" dirty="0"/>
          </a:br>
          <a:r>
            <a:rPr lang="en-US" sz="2000" kern="1200" dirty="0"/>
            <a:t>Pillar 2 Minimum Tax</a:t>
          </a:r>
        </a:p>
      </dsp:txBody>
      <dsp:txXfrm rot="900000">
        <a:off x="3987809" y="751060"/>
        <a:ext cx="1271025" cy="1271025"/>
      </dsp:txXfrm>
    </dsp:sp>
    <dsp:sp modelId="{C3684965-DA87-463F-BC86-7D8C1BEA8C55}">
      <dsp:nvSpPr>
        <dsp:cNvPr id="0" name=""/>
        <dsp:cNvSpPr/>
      </dsp:nvSpPr>
      <dsp:spPr>
        <a:xfrm rot="2320807">
          <a:off x="4688562" y="1689897"/>
          <a:ext cx="4190925" cy="4067280"/>
        </a:xfrm>
        <a:prstGeom prst="circularArrow">
          <a:avLst>
            <a:gd name="adj1" fmla="val 4688"/>
            <a:gd name="adj2" fmla="val 299029"/>
            <a:gd name="adj3" fmla="val 2544377"/>
            <a:gd name="adj4" fmla="val 15801788"/>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D42DE0B-E355-4CD6-A427-D209EDD049AA}">
      <dsp:nvSpPr>
        <dsp:cNvPr id="0" name=""/>
        <dsp:cNvSpPr/>
      </dsp:nvSpPr>
      <dsp:spPr>
        <a:xfrm rot="17555549">
          <a:off x="148448" y="1757216"/>
          <a:ext cx="2955133" cy="2955133"/>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86D6A99-A6F0-4585-B251-921F0349CF63}">
      <dsp:nvSpPr>
        <dsp:cNvPr id="0" name=""/>
        <dsp:cNvSpPr/>
      </dsp:nvSpPr>
      <dsp:spPr>
        <a:xfrm rot="7662469">
          <a:off x="5011964" y="-377067"/>
          <a:ext cx="3186228" cy="3186228"/>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FEDEFD-04FB-479A-B7E4-0EA2030182C8}" type="datetimeFigureOut">
              <a:rPr lang="en-US" smtClean="0"/>
              <a:t>7/17/2025</a:t>
            </a:fld>
            <a:endParaRPr lang="en-US"/>
          </a:p>
        </p:txBody>
      </p:sp>
      <p:sp>
        <p:nvSpPr>
          <p:cNvPr id="4" name="Slide Image Placeholder 3"/>
          <p:cNvSpPr>
            <a:spLocks noGrp="1" noRot="1" noChangeAspect="1"/>
          </p:cNvSpPr>
          <p:nvPr>
            <p:ph type="sldImg" idx="2"/>
          </p:nvPr>
        </p:nvSpPr>
        <p:spPr>
          <a:xfrm>
            <a:off x="64567" y="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95443" y="3086099"/>
            <a:ext cx="6428721" cy="5653051"/>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6BD467-E9CE-4D8D-81FC-385D91C88009}" type="slidenum">
              <a:rPr lang="en-US" smtClean="0"/>
              <a:t>‹#›</a:t>
            </a:fld>
            <a:endParaRPr lang="en-US"/>
          </a:p>
        </p:txBody>
      </p:sp>
    </p:spTree>
    <p:extLst>
      <p:ext uri="{BB962C8B-B14F-4D97-AF65-F5344CB8AC3E}">
        <p14:creationId xmlns:p14="http://schemas.microsoft.com/office/powerpoint/2010/main" val="952291562"/>
      </p:ext>
    </p:extLst>
  </p:cSld>
  <p:clrMap bg1="lt1" tx1="dk1" bg2="lt2" tx2="dk2" accent1="accent1" accent2="accent2" accent3="accent3" accent4="accent4" accent5="accent5" accent6="accent6" hlink="hlink" folHlink="folHlink"/>
  <p:notes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8750" y="34925"/>
            <a:ext cx="5297488" cy="2979738"/>
          </a:xfrm>
        </p:spPr>
      </p:sp>
      <p:sp>
        <p:nvSpPr>
          <p:cNvPr id="3" name="Notes Placeholder 2"/>
          <p:cNvSpPr>
            <a:spLocks noGrp="1"/>
          </p:cNvSpPr>
          <p:nvPr>
            <p:ph type="body" idx="1"/>
          </p:nvPr>
        </p:nvSpPr>
        <p:spPr>
          <a:xfrm>
            <a:off x="209405" y="3120127"/>
            <a:ext cx="6358919" cy="5814467"/>
          </a:xfrm>
        </p:spPr>
        <p:txBody>
          <a:bodyPr/>
          <a:lstStyle/>
          <a:p>
            <a:endParaRPr lang="en-US" dirty="0"/>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7494C42-5034-4A46-9B78-EE3919A245F5}"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3196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F37E3-CF22-F969-AE7C-371F0CA2E3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3B0B6D-3A3C-AD2F-E8C1-E5513E0212F2}"/>
              </a:ext>
            </a:extLst>
          </p:cNvPr>
          <p:cNvSpPr>
            <a:spLocks noGrp="1" noRot="1" noChangeAspect="1"/>
          </p:cNvSpPr>
          <p:nvPr>
            <p:ph type="sldImg"/>
          </p:nvPr>
        </p:nvSpPr>
        <p:spPr>
          <a:xfrm>
            <a:off x="158750" y="34925"/>
            <a:ext cx="5297488" cy="2979738"/>
          </a:xfrm>
        </p:spPr>
      </p:sp>
      <p:sp>
        <p:nvSpPr>
          <p:cNvPr id="3" name="Notes Placeholder 2">
            <a:extLst>
              <a:ext uri="{FF2B5EF4-FFF2-40B4-BE49-F238E27FC236}">
                <a16:creationId xmlns:a16="http://schemas.microsoft.com/office/drawing/2014/main" id="{06651331-02A8-F14A-C274-649F3276BCB1}"/>
              </a:ext>
            </a:extLst>
          </p:cNvPr>
          <p:cNvSpPr>
            <a:spLocks noGrp="1"/>
          </p:cNvSpPr>
          <p:nvPr>
            <p:ph type="body" idx="1"/>
          </p:nvPr>
        </p:nvSpPr>
        <p:spPr>
          <a:xfrm>
            <a:off x="209405" y="3120127"/>
            <a:ext cx="6358919" cy="5814467"/>
          </a:xfrm>
        </p:spPr>
        <p:txBody>
          <a:bodyPr/>
          <a:lstStyle/>
          <a:p>
            <a:endParaRPr lang="en-US" dirty="0"/>
          </a:p>
        </p:txBody>
      </p:sp>
      <p:sp>
        <p:nvSpPr>
          <p:cNvPr id="4" name="Slide Number Placeholder 3">
            <a:extLst>
              <a:ext uri="{FF2B5EF4-FFF2-40B4-BE49-F238E27FC236}">
                <a16:creationId xmlns:a16="http://schemas.microsoft.com/office/drawing/2014/main" id="{CA93E609-66F5-E7AF-76AD-CD7ECDEEA437}"/>
              </a:ext>
            </a:extLst>
          </p:cNvPr>
          <p:cNvSpPr>
            <a:spLocks noGrp="1"/>
          </p:cNvSpPr>
          <p:nvPr>
            <p:ph type="sldNum" sz="quarter" idx="5"/>
          </p:nvPr>
        </p:nvSpPr>
        <p:spPr>
          <a:xfrm>
            <a:off x="3884613" y="8685213"/>
            <a:ext cx="2971800" cy="458787"/>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7494C42-5034-4A46-9B78-EE3919A245F5}" type="slidenum">
              <a:rPr kumimoji="0" lang="en-US"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3309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5088" y="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6BD467-E9CE-4D8D-81FC-385D91C88009}" type="slidenum">
              <a:rPr lang="en-US" smtClean="0"/>
              <a:t>3</a:t>
            </a:fld>
            <a:endParaRPr lang="en-US"/>
          </a:p>
        </p:txBody>
      </p:sp>
    </p:spTree>
    <p:extLst>
      <p:ext uri="{BB962C8B-B14F-4D97-AF65-F5344CB8AC3E}">
        <p14:creationId xmlns:p14="http://schemas.microsoft.com/office/powerpoint/2010/main" val="23915193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D4DFE-F76E-7CB7-E4C6-01A3D29A06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7CDD12-120E-C124-ECCC-7BB89BC5F2AA}"/>
              </a:ext>
            </a:extLst>
          </p:cNvPr>
          <p:cNvSpPr>
            <a:spLocks noGrp="1" noRot="1" noChangeAspect="1"/>
          </p:cNvSpPr>
          <p:nvPr>
            <p:ph type="sldImg"/>
          </p:nvPr>
        </p:nvSpPr>
        <p:spPr>
          <a:xfrm>
            <a:off x="65088" y="0"/>
            <a:ext cx="5486400" cy="3086100"/>
          </a:xfrm>
        </p:spPr>
      </p:sp>
      <p:sp>
        <p:nvSpPr>
          <p:cNvPr id="3" name="Notes Placeholder 2">
            <a:extLst>
              <a:ext uri="{FF2B5EF4-FFF2-40B4-BE49-F238E27FC236}">
                <a16:creationId xmlns:a16="http://schemas.microsoft.com/office/drawing/2014/main" id="{30E32769-F582-0FEB-A6AE-9647C7AD58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3167E4-EA2D-D370-756F-E53F8AFAF51F}"/>
              </a:ext>
            </a:extLst>
          </p:cNvPr>
          <p:cNvSpPr>
            <a:spLocks noGrp="1"/>
          </p:cNvSpPr>
          <p:nvPr>
            <p:ph type="sldNum" sz="quarter" idx="5"/>
          </p:nvPr>
        </p:nvSpPr>
        <p:spPr/>
        <p:txBody>
          <a:bodyPr/>
          <a:lstStyle/>
          <a:p>
            <a:fld id="{506BD467-E9CE-4D8D-81FC-385D91C88009}" type="slidenum">
              <a:rPr lang="en-US" smtClean="0"/>
              <a:t>16</a:t>
            </a:fld>
            <a:endParaRPr lang="en-US"/>
          </a:p>
        </p:txBody>
      </p:sp>
    </p:spTree>
    <p:extLst>
      <p:ext uri="{BB962C8B-B14F-4D97-AF65-F5344CB8AC3E}">
        <p14:creationId xmlns:p14="http://schemas.microsoft.com/office/powerpoint/2010/main" val="1811695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6321B-9FAF-87A0-04B0-0F1ED6C067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6BAB0B-42E9-08B4-A65E-6CBB78A89552}"/>
              </a:ext>
            </a:extLst>
          </p:cNvPr>
          <p:cNvSpPr>
            <a:spLocks noGrp="1" noRot="1" noChangeAspect="1"/>
          </p:cNvSpPr>
          <p:nvPr>
            <p:ph type="sldImg"/>
          </p:nvPr>
        </p:nvSpPr>
        <p:spPr>
          <a:xfrm>
            <a:off x="65088" y="0"/>
            <a:ext cx="5486400" cy="3086100"/>
          </a:xfrm>
        </p:spPr>
      </p:sp>
      <p:sp>
        <p:nvSpPr>
          <p:cNvPr id="3" name="Notes Placeholder 2">
            <a:extLst>
              <a:ext uri="{FF2B5EF4-FFF2-40B4-BE49-F238E27FC236}">
                <a16:creationId xmlns:a16="http://schemas.microsoft.com/office/drawing/2014/main" id="{47F494D6-A851-2322-2885-50A2B0400C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D96C24-53B1-E7C3-E91D-834D055BA86D}"/>
              </a:ext>
            </a:extLst>
          </p:cNvPr>
          <p:cNvSpPr>
            <a:spLocks noGrp="1"/>
          </p:cNvSpPr>
          <p:nvPr>
            <p:ph type="sldNum" sz="quarter" idx="5"/>
          </p:nvPr>
        </p:nvSpPr>
        <p:spPr/>
        <p:txBody>
          <a:bodyPr/>
          <a:lstStyle/>
          <a:p>
            <a:fld id="{506BD467-E9CE-4D8D-81FC-385D91C88009}" type="slidenum">
              <a:rPr lang="en-US" smtClean="0"/>
              <a:t>20</a:t>
            </a:fld>
            <a:endParaRPr lang="en-US"/>
          </a:p>
        </p:txBody>
      </p:sp>
    </p:spTree>
    <p:extLst>
      <p:ext uri="{BB962C8B-B14F-4D97-AF65-F5344CB8AC3E}">
        <p14:creationId xmlns:p14="http://schemas.microsoft.com/office/powerpoint/2010/main" val="168112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5088" y="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6BD467-E9CE-4D8D-81FC-385D91C88009}" type="slidenum">
              <a:rPr lang="en-US" smtClean="0"/>
              <a:t>22</a:t>
            </a:fld>
            <a:endParaRPr lang="en-US"/>
          </a:p>
        </p:txBody>
      </p:sp>
    </p:spTree>
    <p:extLst>
      <p:ext uri="{BB962C8B-B14F-4D97-AF65-F5344CB8AC3E}">
        <p14:creationId xmlns:p14="http://schemas.microsoft.com/office/powerpoint/2010/main" val="3836084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6215E3FE-2A52-4BFD-866F-7468E077B710}" type="datetime1">
              <a:rPr lang="en-US" smtClean="0"/>
              <a:t>7/17/2025</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93001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ECF3C1-CD21-49DD-B007-0E3BB43F67F8}" type="datetime1">
              <a:rPr lang="en-US" smtClean="0"/>
              <a:t>7/17/2025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37751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51A75AEC-37D3-4D1C-B3F1-20813135198E}" type="datetime1">
              <a:rPr lang="en-US" smtClean="0"/>
              <a:t>7/17/2025</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91945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F56EA5F0-CC34-482B-B7D7-9B41821823C8}" type="datetime1">
              <a:rPr lang="en-US" smtClean="0"/>
              <a:t>7/17/2025</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03683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F35DAB7C-C874-4098-B6FA-7A7D41D46054}" type="datetime1">
              <a:rPr lang="en-US" smtClean="0"/>
              <a:t>7/17/2025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093001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CED2E2-1542-4766-B14D-910888DE2F40}" type="datetime1">
              <a:rPr lang="en-US" smtClean="0"/>
              <a:t>7/17/2025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852213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139CAA-DE3D-430A-BBEB-611F0ABD547B}" type="datetime1">
              <a:rPr lang="en-US" smtClean="0"/>
              <a:t>7/17/2025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60094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613BBB6-D452-44CA-BE48-69C7636B069C}" type="datetime1">
              <a:rPr lang="en-US" smtClean="0"/>
              <a:t>7/17/2025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36619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9A268C-8FB5-4886-8264-FC595AF8391B}" type="datetime1">
              <a:rPr lang="en-US" smtClean="0"/>
              <a:t>7/17/2025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05847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C277F93F-B245-4FE5-8EF7-CE30EA2F06A3}" type="datetime1">
              <a:rPr lang="en-US" smtClean="0"/>
              <a:t>7/17/2025</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734779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1505B9-AE01-4BC3-856D-BB132BF34314}" type="datetime1">
              <a:rPr lang="en-US" smtClean="0"/>
              <a:t>7/17/2025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11109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064E5414-ECEC-412A-94F2-109BABC55DD1}" type="datetime1">
              <a:rPr lang="en-US" smtClean="0"/>
              <a:t>7/17/2025</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5895964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mtc.gov/uniformity/adopted-uniformity-recommendation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A52FF1B8-145F-47AA-9F6F-7DA3201AA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3840487" y="2080644"/>
            <a:ext cx="7370057" cy="1466277"/>
          </a:xfrm>
        </p:spPr>
        <p:txBody>
          <a:bodyPr>
            <a:normAutofit fontScale="90000"/>
          </a:bodyPr>
          <a:lstStyle/>
          <a:p>
            <a:pPr algn="ctr"/>
            <a:br>
              <a:rPr lang="en-US" sz="4400" dirty="0"/>
            </a:br>
            <a:br>
              <a:rPr lang="en-US" sz="4400" dirty="0"/>
            </a:br>
            <a:br>
              <a:rPr lang="en-US" sz="4400" dirty="0"/>
            </a:br>
            <a:br>
              <a:rPr lang="en-US" sz="4400" dirty="0"/>
            </a:br>
            <a:br>
              <a:rPr lang="en-US" sz="4400" dirty="0"/>
            </a:br>
            <a:r>
              <a:rPr lang="en-US" sz="4400" dirty="0"/>
              <a:t>Uniformity </a:t>
            </a:r>
            <a:r>
              <a:rPr lang="en-US" sz="4700" cap="none" dirty="0"/>
              <a:t>DEVELOPMENTS </a:t>
            </a:r>
            <a:br>
              <a:rPr lang="en-US" sz="4000" cap="none" dirty="0"/>
            </a:br>
            <a:r>
              <a:rPr lang="en-US" sz="2700" cap="none" dirty="0"/>
              <a:t>Report to the MTC Uniformity Committee</a:t>
            </a:r>
            <a:endParaRPr lang="en-US" sz="4400" dirty="0"/>
          </a:p>
        </p:txBody>
      </p:sp>
      <p:sp>
        <p:nvSpPr>
          <p:cNvPr id="3" name="Subtitle 2">
            <a:extLst>
              <a:ext uri="{FF2B5EF4-FFF2-40B4-BE49-F238E27FC236}">
                <a16:creationId xmlns:a16="http://schemas.microsoft.com/office/drawing/2014/main" id="{835D6E6B-3353-491C-A3C6-F278D6CED8B3}"/>
              </a:ext>
            </a:extLst>
          </p:cNvPr>
          <p:cNvSpPr>
            <a:spLocks noGrp="1"/>
          </p:cNvSpPr>
          <p:nvPr>
            <p:ph type="subTitle" idx="1"/>
          </p:nvPr>
        </p:nvSpPr>
        <p:spPr>
          <a:xfrm>
            <a:off x="4023359" y="3909268"/>
            <a:ext cx="7187185" cy="637565"/>
          </a:xfrm>
        </p:spPr>
        <p:txBody>
          <a:bodyPr>
            <a:noAutofit/>
          </a:bodyPr>
          <a:lstStyle/>
          <a:p>
            <a:pPr algn="ctr">
              <a:spcBef>
                <a:spcPts val="0"/>
              </a:spcBef>
              <a:spcAft>
                <a:spcPts val="0"/>
              </a:spcAft>
            </a:pPr>
            <a:r>
              <a:rPr lang="en-US" sz="2000" dirty="0"/>
              <a:t>July 22, 2025</a:t>
            </a:r>
          </a:p>
          <a:p>
            <a:pPr algn="ctr">
              <a:spcBef>
                <a:spcPts val="0"/>
              </a:spcBef>
              <a:spcAft>
                <a:spcPts val="0"/>
              </a:spcAft>
            </a:pPr>
            <a:r>
              <a:rPr lang="en-US" sz="2000" dirty="0"/>
              <a:t>Helen Hecht, MTC Uniformity Counsel</a:t>
            </a:r>
          </a:p>
        </p:txBody>
      </p:sp>
      <p:sp>
        <p:nvSpPr>
          <p:cNvPr id="31" name="Rectangle 30">
            <a:extLst>
              <a:ext uri="{FF2B5EF4-FFF2-40B4-BE49-F238E27FC236}">
                <a16:creationId xmlns:a16="http://schemas.microsoft.com/office/drawing/2014/main" id="{6DFE8A8C-8C1F-40A1-8A45-9D05B0DD8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sp>
        <p:nvSpPr>
          <p:cNvPr id="33" name="Rectangle 32">
            <a:extLst>
              <a:ext uri="{FF2B5EF4-FFF2-40B4-BE49-F238E27FC236}">
                <a16:creationId xmlns:a16="http://schemas.microsoft.com/office/drawing/2014/main" id="{EE1EF8C3-8F8A-447D-A5FF-C124268254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sp>
        <p:nvSpPr>
          <p:cNvPr id="35" name="Rectangle 34">
            <a:extLst>
              <a:ext uri="{FF2B5EF4-FFF2-40B4-BE49-F238E27FC236}">
                <a16:creationId xmlns:a16="http://schemas.microsoft.com/office/drawing/2014/main" id="{1B511BAF-6DC3-420A-8603-96945C66A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pic>
        <p:nvPicPr>
          <p:cNvPr id="4" name="Picture 3">
            <a:extLst>
              <a:ext uri="{FF2B5EF4-FFF2-40B4-BE49-F238E27FC236}">
                <a16:creationId xmlns:a16="http://schemas.microsoft.com/office/drawing/2014/main" id="{49F09600-EAFC-4C54-94E9-659BE7BEF5B3}"/>
              </a:ext>
            </a:extLst>
          </p:cNvPr>
          <p:cNvPicPr>
            <a:picLocks noChangeAspect="1"/>
          </p:cNvPicPr>
          <p:nvPr/>
        </p:nvPicPr>
        <p:blipFill>
          <a:blip r:embed="rId4"/>
          <a:stretch>
            <a:fillRect/>
          </a:stretch>
        </p:blipFill>
        <p:spPr>
          <a:xfrm>
            <a:off x="755901" y="2244116"/>
            <a:ext cx="3084585" cy="1557715"/>
          </a:xfrm>
          <a:prstGeom prst="rect">
            <a:avLst/>
          </a:prstGeom>
        </p:spPr>
      </p:pic>
      <p:sp>
        <p:nvSpPr>
          <p:cNvPr id="5" name="Slide Number Placeholder 4">
            <a:extLst>
              <a:ext uri="{FF2B5EF4-FFF2-40B4-BE49-F238E27FC236}">
                <a16:creationId xmlns:a16="http://schemas.microsoft.com/office/drawing/2014/main" id="{29069105-5D7C-96CF-7BD9-C260AB9E37C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custDataLst>
      <p:tags r:id="rId1"/>
    </p:custDataLst>
    <p:extLst>
      <p:ext uri="{BB962C8B-B14F-4D97-AF65-F5344CB8AC3E}">
        <p14:creationId xmlns:p14="http://schemas.microsoft.com/office/powerpoint/2010/main" val="2475805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50AE9-A74E-4685-8B7B-46BA7E1CEB3A}"/>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32DE474-3259-2387-43A1-21815E60ED03}"/>
              </a:ext>
            </a:extLst>
          </p:cNvPr>
          <p:cNvSpPr>
            <a:spLocks noGrp="1"/>
          </p:cNvSpPr>
          <p:nvPr>
            <p:ph idx="1"/>
          </p:nvPr>
        </p:nvSpPr>
        <p:spPr>
          <a:xfrm>
            <a:off x="630936" y="3182113"/>
            <a:ext cx="10979874" cy="2898648"/>
          </a:xfrm>
        </p:spPr>
        <p:txBody>
          <a:bodyPr anchor="t">
            <a:normAutofit/>
          </a:bodyPr>
          <a:lstStyle/>
          <a:p>
            <a:pPr marL="0" indent="0">
              <a:spcAft>
                <a:spcPts val="0"/>
              </a:spcAft>
              <a:buNone/>
            </a:pPr>
            <a:r>
              <a:rPr lang="en-US" sz="3200" b="1" dirty="0">
                <a:latin typeface="+mj-lt"/>
              </a:rPr>
              <a:t>What about corporate tax changes? </a:t>
            </a:r>
          </a:p>
          <a:p>
            <a:pPr lvl="1">
              <a:spcAft>
                <a:spcPts val="0"/>
              </a:spcAft>
            </a:pPr>
            <a:r>
              <a:rPr lang="en-US" sz="2400" b="1" dirty="0"/>
              <a:t>Continues many TCJA policies including accelerated depreciation and allows immediate expensing of R&amp;D</a:t>
            </a:r>
          </a:p>
          <a:p>
            <a:pPr lvl="1">
              <a:spcAft>
                <a:spcPts val="0"/>
              </a:spcAft>
            </a:pPr>
            <a:r>
              <a:rPr lang="en-US" sz="2400" b="1" dirty="0"/>
              <a:t>Changes the §163(j) calculation both for 2025 and after—affecting MNEs</a:t>
            </a:r>
          </a:p>
          <a:p>
            <a:pPr lvl="1">
              <a:spcAft>
                <a:spcPts val="0"/>
              </a:spcAft>
            </a:pPr>
            <a:r>
              <a:rPr lang="en-US" sz="2400" b="1" dirty="0"/>
              <a:t>Changes how mandatory domestic sourcing of certain income (i.e. GILTI) works</a:t>
            </a:r>
          </a:p>
        </p:txBody>
      </p:sp>
      <p:sp>
        <p:nvSpPr>
          <p:cNvPr id="4" name="Slide Number Placeholder 3">
            <a:extLst>
              <a:ext uri="{FF2B5EF4-FFF2-40B4-BE49-F238E27FC236}">
                <a16:creationId xmlns:a16="http://schemas.microsoft.com/office/drawing/2014/main" id="{888C5DD4-69FF-C9F9-8E5A-57B9E3143D54}"/>
              </a:ext>
            </a:extLst>
          </p:cNvPr>
          <p:cNvSpPr>
            <a:spLocks noGrp="1"/>
          </p:cNvSpPr>
          <p:nvPr>
            <p:ph type="sldNum" sz="quarter" idx="12"/>
          </p:nvPr>
        </p:nvSpPr>
        <p:spPr/>
        <p:txBody>
          <a:bodyPr/>
          <a:lstStyle/>
          <a:p>
            <a:fld id="{3A98EE3D-8CD1-4C3F-BD1C-C98C9596463C}" type="slidenum">
              <a:rPr lang="en-US" smtClean="0"/>
              <a:t>10</a:t>
            </a:fld>
            <a:endParaRPr lang="en-US" dirty="0"/>
          </a:p>
        </p:txBody>
      </p:sp>
      <p:sp>
        <p:nvSpPr>
          <p:cNvPr id="7" name="Content Placeholder 5">
            <a:extLst>
              <a:ext uri="{FF2B5EF4-FFF2-40B4-BE49-F238E27FC236}">
                <a16:creationId xmlns:a16="http://schemas.microsoft.com/office/drawing/2014/main" id="{E5EFEED3-C73F-0266-219D-5E8588F2DC49}"/>
              </a:ext>
            </a:extLst>
          </p:cNvPr>
          <p:cNvSpPr txBox="1">
            <a:spLocks/>
          </p:cNvSpPr>
          <p:nvPr/>
        </p:nvSpPr>
        <p:spPr>
          <a:xfrm>
            <a:off x="630936" y="861290"/>
            <a:ext cx="11230403" cy="2130552"/>
          </a:xfrm>
          <a:prstGeom prst="rect">
            <a:avLst/>
          </a:prstGeom>
        </p:spPr>
        <p:txBody>
          <a:bodyPr vert="horz" lIns="91440" tIns="45720" rIns="91440" bIns="45720" rtlCol="0" anchor="t">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spcAft>
                <a:spcPts val="0"/>
              </a:spcAft>
              <a:buNone/>
            </a:pPr>
            <a:r>
              <a:rPr lang="en-US" sz="3200" b="1" dirty="0">
                <a:latin typeface="+mj-lt"/>
              </a:rPr>
              <a:t>What got cut from the bill?</a:t>
            </a:r>
            <a:endParaRPr lang="en-US" sz="2800" b="1" dirty="0">
              <a:latin typeface="+mj-lt"/>
            </a:endParaRPr>
          </a:p>
          <a:p>
            <a:pPr lvl="1">
              <a:spcAft>
                <a:spcPts val="0"/>
              </a:spcAft>
            </a:pPr>
            <a:r>
              <a:rPr lang="en-US" sz="2400" b="1" dirty="0"/>
              <a:t>Federal “revenge tax”</a:t>
            </a:r>
          </a:p>
          <a:p>
            <a:pPr lvl="1">
              <a:spcAft>
                <a:spcPts val="0"/>
              </a:spcAft>
            </a:pPr>
            <a:r>
              <a:rPr lang="en-US" sz="2400" b="1" dirty="0">
                <a:highlight>
                  <a:srgbClr val="FFFF00"/>
                </a:highlight>
              </a:rPr>
              <a:t>Restrictions on states from using pass-through entity taxes</a:t>
            </a:r>
          </a:p>
          <a:p>
            <a:pPr lvl="1"/>
            <a:r>
              <a:rPr lang="en-US" sz="2400" b="1" dirty="0">
                <a:highlight>
                  <a:srgbClr val="FFFF00"/>
                </a:highlight>
              </a:rPr>
              <a:t>Expanded preemption of state taxing authority under P.L. 86-272</a:t>
            </a:r>
          </a:p>
        </p:txBody>
      </p:sp>
    </p:spTree>
    <p:extLst>
      <p:ext uri="{BB962C8B-B14F-4D97-AF65-F5344CB8AC3E}">
        <p14:creationId xmlns:p14="http://schemas.microsoft.com/office/powerpoint/2010/main" val="79133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9698661-C496-E7C5-33F6-B5465D7709B1}"/>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18">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Title 2">
            <a:extLst>
              <a:ext uri="{FF2B5EF4-FFF2-40B4-BE49-F238E27FC236}">
                <a16:creationId xmlns:a16="http://schemas.microsoft.com/office/drawing/2014/main" id="{98D21B2B-6A00-8EA8-4E90-6FA5EFAD5A2F}"/>
              </a:ext>
            </a:extLst>
          </p:cNvPr>
          <p:cNvSpPr>
            <a:spLocks noGrp="1"/>
          </p:cNvSpPr>
          <p:nvPr>
            <p:ph type="title"/>
          </p:nvPr>
        </p:nvSpPr>
        <p:spPr>
          <a:xfrm>
            <a:off x="771148" y="1037967"/>
            <a:ext cx="3054091" cy="4709131"/>
          </a:xfrm>
        </p:spPr>
        <p:txBody>
          <a:bodyPr anchor="ctr">
            <a:normAutofit/>
          </a:bodyPr>
          <a:lstStyle/>
          <a:p>
            <a:r>
              <a:rPr lang="en-US" b="1" dirty="0">
                <a:solidFill>
                  <a:srgbClr val="FFFEFF"/>
                </a:solidFill>
              </a:rPr>
              <a:t>How will OBBBA impact the largest corporate taxpayers?</a:t>
            </a:r>
            <a:br>
              <a:rPr lang="en-US" b="1" dirty="0">
                <a:solidFill>
                  <a:srgbClr val="FFFEFF"/>
                </a:solidFill>
              </a:rPr>
            </a:br>
            <a:endParaRPr lang="en-US" dirty="0">
              <a:solidFill>
                <a:srgbClr val="FFFEFF"/>
              </a:solidFill>
            </a:endParaRPr>
          </a:p>
        </p:txBody>
      </p:sp>
      <p:sp>
        <p:nvSpPr>
          <p:cNvPr id="6" name="Content Placeholder 5">
            <a:extLst>
              <a:ext uri="{FF2B5EF4-FFF2-40B4-BE49-F238E27FC236}">
                <a16:creationId xmlns:a16="http://schemas.microsoft.com/office/drawing/2014/main" id="{74759AFC-4C11-9475-A235-53A4B1C9DF55}"/>
              </a:ext>
            </a:extLst>
          </p:cNvPr>
          <p:cNvSpPr>
            <a:spLocks noGrp="1"/>
          </p:cNvSpPr>
          <p:nvPr>
            <p:ph idx="1"/>
          </p:nvPr>
        </p:nvSpPr>
        <p:spPr>
          <a:xfrm>
            <a:off x="4113277" y="620625"/>
            <a:ext cx="8112251" cy="6168413"/>
          </a:xfrm>
        </p:spPr>
        <p:txBody>
          <a:bodyPr>
            <a:normAutofit/>
          </a:bodyPr>
          <a:lstStyle/>
          <a:p>
            <a:pPr>
              <a:spcBef>
                <a:spcPts val="1200"/>
              </a:spcBef>
              <a:spcAft>
                <a:spcPts val="0"/>
              </a:spcAft>
            </a:pPr>
            <a:r>
              <a:rPr lang="en-US" sz="2200" b="1" dirty="0"/>
              <a:t>Major changes to treatment of multi-national enterprises (MNEs)</a:t>
            </a:r>
          </a:p>
          <a:p>
            <a:pPr lvl="1">
              <a:spcBef>
                <a:spcPts val="1200"/>
              </a:spcBef>
              <a:spcAft>
                <a:spcPts val="0"/>
              </a:spcAft>
            </a:pPr>
            <a:r>
              <a:rPr lang="en-US" sz="2000" b="1" dirty="0"/>
              <a:t>Global Intangible Low-Taxed Income (GILTI) – </a:t>
            </a:r>
          </a:p>
          <a:p>
            <a:pPr lvl="2">
              <a:spcBef>
                <a:spcPts val="1200"/>
              </a:spcBef>
              <a:spcAft>
                <a:spcPts val="0"/>
              </a:spcAft>
            </a:pPr>
            <a:r>
              <a:rPr lang="en-US" sz="1800" b="1" dirty="0">
                <a:highlight>
                  <a:srgbClr val="FFFF00"/>
                </a:highlight>
              </a:rPr>
              <a:t>Now Net CFC Tested Income (NCTI), </a:t>
            </a:r>
          </a:p>
          <a:p>
            <a:pPr lvl="2">
              <a:spcBef>
                <a:spcPts val="1200"/>
              </a:spcBef>
              <a:spcAft>
                <a:spcPts val="0"/>
              </a:spcAft>
            </a:pPr>
            <a:r>
              <a:rPr lang="en-US" sz="1800" b="1" dirty="0">
                <a:highlight>
                  <a:srgbClr val="FFFF00"/>
                </a:highlight>
              </a:rPr>
              <a:t>Calculated on total CFC income</a:t>
            </a:r>
            <a:r>
              <a:rPr lang="en-US" sz="1800" b="1" dirty="0"/>
              <a:t>, not QBAI, and </a:t>
            </a:r>
          </a:p>
          <a:p>
            <a:pPr lvl="1">
              <a:spcBef>
                <a:spcPts val="1200"/>
              </a:spcBef>
              <a:spcAft>
                <a:spcPts val="0"/>
              </a:spcAft>
            </a:pPr>
            <a:r>
              <a:rPr lang="en-US" sz="2000" b="1" dirty="0"/>
              <a:t>Foreign-Derived Intangible Income (FDII) – </a:t>
            </a:r>
          </a:p>
          <a:p>
            <a:pPr lvl="2">
              <a:spcBef>
                <a:spcPts val="1200"/>
              </a:spcBef>
              <a:spcAft>
                <a:spcPts val="0"/>
              </a:spcAft>
            </a:pPr>
            <a:r>
              <a:rPr lang="en-US" sz="1800" b="1" dirty="0">
                <a:highlight>
                  <a:srgbClr val="FFFF00"/>
                </a:highlight>
              </a:rPr>
              <a:t>Now Foreign-Derived Deduction Eligible Income (FDDEI</a:t>
            </a:r>
            <a:r>
              <a:rPr lang="en-US" sz="1800" b="1" dirty="0"/>
              <a:t>), </a:t>
            </a:r>
            <a:br>
              <a:rPr lang="en-US" sz="1800" b="1" dirty="0"/>
            </a:br>
            <a:r>
              <a:rPr lang="en-US" sz="1800" b="1" dirty="0"/>
              <a:t>reduced </a:t>
            </a:r>
            <a:r>
              <a:rPr lang="en-US" sz="1800" b="1" dirty="0">
                <a:highlight>
                  <a:srgbClr val="FFFF00"/>
                </a:highlight>
              </a:rPr>
              <a:t>from 50 to 40%. </a:t>
            </a:r>
          </a:p>
          <a:p>
            <a:pPr lvl="1">
              <a:spcBef>
                <a:spcPts val="1200"/>
              </a:spcBef>
              <a:spcAft>
                <a:spcPts val="0"/>
              </a:spcAft>
            </a:pPr>
            <a:r>
              <a:rPr lang="en-US" sz="2000" b="1" dirty="0"/>
              <a:t>Foreign Tax Credit (FTC) –</a:t>
            </a:r>
          </a:p>
          <a:p>
            <a:pPr lvl="2">
              <a:spcBef>
                <a:spcPts val="1200"/>
              </a:spcBef>
              <a:spcAft>
                <a:spcPts val="0"/>
              </a:spcAft>
            </a:pPr>
            <a:r>
              <a:rPr lang="en-US" sz="1800" b="1" dirty="0"/>
              <a:t>Raised from </a:t>
            </a:r>
            <a:r>
              <a:rPr lang="en-US" sz="1800" b="1" dirty="0">
                <a:highlight>
                  <a:srgbClr val="FFFF00"/>
                </a:highlight>
              </a:rPr>
              <a:t>80% to 90%</a:t>
            </a:r>
          </a:p>
          <a:p>
            <a:pPr lvl="1">
              <a:spcBef>
                <a:spcPts val="1200"/>
              </a:spcBef>
              <a:spcAft>
                <a:spcPts val="0"/>
              </a:spcAft>
            </a:pPr>
            <a:r>
              <a:rPr lang="en-US" sz="1900" b="1" dirty="0"/>
              <a:t>Determination of </a:t>
            </a:r>
            <a:r>
              <a:rPr lang="en-US" sz="1900" b="1" dirty="0">
                <a:highlight>
                  <a:srgbClr val="FFFF00"/>
                </a:highlight>
              </a:rPr>
              <a:t>what are Controlled Foreign Corporations (CFCs)</a:t>
            </a:r>
          </a:p>
          <a:p>
            <a:pPr lvl="2">
              <a:spcBef>
                <a:spcPts val="1200"/>
              </a:spcBef>
              <a:spcAft>
                <a:spcPts val="0"/>
              </a:spcAft>
            </a:pPr>
            <a:r>
              <a:rPr lang="en-US" sz="1800" b="1" dirty="0"/>
              <a:t>TCJA repealed § 958(b)(4) to try to avoid downward attribution of foreign stock, but OBBA undid that change</a:t>
            </a:r>
          </a:p>
          <a:p>
            <a:pPr lvl="2">
              <a:spcAft>
                <a:spcPts val="0"/>
              </a:spcAft>
            </a:pPr>
            <a:r>
              <a:rPr lang="en-US" sz="1800" b="1" dirty="0">
                <a:highlight>
                  <a:srgbClr val="FFFF00"/>
                </a:highlight>
              </a:rPr>
              <a:t>New § 951B </a:t>
            </a:r>
            <a:r>
              <a:rPr lang="en-US" sz="1800" b="1" dirty="0"/>
              <a:t>that extends the CFC inclusion rules to “foreign controlled US shareholders” (FUSSHs) of “foreign controlled CFCs” (FCFCs) and modifies those definitions. </a:t>
            </a:r>
            <a:endParaRPr lang="en-US" sz="2400" b="1" dirty="0"/>
          </a:p>
          <a:p>
            <a:pPr>
              <a:spcAft>
                <a:spcPts val="0"/>
              </a:spcAft>
            </a:pPr>
            <a:endParaRPr lang="en-US" b="1" dirty="0"/>
          </a:p>
        </p:txBody>
      </p:sp>
      <p:sp>
        <p:nvSpPr>
          <p:cNvPr id="4" name="Slide Number Placeholder 3">
            <a:extLst>
              <a:ext uri="{FF2B5EF4-FFF2-40B4-BE49-F238E27FC236}">
                <a16:creationId xmlns:a16="http://schemas.microsoft.com/office/drawing/2014/main" id="{6215E45D-8A68-6651-85D8-C8CA874511A1}"/>
              </a:ext>
            </a:extLst>
          </p:cNvPr>
          <p:cNvSpPr>
            <a:spLocks noGrp="1"/>
          </p:cNvSpPr>
          <p:nvPr>
            <p:ph type="sldNum" sz="quarter" idx="12"/>
          </p:nvPr>
        </p:nvSpPr>
        <p:spPr>
          <a:xfrm>
            <a:off x="10558300" y="6423914"/>
            <a:ext cx="1052510" cy="365125"/>
          </a:xfrm>
        </p:spPr>
        <p:txBody>
          <a:bodyPr>
            <a:normAutofit/>
          </a:bodyPr>
          <a:lstStyle/>
          <a:p>
            <a:pPr>
              <a:spcAft>
                <a:spcPts val="600"/>
              </a:spcAft>
            </a:pPr>
            <a:fld id="{3A98EE3D-8CD1-4C3F-BD1C-C98C9596463C}" type="slidenum">
              <a:rPr lang="en-US" smtClean="0"/>
              <a:pPr>
                <a:spcAft>
                  <a:spcPts val="600"/>
                </a:spcAft>
              </a:pPr>
              <a:t>11</a:t>
            </a:fld>
            <a:endParaRPr lang="en-US"/>
          </a:p>
        </p:txBody>
      </p:sp>
    </p:spTree>
    <p:extLst>
      <p:ext uri="{BB962C8B-B14F-4D97-AF65-F5344CB8AC3E}">
        <p14:creationId xmlns:p14="http://schemas.microsoft.com/office/powerpoint/2010/main" val="2360431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B0D71-EB6F-1F3E-50E5-2EA1D59C7823}"/>
              </a:ext>
            </a:extLst>
          </p:cNvPr>
          <p:cNvSpPr>
            <a:spLocks noGrp="1"/>
          </p:cNvSpPr>
          <p:nvPr>
            <p:ph type="title"/>
          </p:nvPr>
        </p:nvSpPr>
        <p:spPr>
          <a:xfrm>
            <a:off x="292448" y="761040"/>
            <a:ext cx="5678423" cy="1084720"/>
          </a:xfrm>
        </p:spPr>
        <p:txBody>
          <a:bodyPr>
            <a:normAutofit/>
          </a:bodyPr>
          <a:lstStyle/>
          <a:p>
            <a:r>
              <a:rPr lang="en-US" sz="2400" dirty="0"/>
              <a:t>Did TCJA’s Adoption of GILTI </a:t>
            </a:r>
            <a:br>
              <a:rPr lang="en-US" sz="2400" dirty="0"/>
            </a:br>
            <a:r>
              <a:rPr lang="en-US" sz="2400" dirty="0"/>
              <a:t>change income shifting</a:t>
            </a:r>
            <a:r>
              <a:rPr lang="en-US" dirty="0"/>
              <a:t>?</a:t>
            </a:r>
          </a:p>
        </p:txBody>
      </p:sp>
      <p:sp>
        <p:nvSpPr>
          <p:cNvPr id="3" name="Content Placeholder 2">
            <a:extLst>
              <a:ext uri="{FF2B5EF4-FFF2-40B4-BE49-F238E27FC236}">
                <a16:creationId xmlns:a16="http://schemas.microsoft.com/office/drawing/2014/main" id="{A14EFCDF-F62C-DE74-19CD-A1438CDF3B32}"/>
              </a:ext>
            </a:extLst>
          </p:cNvPr>
          <p:cNvSpPr>
            <a:spLocks noGrp="1"/>
          </p:cNvSpPr>
          <p:nvPr>
            <p:ph idx="1"/>
          </p:nvPr>
        </p:nvSpPr>
        <p:spPr>
          <a:xfrm>
            <a:off x="292448" y="1677647"/>
            <a:ext cx="4816330" cy="1673352"/>
          </a:xfrm>
        </p:spPr>
        <p:txBody>
          <a:bodyPr>
            <a:normAutofit/>
          </a:bodyPr>
          <a:lstStyle/>
          <a:p>
            <a:pPr marL="0" indent="0">
              <a:buNone/>
            </a:pPr>
            <a:r>
              <a:rPr lang="en-US" sz="2400" b="1" dirty="0"/>
              <a:t>Here’s this from a report </a:t>
            </a:r>
            <a:br>
              <a:rPr lang="en-US" sz="2400" b="1" dirty="0"/>
            </a:br>
            <a:r>
              <a:rPr lang="en-US" sz="2400" b="1" dirty="0"/>
              <a:t>by the </a:t>
            </a:r>
            <a:r>
              <a:rPr lang="en-US" sz="2400" b="1" dirty="0" err="1"/>
              <a:t>Nat’l</a:t>
            </a:r>
            <a:r>
              <a:rPr lang="en-US" sz="2400" b="1" dirty="0"/>
              <a:t> Bureau of </a:t>
            </a:r>
            <a:br>
              <a:rPr lang="en-US" sz="2400" b="1" dirty="0"/>
            </a:br>
            <a:r>
              <a:rPr lang="en-US" sz="2400" b="1" dirty="0"/>
              <a:t>Economic Research:</a:t>
            </a:r>
          </a:p>
        </p:txBody>
      </p:sp>
      <p:sp>
        <p:nvSpPr>
          <p:cNvPr id="4" name="Slide Number Placeholder 3">
            <a:extLst>
              <a:ext uri="{FF2B5EF4-FFF2-40B4-BE49-F238E27FC236}">
                <a16:creationId xmlns:a16="http://schemas.microsoft.com/office/drawing/2014/main" id="{9F776CAF-070C-D6DC-5B35-3F0A4D5D0868}"/>
              </a:ext>
            </a:extLst>
          </p:cNvPr>
          <p:cNvSpPr>
            <a:spLocks noGrp="1"/>
          </p:cNvSpPr>
          <p:nvPr>
            <p:ph type="sldNum" sz="quarter" idx="12"/>
          </p:nvPr>
        </p:nvSpPr>
        <p:spPr/>
        <p:txBody>
          <a:bodyPr/>
          <a:lstStyle/>
          <a:p>
            <a:fld id="{3A98EE3D-8CD1-4C3F-BD1C-C98C9596463C}" type="slidenum">
              <a:rPr lang="en-US" smtClean="0"/>
              <a:t>12</a:t>
            </a:fld>
            <a:endParaRPr lang="en-US" dirty="0"/>
          </a:p>
        </p:txBody>
      </p:sp>
      <p:pic>
        <p:nvPicPr>
          <p:cNvPr id="8" name="Picture 7">
            <a:extLst>
              <a:ext uri="{FF2B5EF4-FFF2-40B4-BE49-F238E27FC236}">
                <a16:creationId xmlns:a16="http://schemas.microsoft.com/office/drawing/2014/main" id="{E8F36844-0505-CDDB-9C7C-02C54FCEB48F}"/>
              </a:ext>
            </a:extLst>
          </p:cNvPr>
          <p:cNvPicPr>
            <a:picLocks noChangeAspect="1"/>
          </p:cNvPicPr>
          <p:nvPr/>
        </p:nvPicPr>
        <p:blipFill>
          <a:blip r:embed="rId2"/>
          <a:stretch>
            <a:fillRect/>
          </a:stretch>
        </p:blipFill>
        <p:spPr>
          <a:xfrm>
            <a:off x="4540563" y="558527"/>
            <a:ext cx="7283669" cy="6230512"/>
          </a:xfrm>
          <a:prstGeom prst="rect">
            <a:avLst/>
          </a:prstGeom>
        </p:spPr>
      </p:pic>
    </p:spTree>
    <p:extLst>
      <p:ext uri="{BB962C8B-B14F-4D97-AF65-F5344CB8AC3E}">
        <p14:creationId xmlns:p14="http://schemas.microsoft.com/office/powerpoint/2010/main" val="1386303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684F86D-060C-6266-5596-92A3637BE7F5}"/>
              </a:ext>
            </a:extLst>
          </p:cNvPr>
          <p:cNvSpPr>
            <a:spLocks noGrp="1"/>
          </p:cNvSpPr>
          <p:nvPr>
            <p:ph type="sldNum" sz="quarter" idx="12"/>
          </p:nvPr>
        </p:nvSpPr>
        <p:spPr/>
        <p:txBody>
          <a:bodyPr/>
          <a:lstStyle/>
          <a:p>
            <a:fld id="{3A98EE3D-8CD1-4C3F-BD1C-C98C9596463C}" type="slidenum">
              <a:rPr lang="en-US" smtClean="0"/>
              <a:t>13</a:t>
            </a:fld>
            <a:endParaRPr lang="en-US" dirty="0"/>
          </a:p>
        </p:txBody>
      </p:sp>
      <p:grpSp>
        <p:nvGrpSpPr>
          <p:cNvPr id="19" name="Group 18">
            <a:extLst>
              <a:ext uri="{FF2B5EF4-FFF2-40B4-BE49-F238E27FC236}">
                <a16:creationId xmlns:a16="http://schemas.microsoft.com/office/drawing/2014/main" id="{B849ABF6-2D61-0D2D-90F5-5A59C6A93FA8}"/>
              </a:ext>
            </a:extLst>
          </p:cNvPr>
          <p:cNvGrpSpPr/>
          <p:nvPr/>
        </p:nvGrpSpPr>
        <p:grpSpPr>
          <a:xfrm>
            <a:off x="2789401" y="601065"/>
            <a:ext cx="8932244" cy="5859425"/>
            <a:chOff x="1481809" y="564489"/>
            <a:chExt cx="8932244" cy="5859425"/>
          </a:xfrm>
        </p:grpSpPr>
        <p:graphicFrame>
          <p:nvGraphicFramePr>
            <p:cNvPr id="6" name="Diagram 5">
              <a:extLst>
                <a:ext uri="{FF2B5EF4-FFF2-40B4-BE49-F238E27FC236}">
                  <a16:creationId xmlns:a16="http://schemas.microsoft.com/office/drawing/2014/main" id="{A0711C8C-3BC7-476A-EAD2-1A93E1C14401}"/>
                </a:ext>
              </a:extLst>
            </p:cNvPr>
            <p:cNvGraphicFramePr/>
            <p:nvPr>
              <p:extLst>
                <p:ext uri="{D42A27DB-BD31-4B8C-83A1-F6EECF244321}">
                  <p14:modId xmlns:p14="http://schemas.microsoft.com/office/powerpoint/2010/main" val="1035137504"/>
                </p:ext>
              </p:extLst>
            </p:nvPr>
          </p:nvGraphicFramePr>
          <p:xfrm>
            <a:off x="1481809" y="646527"/>
            <a:ext cx="8932244" cy="5777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8" name="Group 7">
              <a:extLst>
                <a:ext uri="{FF2B5EF4-FFF2-40B4-BE49-F238E27FC236}">
                  <a16:creationId xmlns:a16="http://schemas.microsoft.com/office/drawing/2014/main" id="{1E36D88A-099F-AF6D-DF5C-77E016CBA21E}"/>
                </a:ext>
              </a:extLst>
            </p:cNvPr>
            <p:cNvGrpSpPr/>
            <p:nvPr/>
          </p:nvGrpSpPr>
          <p:grpSpPr>
            <a:xfrm>
              <a:off x="2358475" y="564489"/>
              <a:ext cx="7342966" cy="5729022"/>
              <a:chOff x="2213723" y="646770"/>
              <a:chExt cx="7342966" cy="5729022"/>
            </a:xfrm>
          </p:grpSpPr>
          <p:sp>
            <p:nvSpPr>
              <p:cNvPr id="9" name="Freeform: Shape 8">
                <a:extLst>
                  <a:ext uri="{FF2B5EF4-FFF2-40B4-BE49-F238E27FC236}">
                    <a16:creationId xmlns:a16="http://schemas.microsoft.com/office/drawing/2014/main" id="{83C60137-A52A-64B3-6A70-A2598B2531A9}"/>
                  </a:ext>
                </a:extLst>
              </p:cNvPr>
              <p:cNvSpPr/>
              <p:nvPr/>
            </p:nvSpPr>
            <p:spPr>
              <a:xfrm>
                <a:off x="3697593" y="2755386"/>
                <a:ext cx="3193570" cy="3190510"/>
              </a:xfrm>
              <a:custGeom>
                <a:avLst/>
                <a:gdLst>
                  <a:gd name="connsiteX0" fmla="*/ 2115406 w 2980266"/>
                  <a:gd name="connsiteY0" fmla="*/ 475169 h 2980266"/>
                  <a:gd name="connsiteX1" fmla="*/ 2347223 w 2980266"/>
                  <a:gd name="connsiteY1" fmla="*/ 280641 h 2980266"/>
                  <a:gd name="connsiteX2" fmla="*/ 2532418 w 2980266"/>
                  <a:gd name="connsiteY2" fmla="*/ 436038 h 2980266"/>
                  <a:gd name="connsiteX3" fmla="*/ 2381100 w 2980266"/>
                  <a:gd name="connsiteY3" fmla="*/ 698113 h 2980266"/>
                  <a:gd name="connsiteX4" fmla="*/ 2621526 w 2980266"/>
                  <a:gd name="connsiteY4" fmla="*/ 1114543 h 2980266"/>
                  <a:gd name="connsiteX5" fmla="*/ 2924149 w 2980266"/>
                  <a:gd name="connsiteY5" fmla="*/ 1114535 h 2980266"/>
                  <a:gd name="connsiteX6" fmla="*/ 2966129 w 2980266"/>
                  <a:gd name="connsiteY6" fmla="*/ 1352617 h 2980266"/>
                  <a:gd name="connsiteX7" fmla="*/ 2681754 w 2980266"/>
                  <a:gd name="connsiteY7" fmla="*/ 1456113 h 2980266"/>
                  <a:gd name="connsiteX8" fmla="*/ 2598255 w 2980266"/>
                  <a:gd name="connsiteY8" fmla="*/ 1929659 h 2980266"/>
                  <a:gd name="connsiteX9" fmla="*/ 2830082 w 2980266"/>
                  <a:gd name="connsiteY9" fmla="*/ 2124176 h 2980266"/>
                  <a:gd name="connsiteX10" fmla="*/ 2709205 w 2980266"/>
                  <a:gd name="connsiteY10" fmla="*/ 2333542 h 2980266"/>
                  <a:gd name="connsiteX11" fmla="*/ 2424835 w 2980266"/>
                  <a:gd name="connsiteY11" fmla="*/ 2230031 h 2980266"/>
                  <a:gd name="connsiteX12" fmla="*/ 2056481 w 2980266"/>
                  <a:gd name="connsiteY12" fmla="*/ 2539116 h 2980266"/>
                  <a:gd name="connsiteX13" fmla="*/ 2109039 w 2980266"/>
                  <a:gd name="connsiteY13" fmla="*/ 2837141 h 2980266"/>
                  <a:gd name="connsiteX14" fmla="*/ 1881863 w 2980266"/>
                  <a:gd name="connsiteY14" fmla="*/ 2919826 h 2980266"/>
                  <a:gd name="connsiteX15" fmla="*/ 1730559 w 2980266"/>
                  <a:gd name="connsiteY15" fmla="*/ 2657743 h 2980266"/>
                  <a:gd name="connsiteX16" fmla="*/ 1249707 w 2980266"/>
                  <a:gd name="connsiteY16" fmla="*/ 2657743 h 2980266"/>
                  <a:gd name="connsiteX17" fmla="*/ 1098403 w 2980266"/>
                  <a:gd name="connsiteY17" fmla="*/ 2919826 h 2980266"/>
                  <a:gd name="connsiteX18" fmla="*/ 871227 w 2980266"/>
                  <a:gd name="connsiteY18" fmla="*/ 2837141 h 2980266"/>
                  <a:gd name="connsiteX19" fmla="*/ 923785 w 2980266"/>
                  <a:gd name="connsiteY19" fmla="*/ 2539117 h 2980266"/>
                  <a:gd name="connsiteX20" fmla="*/ 555431 w 2980266"/>
                  <a:gd name="connsiteY20" fmla="*/ 2230032 h 2980266"/>
                  <a:gd name="connsiteX21" fmla="*/ 271061 w 2980266"/>
                  <a:gd name="connsiteY21" fmla="*/ 2333542 h 2980266"/>
                  <a:gd name="connsiteX22" fmla="*/ 150184 w 2980266"/>
                  <a:gd name="connsiteY22" fmla="*/ 2124176 h 2980266"/>
                  <a:gd name="connsiteX23" fmla="*/ 382011 w 2980266"/>
                  <a:gd name="connsiteY23" fmla="*/ 1929660 h 2980266"/>
                  <a:gd name="connsiteX24" fmla="*/ 298512 w 2980266"/>
                  <a:gd name="connsiteY24" fmla="*/ 1456114 h 2980266"/>
                  <a:gd name="connsiteX25" fmla="*/ 14137 w 2980266"/>
                  <a:gd name="connsiteY25" fmla="*/ 1352617 h 2980266"/>
                  <a:gd name="connsiteX26" fmla="*/ 56117 w 2980266"/>
                  <a:gd name="connsiteY26" fmla="*/ 1114535 h 2980266"/>
                  <a:gd name="connsiteX27" fmla="*/ 358740 w 2980266"/>
                  <a:gd name="connsiteY27" fmla="*/ 1114543 h 2980266"/>
                  <a:gd name="connsiteX28" fmla="*/ 599166 w 2980266"/>
                  <a:gd name="connsiteY28" fmla="*/ 698113 h 2980266"/>
                  <a:gd name="connsiteX29" fmla="*/ 447848 w 2980266"/>
                  <a:gd name="connsiteY29" fmla="*/ 436038 h 2980266"/>
                  <a:gd name="connsiteX30" fmla="*/ 633043 w 2980266"/>
                  <a:gd name="connsiteY30" fmla="*/ 280641 h 2980266"/>
                  <a:gd name="connsiteX31" fmla="*/ 864860 w 2980266"/>
                  <a:gd name="connsiteY31" fmla="*/ 475169 h 2980266"/>
                  <a:gd name="connsiteX32" fmla="*/ 1316713 w 2980266"/>
                  <a:gd name="connsiteY32" fmla="*/ 310708 h 2980266"/>
                  <a:gd name="connsiteX33" fmla="*/ 1369255 w 2980266"/>
                  <a:gd name="connsiteY33" fmla="*/ 12681 h 2980266"/>
                  <a:gd name="connsiteX34" fmla="*/ 1611011 w 2980266"/>
                  <a:gd name="connsiteY34" fmla="*/ 12681 h 2980266"/>
                  <a:gd name="connsiteX35" fmla="*/ 1663553 w 2980266"/>
                  <a:gd name="connsiteY35" fmla="*/ 310708 h 2980266"/>
                  <a:gd name="connsiteX36" fmla="*/ 2115406 w 2980266"/>
                  <a:gd name="connsiteY36" fmla="*/ 475169 h 2980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980266" h="2980266">
                    <a:moveTo>
                      <a:pt x="2115406" y="475169"/>
                    </a:moveTo>
                    <a:lnTo>
                      <a:pt x="2347223" y="280641"/>
                    </a:lnTo>
                    <a:lnTo>
                      <a:pt x="2532418" y="436038"/>
                    </a:lnTo>
                    <a:lnTo>
                      <a:pt x="2381100" y="698113"/>
                    </a:lnTo>
                    <a:cubicBezTo>
                      <a:pt x="2488696" y="819151"/>
                      <a:pt x="2570502" y="960843"/>
                      <a:pt x="2621526" y="1114543"/>
                    </a:cubicBezTo>
                    <a:lnTo>
                      <a:pt x="2924149" y="1114535"/>
                    </a:lnTo>
                    <a:lnTo>
                      <a:pt x="2966129" y="1352617"/>
                    </a:lnTo>
                    <a:lnTo>
                      <a:pt x="2681754" y="1456113"/>
                    </a:lnTo>
                    <a:cubicBezTo>
                      <a:pt x="2686376" y="1617995"/>
                      <a:pt x="2657965" y="1779121"/>
                      <a:pt x="2598255" y="1929659"/>
                    </a:cubicBezTo>
                    <a:lnTo>
                      <a:pt x="2830082" y="2124176"/>
                    </a:lnTo>
                    <a:lnTo>
                      <a:pt x="2709205" y="2333542"/>
                    </a:lnTo>
                    <a:lnTo>
                      <a:pt x="2424835" y="2230031"/>
                    </a:lnTo>
                    <a:cubicBezTo>
                      <a:pt x="2324320" y="2357010"/>
                      <a:pt x="2198986" y="2462178"/>
                      <a:pt x="2056481" y="2539116"/>
                    </a:cubicBezTo>
                    <a:lnTo>
                      <a:pt x="2109039" y="2837141"/>
                    </a:lnTo>
                    <a:lnTo>
                      <a:pt x="1881863" y="2919826"/>
                    </a:lnTo>
                    <a:lnTo>
                      <a:pt x="1730559" y="2657743"/>
                    </a:lnTo>
                    <a:cubicBezTo>
                      <a:pt x="1571939" y="2690405"/>
                      <a:pt x="1408327" y="2690405"/>
                      <a:pt x="1249707" y="2657743"/>
                    </a:cubicBezTo>
                    <a:lnTo>
                      <a:pt x="1098403" y="2919826"/>
                    </a:lnTo>
                    <a:lnTo>
                      <a:pt x="871227" y="2837141"/>
                    </a:lnTo>
                    <a:lnTo>
                      <a:pt x="923785" y="2539117"/>
                    </a:lnTo>
                    <a:cubicBezTo>
                      <a:pt x="781280" y="2462179"/>
                      <a:pt x="655947" y="2357011"/>
                      <a:pt x="555431" y="2230032"/>
                    </a:cubicBezTo>
                    <a:lnTo>
                      <a:pt x="271061" y="2333542"/>
                    </a:lnTo>
                    <a:lnTo>
                      <a:pt x="150184" y="2124176"/>
                    </a:lnTo>
                    <a:lnTo>
                      <a:pt x="382011" y="1929660"/>
                    </a:lnTo>
                    <a:cubicBezTo>
                      <a:pt x="322301" y="1779122"/>
                      <a:pt x="293890" y="1617995"/>
                      <a:pt x="298512" y="1456114"/>
                    </a:cubicBezTo>
                    <a:lnTo>
                      <a:pt x="14137" y="1352617"/>
                    </a:lnTo>
                    <a:lnTo>
                      <a:pt x="56117" y="1114535"/>
                    </a:lnTo>
                    <a:lnTo>
                      <a:pt x="358740" y="1114543"/>
                    </a:lnTo>
                    <a:cubicBezTo>
                      <a:pt x="409764" y="960843"/>
                      <a:pt x="491570" y="819151"/>
                      <a:pt x="599166" y="698113"/>
                    </a:cubicBezTo>
                    <a:lnTo>
                      <a:pt x="447848" y="436038"/>
                    </a:lnTo>
                    <a:lnTo>
                      <a:pt x="633043" y="280641"/>
                    </a:lnTo>
                    <a:lnTo>
                      <a:pt x="864860" y="475169"/>
                    </a:lnTo>
                    <a:cubicBezTo>
                      <a:pt x="1002743" y="390226"/>
                      <a:pt x="1156488" y="334267"/>
                      <a:pt x="1316713" y="310708"/>
                    </a:cubicBezTo>
                    <a:lnTo>
                      <a:pt x="1369255" y="12681"/>
                    </a:lnTo>
                    <a:lnTo>
                      <a:pt x="1611011" y="12681"/>
                    </a:lnTo>
                    <a:lnTo>
                      <a:pt x="1663553" y="310708"/>
                    </a:lnTo>
                    <a:cubicBezTo>
                      <a:pt x="1823778" y="334267"/>
                      <a:pt x="1977523" y="390226"/>
                      <a:pt x="2115406" y="475169"/>
                    </a:cubicBez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625836" tIns="724783" rIns="625836" bIns="776905" numCol="1" spcCol="1270" anchor="ctr" anchorCtr="0">
                <a:noAutofit/>
              </a:bodyPr>
              <a:lstStyle/>
              <a:p>
                <a:pPr lvl="0" algn="ctr" defTabSz="933450">
                  <a:lnSpc>
                    <a:spcPct val="90000"/>
                  </a:lnSpc>
                  <a:spcBef>
                    <a:spcPct val="0"/>
                  </a:spcBef>
                  <a:spcAft>
                    <a:spcPct val="35000"/>
                  </a:spcAft>
                </a:pPr>
                <a:r>
                  <a:rPr lang="en-US" sz="2100" kern="1200" dirty="0"/>
                  <a:t>New GILTI </a:t>
                </a:r>
                <a:r>
                  <a:rPr lang="en-US" sz="2100" dirty="0"/>
                  <a:t>&amp; FDII - </a:t>
                </a:r>
                <a:r>
                  <a:rPr lang="en-US" dirty="0"/>
                  <a:t>Net CFC Tested Income (NCTI) &amp; Foreign-Derived Deduction Eligible Income (FDDEI) </a:t>
                </a:r>
                <a:endParaRPr lang="en-US" sz="2100" kern="1200" dirty="0"/>
              </a:p>
            </p:txBody>
          </p:sp>
          <p:sp>
            <p:nvSpPr>
              <p:cNvPr id="10" name="Freeform: Shape 9">
                <a:extLst>
                  <a:ext uri="{FF2B5EF4-FFF2-40B4-BE49-F238E27FC236}">
                    <a16:creationId xmlns:a16="http://schemas.microsoft.com/office/drawing/2014/main" id="{D325DFDD-C506-1410-BF56-82BC1CB355C4}"/>
                  </a:ext>
                </a:extLst>
              </p:cNvPr>
              <p:cNvSpPr/>
              <p:nvPr/>
            </p:nvSpPr>
            <p:spPr>
              <a:xfrm rot="21177178">
                <a:off x="2597583" y="872066"/>
                <a:ext cx="2167466" cy="2167466"/>
              </a:xfrm>
              <a:custGeom>
                <a:avLst/>
                <a:gdLst>
                  <a:gd name="connsiteX0" fmla="*/ 1621800 w 2167466"/>
                  <a:gd name="connsiteY0" fmla="*/ 548964 h 2167466"/>
                  <a:gd name="connsiteX1" fmla="*/ 1941574 w 2167466"/>
                  <a:gd name="connsiteY1" fmla="*/ 452590 h 2167466"/>
                  <a:gd name="connsiteX2" fmla="*/ 2059240 w 2167466"/>
                  <a:gd name="connsiteY2" fmla="*/ 656392 h 2167466"/>
                  <a:gd name="connsiteX3" fmla="*/ 1815890 w 2167466"/>
                  <a:gd name="connsiteY3" fmla="*/ 885138 h 2167466"/>
                  <a:gd name="connsiteX4" fmla="*/ 1815890 w 2167466"/>
                  <a:gd name="connsiteY4" fmla="*/ 1282328 h 2167466"/>
                  <a:gd name="connsiteX5" fmla="*/ 2059240 w 2167466"/>
                  <a:gd name="connsiteY5" fmla="*/ 1511074 h 2167466"/>
                  <a:gd name="connsiteX6" fmla="*/ 1941574 w 2167466"/>
                  <a:gd name="connsiteY6" fmla="*/ 1714876 h 2167466"/>
                  <a:gd name="connsiteX7" fmla="*/ 1621800 w 2167466"/>
                  <a:gd name="connsiteY7" fmla="*/ 1618502 h 2167466"/>
                  <a:gd name="connsiteX8" fmla="*/ 1277823 w 2167466"/>
                  <a:gd name="connsiteY8" fmla="*/ 1817097 h 2167466"/>
                  <a:gd name="connsiteX9" fmla="*/ 1201398 w 2167466"/>
                  <a:gd name="connsiteY9" fmla="*/ 2142217 h 2167466"/>
                  <a:gd name="connsiteX10" fmla="*/ 966068 w 2167466"/>
                  <a:gd name="connsiteY10" fmla="*/ 2142217 h 2167466"/>
                  <a:gd name="connsiteX11" fmla="*/ 889643 w 2167466"/>
                  <a:gd name="connsiteY11" fmla="*/ 1817097 h 2167466"/>
                  <a:gd name="connsiteX12" fmla="*/ 545666 w 2167466"/>
                  <a:gd name="connsiteY12" fmla="*/ 1618502 h 2167466"/>
                  <a:gd name="connsiteX13" fmla="*/ 225892 w 2167466"/>
                  <a:gd name="connsiteY13" fmla="*/ 1714876 h 2167466"/>
                  <a:gd name="connsiteX14" fmla="*/ 108226 w 2167466"/>
                  <a:gd name="connsiteY14" fmla="*/ 1511074 h 2167466"/>
                  <a:gd name="connsiteX15" fmla="*/ 351576 w 2167466"/>
                  <a:gd name="connsiteY15" fmla="*/ 1282328 h 2167466"/>
                  <a:gd name="connsiteX16" fmla="*/ 351576 w 2167466"/>
                  <a:gd name="connsiteY16" fmla="*/ 885138 h 2167466"/>
                  <a:gd name="connsiteX17" fmla="*/ 108226 w 2167466"/>
                  <a:gd name="connsiteY17" fmla="*/ 656392 h 2167466"/>
                  <a:gd name="connsiteX18" fmla="*/ 225892 w 2167466"/>
                  <a:gd name="connsiteY18" fmla="*/ 452590 h 2167466"/>
                  <a:gd name="connsiteX19" fmla="*/ 545666 w 2167466"/>
                  <a:gd name="connsiteY19" fmla="*/ 548964 h 2167466"/>
                  <a:gd name="connsiteX20" fmla="*/ 889643 w 2167466"/>
                  <a:gd name="connsiteY20" fmla="*/ 350369 h 2167466"/>
                  <a:gd name="connsiteX21" fmla="*/ 966068 w 2167466"/>
                  <a:gd name="connsiteY21" fmla="*/ 25249 h 2167466"/>
                  <a:gd name="connsiteX22" fmla="*/ 1201398 w 2167466"/>
                  <a:gd name="connsiteY22" fmla="*/ 25249 h 2167466"/>
                  <a:gd name="connsiteX23" fmla="*/ 1277823 w 2167466"/>
                  <a:gd name="connsiteY23" fmla="*/ 350369 h 2167466"/>
                  <a:gd name="connsiteX24" fmla="*/ 1621800 w 2167466"/>
                  <a:gd name="connsiteY24" fmla="*/ 548964 h 2167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167466" h="2167466">
                    <a:moveTo>
                      <a:pt x="1621800" y="548964"/>
                    </a:moveTo>
                    <a:lnTo>
                      <a:pt x="1941574" y="452590"/>
                    </a:lnTo>
                    <a:lnTo>
                      <a:pt x="2059240" y="656392"/>
                    </a:lnTo>
                    <a:lnTo>
                      <a:pt x="1815890" y="885138"/>
                    </a:lnTo>
                    <a:cubicBezTo>
                      <a:pt x="1851165" y="1015185"/>
                      <a:pt x="1851165" y="1152281"/>
                      <a:pt x="1815890" y="1282328"/>
                    </a:cubicBezTo>
                    <a:lnTo>
                      <a:pt x="2059240" y="1511074"/>
                    </a:lnTo>
                    <a:lnTo>
                      <a:pt x="1941574" y="1714876"/>
                    </a:lnTo>
                    <a:lnTo>
                      <a:pt x="1621800" y="1618502"/>
                    </a:lnTo>
                    <a:cubicBezTo>
                      <a:pt x="1526813" y="1714075"/>
                      <a:pt x="1408085" y="1782623"/>
                      <a:pt x="1277823" y="1817097"/>
                    </a:cubicBezTo>
                    <a:lnTo>
                      <a:pt x="1201398" y="2142217"/>
                    </a:lnTo>
                    <a:lnTo>
                      <a:pt x="966068" y="2142217"/>
                    </a:lnTo>
                    <a:lnTo>
                      <a:pt x="889643" y="1817097"/>
                    </a:lnTo>
                    <a:cubicBezTo>
                      <a:pt x="759381" y="1782622"/>
                      <a:pt x="640653" y="1714074"/>
                      <a:pt x="545666" y="1618502"/>
                    </a:cubicBezTo>
                    <a:lnTo>
                      <a:pt x="225892" y="1714876"/>
                    </a:lnTo>
                    <a:lnTo>
                      <a:pt x="108226" y="1511074"/>
                    </a:lnTo>
                    <a:lnTo>
                      <a:pt x="351576" y="1282328"/>
                    </a:lnTo>
                    <a:cubicBezTo>
                      <a:pt x="316301" y="1152281"/>
                      <a:pt x="316301" y="1015185"/>
                      <a:pt x="351576" y="885138"/>
                    </a:cubicBezTo>
                    <a:lnTo>
                      <a:pt x="108226" y="656392"/>
                    </a:lnTo>
                    <a:lnTo>
                      <a:pt x="225892" y="452590"/>
                    </a:lnTo>
                    <a:lnTo>
                      <a:pt x="545666" y="548964"/>
                    </a:lnTo>
                    <a:cubicBezTo>
                      <a:pt x="640653" y="453391"/>
                      <a:pt x="759381" y="384843"/>
                      <a:pt x="889643" y="350369"/>
                    </a:cubicBezTo>
                    <a:lnTo>
                      <a:pt x="966068" y="25249"/>
                    </a:lnTo>
                    <a:lnTo>
                      <a:pt x="1201398" y="25249"/>
                    </a:lnTo>
                    <a:lnTo>
                      <a:pt x="1277823" y="350369"/>
                    </a:lnTo>
                    <a:cubicBezTo>
                      <a:pt x="1408085" y="384844"/>
                      <a:pt x="1526813" y="453392"/>
                      <a:pt x="1621800" y="548964"/>
                    </a:cubicBez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572336" tIns="575634" rIns="572336" bIns="575634" numCol="1" spcCol="1270" anchor="ctr" anchorCtr="0">
                <a:noAutofit/>
              </a:bodyPr>
              <a:lstStyle/>
              <a:p>
                <a:pPr marL="0" lvl="0" indent="0" algn="ctr" defTabSz="933450">
                  <a:lnSpc>
                    <a:spcPct val="90000"/>
                  </a:lnSpc>
                  <a:spcBef>
                    <a:spcPct val="0"/>
                  </a:spcBef>
                  <a:spcAft>
                    <a:spcPct val="35000"/>
                  </a:spcAft>
                  <a:buNone/>
                </a:pPr>
                <a:r>
                  <a:rPr lang="en-US" sz="2100" kern="1200" dirty="0"/>
                  <a:t>Tariffs &amp; Trade Barriers</a:t>
                </a:r>
              </a:p>
            </p:txBody>
          </p:sp>
          <p:sp>
            <p:nvSpPr>
              <p:cNvPr id="11" name="Freeform: Shape 10">
                <a:extLst>
                  <a:ext uri="{FF2B5EF4-FFF2-40B4-BE49-F238E27FC236}">
                    <a16:creationId xmlns:a16="http://schemas.microsoft.com/office/drawing/2014/main" id="{493F7BF4-98AF-2A7D-855C-EBE8E7D28FC3}"/>
                  </a:ext>
                </a:extLst>
              </p:cNvPr>
              <p:cNvSpPr/>
              <p:nvPr/>
            </p:nvSpPr>
            <p:spPr>
              <a:xfrm rot="20768231">
                <a:off x="6682015" y="691750"/>
                <a:ext cx="2874674" cy="2898434"/>
              </a:xfrm>
              <a:custGeom>
                <a:avLst/>
                <a:gdLst>
                  <a:gd name="connsiteX0" fmla="*/ 1589033 w 2123675"/>
                  <a:gd name="connsiteY0" fmla="*/ 537873 h 2123675"/>
                  <a:gd name="connsiteX1" fmla="*/ 1902347 w 2123675"/>
                  <a:gd name="connsiteY1" fmla="*/ 443446 h 2123675"/>
                  <a:gd name="connsiteX2" fmla="*/ 2017635 w 2123675"/>
                  <a:gd name="connsiteY2" fmla="*/ 643130 h 2123675"/>
                  <a:gd name="connsiteX3" fmla="*/ 1779202 w 2123675"/>
                  <a:gd name="connsiteY3" fmla="*/ 867255 h 2123675"/>
                  <a:gd name="connsiteX4" fmla="*/ 1779202 w 2123675"/>
                  <a:gd name="connsiteY4" fmla="*/ 1256420 h 2123675"/>
                  <a:gd name="connsiteX5" fmla="*/ 2017635 w 2123675"/>
                  <a:gd name="connsiteY5" fmla="*/ 1480545 h 2123675"/>
                  <a:gd name="connsiteX6" fmla="*/ 1902347 w 2123675"/>
                  <a:gd name="connsiteY6" fmla="*/ 1680229 h 2123675"/>
                  <a:gd name="connsiteX7" fmla="*/ 1589033 w 2123675"/>
                  <a:gd name="connsiteY7" fmla="*/ 1585802 h 2123675"/>
                  <a:gd name="connsiteX8" fmla="*/ 1252006 w 2123675"/>
                  <a:gd name="connsiteY8" fmla="*/ 1780385 h 2123675"/>
                  <a:gd name="connsiteX9" fmla="*/ 1177125 w 2123675"/>
                  <a:gd name="connsiteY9" fmla="*/ 2098936 h 2123675"/>
                  <a:gd name="connsiteX10" fmla="*/ 946550 w 2123675"/>
                  <a:gd name="connsiteY10" fmla="*/ 2098936 h 2123675"/>
                  <a:gd name="connsiteX11" fmla="*/ 871669 w 2123675"/>
                  <a:gd name="connsiteY11" fmla="*/ 1780385 h 2123675"/>
                  <a:gd name="connsiteX12" fmla="*/ 534642 w 2123675"/>
                  <a:gd name="connsiteY12" fmla="*/ 1585802 h 2123675"/>
                  <a:gd name="connsiteX13" fmla="*/ 221328 w 2123675"/>
                  <a:gd name="connsiteY13" fmla="*/ 1680229 h 2123675"/>
                  <a:gd name="connsiteX14" fmla="*/ 106040 w 2123675"/>
                  <a:gd name="connsiteY14" fmla="*/ 1480545 h 2123675"/>
                  <a:gd name="connsiteX15" fmla="*/ 344473 w 2123675"/>
                  <a:gd name="connsiteY15" fmla="*/ 1256420 h 2123675"/>
                  <a:gd name="connsiteX16" fmla="*/ 344473 w 2123675"/>
                  <a:gd name="connsiteY16" fmla="*/ 867255 h 2123675"/>
                  <a:gd name="connsiteX17" fmla="*/ 106040 w 2123675"/>
                  <a:gd name="connsiteY17" fmla="*/ 643130 h 2123675"/>
                  <a:gd name="connsiteX18" fmla="*/ 221328 w 2123675"/>
                  <a:gd name="connsiteY18" fmla="*/ 443446 h 2123675"/>
                  <a:gd name="connsiteX19" fmla="*/ 534642 w 2123675"/>
                  <a:gd name="connsiteY19" fmla="*/ 537873 h 2123675"/>
                  <a:gd name="connsiteX20" fmla="*/ 871669 w 2123675"/>
                  <a:gd name="connsiteY20" fmla="*/ 343290 h 2123675"/>
                  <a:gd name="connsiteX21" fmla="*/ 946550 w 2123675"/>
                  <a:gd name="connsiteY21" fmla="*/ 24739 h 2123675"/>
                  <a:gd name="connsiteX22" fmla="*/ 1177125 w 2123675"/>
                  <a:gd name="connsiteY22" fmla="*/ 24739 h 2123675"/>
                  <a:gd name="connsiteX23" fmla="*/ 1252006 w 2123675"/>
                  <a:gd name="connsiteY23" fmla="*/ 343290 h 2123675"/>
                  <a:gd name="connsiteX24" fmla="*/ 1589033 w 2123675"/>
                  <a:gd name="connsiteY24" fmla="*/ 537873 h 2123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123675" h="2123675">
                    <a:moveTo>
                      <a:pt x="1366897" y="537190"/>
                    </a:moveTo>
                    <a:lnTo>
                      <a:pt x="1594045" y="396507"/>
                    </a:lnTo>
                    <a:lnTo>
                      <a:pt x="1727168" y="529630"/>
                    </a:lnTo>
                    <a:lnTo>
                      <a:pt x="1586485" y="756778"/>
                    </a:lnTo>
                    <a:cubicBezTo>
                      <a:pt x="1640670" y="849967"/>
                      <a:pt x="1669056" y="955907"/>
                      <a:pt x="1668725" y="1063703"/>
                    </a:cubicBezTo>
                    <a:lnTo>
                      <a:pt x="1904134" y="1190078"/>
                    </a:lnTo>
                    <a:lnTo>
                      <a:pt x="1855408" y="1371927"/>
                    </a:lnTo>
                    <a:lnTo>
                      <a:pt x="1588350" y="1363666"/>
                    </a:lnTo>
                    <a:cubicBezTo>
                      <a:pt x="1534739" y="1457186"/>
                      <a:pt x="1457186" y="1534739"/>
                      <a:pt x="1363666" y="1588351"/>
                    </a:cubicBezTo>
                    <a:lnTo>
                      <a:pt x="1371926" y="1855408"/>
                    </a:lnTo>
                    <a:lnTo>
                      <a:pt x="1190078" y="1904134"/>
                    </a:lnTo>
                    <a:lnTo>
                      <a:pt x="1063703" y="1668725"/>
                    </a:lnTo>
                    <a:cubicBezTo>
                      <a:pt x="955907" y="1669057"/>
                      <a:pt x="849967" y="1640670"/>
                      <a:pt x="756778" y="1586485"/>
                    </a:cubicBezTo>
                    <a:lnTo>
                      <a:pt x="529630" y="1727168"/>
                    </a:lnTo>
                    <a:lnTo>
                      <a:pt x="396507" y="1594045"/>
                    </a:lnTo>
                    <a:lnTo>
                      <a:pt x="537190" y="1366897"/>
                    </a:lnTo>
                    <a:cubicBezTo>
                      <a:pt x="483005" y="1273708"/>
                      <a:pt x="454619" y="1167768"/>
                      <a:pt x="454950" y="1059972"/>
                    </a:cubicBezTo>
                    <a:lnTo>
                      <a:pt x="219541" y="933597"/>
                    </a:lnTo>
                    <a:lnTo>
                      <a:pt x="268267" y="751748"/>
                    </a:lnTo>
                    <a:lnTo>
                      <a:pt x="535325" y="760009"/>
                    </a:lnTo>
                    <a:cubicBezTo>
                      <a:pt x="588936" y="666489"/>
                      <a:pt x="666489" y="588936"/>
                      <a:pt x="760009" y="535324"/>
                    </a:cubicBezTo>
                    <a:lnTo>
                      <a:pt x="751749" y="268267"/>
                    </a:lnTo>
                    <a:lnTo>
                      <a:pt x="933597" y="219541"/>
                    </a:lnTo>
                    <a:lnTo>
                      <a:pt x="1059972" y="454950"/>
                    </a:lnTo>
                    <a:cubicBezTo>
                      <a:pt x="1167768" y="454618"/>
                      <a:pt x="1273708" y="483005"/>
                      <a:pt x="1366897" y="537190"/>
                    </a:cubicBez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731097" tIns="731097" rIns="731098" bIns="731098" numCol="1" spcCol="1270" anchor="ctr" anchorCtr="0">
                <a:noAutofit/>
              </a:bodyPr>
              <a:lstStyle/>
              <a:p>
                <a:pPr marL="0" lvl="0" indent="0" algn="ctr" defTabSz="933450">
                  <a:lnSpc>
                    <a:spcPct val="90000"/>
                  </a:lnSpc>
                  <a:spcBef>
                    <a:spcPct val="0"/>
                  </a:spcBef>
                  <a:spcAft>
                    <a:spcPct val="35000"/>
                  </a:spcAft>
                  <a:buNone/>
                </a:pPr>
                <a:r>
                  <a:rPr lang="en-US" sz="2100" kern="1200" dirty="0"/>
                  <a:t>G7 Discussions</a:t>
                </a:r>
              </a:p>
            </p:txBody>
          </p:sp>
          <p:sp>
            <p:nvSpPr>
              <p:cNvPr id="12" name="Arrow: Circular 11">
                <a:extLst>
                  <a:ext uri="{FF2B5EF4-FFF2-40B4-BE49-F238E27FC236}">
                    <a16:creationId xmlns:a16="http://schemas.microsoft.com/office/drawing/2014/main" id="{74F674DF-01A6-3ABA-7970-524CFC15920C}"/>
                  </a:ext>
                </a:extLst>
              </p:cNvPr>
              <p:cNvSpPr/>
              <p:nvPr/>
            </p:nvSpPr>
            <p:spPr>
              <a:xfrm rot="4964464">
                <a:off x="3033958" y="2521395"/>
                <a:ext cx="3894052" cy="3814741"/>
              </a:xfrm>
              <a:prstGeom prst="circularArrow">
                <a:avLst>
                  <a:gd name="adj1" fmla="val 4688"/>
                  <a:gd name="adj2" fmla="val 1369338"/>
                  <a:gd name="adj3" fmla="val 2539295"/>
                  <a:gd name="adj4" fmla="val 19130578"/>
                  <a:gd name="adj5" fmla="val 5469"/>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3">
                <a:schemeClr val="accent1">
                  <a:tint val="60000"/>
                  <a:hueOff val="0"/>
                  <a:satOff val="0"/>
                  <a:lumOff val="0"/>
                  <a:alphaOff val="0"/>
                </a:schemeClr>
              </a:effectRef>
              <a:fontRef idx="minor">
                <a:schemeClr val="lt1"/>
              </a:fontRef>
            </p:style>
            <p:txBody>
              <a:bodyPr/>
              <a:lstStyle/>
              <a:p>
                <a:endParaRPr lang="en-US"/>
              </a:p>
            </p:txBody>
          </p:sp>
          <p:sp>
            <p:nvSpPr>
              <p:cNvPr id="13" name="Shape 12">
                <a:extLst>
                  <a:ext uri="{FF2B5EF4-FFF2-40B4-BE49-F238E27FC236}">
                    <a16:creationId xmlns:a16="http://schemas.microsoft.com/office/drawing/2014/main" id="{22F0BE24-C46B-7CFB-5B9C-A869E12AD369}"/>
                  </a:ext>
                </a:extLst>
              </p:cNvPr>
              <p:cNvSpPr/>
              <p:nvPr/>
            </p:nvSpPr>
            <p:spPr>
              <a:xfrm>
                <a:off x="2213723" y="657361"/>
                <a:ext cx="2771648" cy="2771648"/>
              </a:xfrm>
              <a:prstGeom prst="leftCircularArrow">
                <a:avLst>
                  <a:gd name="adj1" fmla="val 6452"/>
                  <a:gd name="adj2" fmla="val 429999"/>
                  <a:gd name="adj3" fmla="val 10489124"/>
                  <a:gd name="adj4" fmla="val 14837806"/>
                  <a:gd name="adj5" fmla="val 7527"/>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3">
                <a:schemeClr val="accent1">
                  <a:tint val="60000"/>
                  <a:hueOff val="0"/>
                  <a:satOff val="0"/>
                  <a:lumOff val="0"/>
                  <a:alphaOff val="0"/>
                </a:schemeClr>
              </a:effectRef>
              <a:fontRef idx="minor">
                <a:schemeClr val="lt1"/>
              </a:fontRef>
            </p:style>
            <p:txBody>
              <a:bodyPr/>
              <a:lstStyle/>
              <a:p>
                <a:endParaRPr lang="en-US"/>
              </a:p>
            </p:txBody>
          </p:sp>
          <p:sp>
            <p:nvSpPr>
              <p:cNvPr id="14" name="Arrow: Circular 13">
                <a:extLst>
                  <a:ext uri="{FF2B5EF4-FFF2-40B4-BE49-F238E27FC236}">
                    <a16:creationId xmlns:a16="http://schemas.microsoft.com/office/drawing/2014/main" id="{1CAC644D-4813-67A5-F04A-E9C0A7C19468}"/>
                  </a:ext>
                </a:extLst>
              </p:cNvPr>
              <p:cNvSpPr/>
              <p:nvPr/>
            </p:nvSpPr>
            <p:spPr>
              <a:xfrm>
                <a:off x="4513979" y="646770"/>
                <a:ext cx="2988394" cy="2988394"/>
              </a:xfrm>
              <a:prstGeom prst="circularArrow">
                <a:avLst>
                  <a:gd name="adj1" fmla="val 5984"/>
                  <a:gd name="adj2" fmla="val 394124"/>
                  <a:gd name="adj3" fmla="val 13313824"/>
                  <a:gd name="adj4" fmla="val 10508221"/>
                  <a:gd name="adj5" fmla="val 6981"/>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3">
                <a:schemeClr val="accent1">
                  <a:tint val="60000"/>
                  <a:hueOff val="0"/>
                  <a:satOff val="0"/>
                  <a:lumOff val="0"/>
                  <a:alphaOff val="0"/>
                </a:schemeClr>
              </a:effectRef>
              <a:fontRef idx="minor">
                <a:schemeClr val="lt1"/>
              </a:fontRef>
            </p:style>
            <p:txBody>
              <a:bodyPr/>
              <a:lstStyle/>
              <a:p>
                <a:endParaRPr lang="en-US"/>
              </a:p>
            </p:txBody>
          </p:sp>
        </p:grpSp>
      </p:grpSp>
      <p:sp>
        <p:nvSpPr>
          <p:cNvPr id="20" name="Title 1">
            <a:extLst>
              <a:ext uri="{FF2B5EF4-FFF2-40B4-BE49-F238E27FC236}">
                <a16:creationId xmlns:a16="http://schemas.microsoft.com/office/drawing/2014/main" id="{B6AF90DD-FBCD-7173-9D29-CC397070D1E0}"/>
              </a:ext>
            </a:extLst>
          </p:cNvPr>
          <p:cNvSpPr>
            <a:spLocks noGrp="1"/>
          </p:cNvSpPr>
          <p:nvPr>
            <p:ph type="title"/>
          </p:nvPr>
        </p:nvSpPr>
        <p:spPr>
          <a:xfrm>
            <a:off x="447081" y="553593"/>
            <a:ext cx="3070827" cy="2308479"/>
          </a:xfrm>
        </p:spPr>
        <p:txBody>
          <a:bodyPr/>
          <a:lstStyle/>
          <a:p>
            <a:r>
              <a:rPr lang="en-US" dirty="0"/>
              <a:t>This is all part of a global effort</a:t>
            </a:r>
          </a:p>
        </p:txBody>
      </p:sp>
    </p:spTree>
    <p:extLst>
      <p:ext uri="{BB962C8B-B14F-4D97-AF65-F5344CB8AC3E}">
        <p14:creationId xmlns:p14="http://schemas.microsoft.com/office/powerpoint/2010/main" val="4133521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C1914E5C-971C-1359-E29C-2AC6805185A8}"/>
              </a:ext>
            </a:extLst>
          </p:cNvPr>
          <p:cNvSpPr>
            <a:spLocks noGrp="1"/>
          </p:cNvSpPr>
          <p:nvPr>
            <p:ph type="title"/>
          </p:nvPr>
        </p:nvSpPr>
        <p:spPr>
          <a:xfrm>
            <a:off x="771148" y="1037967"/>
            <a:ext cx="3054091" cy="4709131"/>
          </a:xfrm>
        </p:spPr>
        <p:txBody>
          <a:bodyPr anchor="ctr">
            <a:normAutofit/>
          </a:bodyPr>
          <a:lstStyle/>
          <a:p>
            <a:r>
              <a:rPr lang="en-US" dirty="0">
                <a:solidFill>
                  <a:srgbClr val="FFFEFF"/>
                </a:solidFill>
              </a:rPr>
              <a:t>don’t states have their </a:t>
            </a:r>
            <a:br>
              <a:rPr lang="en-US" dirty="0">
                <a:solidFill>
                  <a:srgbClr val="FFFEFF"/>
                </a:solidFill>
              </a:rPr>
            </a:br>
            <a:r>
              <a:rPr lang="en-US" dirty="0">
                <a:solidFill>
                  <a:srgbClr val="FFFEFF"/>
                </a:solidFill>
              </a:rPr>
              <a:t>own problems with MNE</a:t>
            </a:r>
            <a:r>
              <a:rPr lang="en-US" sz="2000" dirty="0">
                <a:solidFill>
                  <a:srgbClr val="FFFEFF"/>
                </a:solidFill>
              </a:rPr>
              <a:t>s</a:t>
            </a:r>
            <a:r>
              <a:rPr lang="en-US" dirty="0">
                <a:solidFill>
                  <a:srgbClr val="FFFEFF"/>
                </a:solidFill>
              </a:rPr>
              <a:t>? </a:t>
            </a:r>
          </a:p>
        </p:txBody>
      </p:sp>
      <p:sp>
        <p:nvSpPr>
          <p:cNvPr id="3" name="Content Placeholder 2">
            <a:extLst>
              <a:ext uri="{FF2B5EF4-FFF2-40B4-BE49-F238E27FC236}">
                <a16:creationId xmlns:a16="http://schemas.microsoft.com/office/drawing/2014/main" id="{13198B27-90BF-128A-D97A-7860515EE3DB}"/>
              </a:ext>
            </a:extLst>
          </p:cNvPr>
          <p:cNvSpPr>
            <a:spLocks noGrp="1"/>
          </p:cNvSpPr>
          <p:nvPr>
            <p:ph idx="1"/>
          </p:nvPr>
        </p:nvSpPr>
        <p:spPr>
          <a:xfrm>
            <a:off x="4205254" y="597643"/>
            <a:ext cx="7864825" cy="5261157"/>
          </a:xfrm>
        </p:spPr>
        <p:txBody>
          <a:bodyPr>
            <a:normAutofit/>
          </a:bodyPr>
          <a:lstStyle/>
          <a:p>
            <a:pPr marL="0" indent="0">
              <a:spcAft>
                <a:spcPts val="2400"/>
              </a:spcAft>
              <a:buNone/>
            </a:pPr>
            <a:r>
              <a:rPr lang="en-US" sz="2800" b="1" dirty="0">
                <a:effectLst/>
              </a:rPr>
              <a:t>Use of so-called “80/20 companies” </a:t>
            </a:r>
            <a:r>
              <a:rPr lang="en-US" sz="2800" b="1" dirty="0"/>
              <a:t>prompted </a:t>
            </a:r>
            <a:r>
              <a:rPr lang="en-US" sz="2800" b="1" dirty="0">
                <a:effectLst/>
              </a:rPr>
              <a:t>counsel for the MTC to publish two articles</a:t>
            </a:r>
            <a:r>
              <a:rPr lang="en-US" sz="2800" b="1" dirty="0"/>
              <a:t>:</a:t>
            </a:r>
            <a:endParaRPr lang="en-US" sz="2800" b="1" dirty="0">
              <a:effectLst/>
            </a:endParaRPr>
          </a:p>
          <a:p>
            <a:pPr lvl="1">
              <a:spcAft>
                <a:spcPts val="2400"/>
              </a:spcAft>
            </a:pPr>
            <a:r>
              <a:rPr lang="en-US" sz="2400" b="1" dirty="0">
                <a:solidFill>
                  <a:schemeClr val="accent1">
                    <a:lumMod val="75000"/>
                  </a:schemeClr>
                </a:solidFill>
                <a:effectLst/>
              </a:rPr>
              <a:t>“Troubling Tax Behavior Illustrates Need to </a:t>
            </a:r>
            <a:br>
              <a:rPr lang="en-US" sz="2400" b="1" dirty="0">
                <a:solidFill>
                  <a:schemeClr val="accent1">
                    <a:lumMod val="75000"/>
                  </a:schemeClr>
                </a:solidFill>
                <a:effectLst/>
              </a:rPr>
            </a:br>
            <a:r>
              <a:rPr lang="en-US" sz="2400" b="1" dirty="0">
                <a:solidFill>
                  <a:schemeClr val="accent1">
                    <a:lumMod val="75000"/>
                  </a:schemeClr>
                </a:solidFill>
                <a:effectLst/>
              </a:rPr>
              <a:t>Change State Tax Codes,”</a:t>
            </a:r>
            <a:br>
              <a:rPr lang="en-US" sz="2400" b="1" dirty="0"/>
            </a:br>
            <a:r>
              <a:rPr lang="en-US" sz="1800" b="1" dirty="0">
                <a:effectLst/>
              </a:rPr>
              <a:t>Brian Hamer, </a:t>
            </a:r>
            <a:r>
              <a:rPr lang="en-US" sz="1800" b="1" dirty="0"/>
              <a:t>Tax Notes – State, Jan. 30, 2023</a:t>
            </a:r>
            <a:endParaRPr lang="en-US" sz="2400" b="1" dirty="0"/>
          </a:p>
          <a:p>
            <a:pPr lvl="1">
              <a:spcAft>
                <a:spcPts val="2400"/>
              </a:spcAft>
            </a:pPr>
            <a:r>
              <a:rPr lang="en-US" sz="2400" b="1" dirty="0">
                <a:solidFill>
                  <a:schemeClr val="accent1">
                    <a:lumMod val="75000"/>
                  </a:schemeClr>
                </a:solidFill>
              </a:rPr>
              <a:t>“Pepsi Tax Case Shows Why 80/20 Rules Hurt States,” </a:t>
            </a:r>
            <a:br>
              <a:rPr lang="en-US" sz="2400" b="1" dirty="0"/>
            </a:br>
            <a:r>
              <a:rPr lang="en-US" sz="1800" b="1" dirty="0"/>
              <a:t>Bruce Fort, Bloomberg Government, Nov. 7, 2023. </a:t>
            </a:r>
            <a:endParaRPr lang="en-US" sz="2400" b="1" dirty="0">
              <a:effectLst/>
            </a:endParaRPr>
          </a:p>
        </p:txBody>
      </p:sp>
      <p:sp>
        <p:nvSpPr>
          <p:cNvPr id="4" name="Slide Number Placeholder 3">
            <a:extLst>
              <a:ext uri="{FF2B5EF4-FFF2-40B4-BE49-F238E27FC236}">
                <a16:creationId xmlns:a16="http://schemas.microsoft.com/office/drawing/2014/main" id="{8F44AA59-C6CE-5F9C-4E46-7C5E33893566}"/>
              </a:ext>
            </a:extLst>
          </p:cNvPr>
          <p:cNvSpPr>
            <a:spLocks noGrp="1"/>
          </p:cNvSpPr>
          <p:nvPr>
            <p:ph type="sldNum" sz="quarter" idx="12"/>
          </p:nvPr>
        </p:nvSpPr>
        <p:spPr>
          <a:xfrm>
            <a:off x="10558300" y="6423914"/>
            <a:ext cx="1052510" cy="365125"/>
          </a:xfrm>
        </p:spPr>
        <p:txBody>
          <a:bodyPr>
            <a:normAutofit/>
          </a:bodyPr>
          <a:lstStyle/>
          <a:p>
            <a:pPr>
              <a:spcAft>
                <a:spcPts val="600"/>
              </a:spcAft>
            </a:pPr>
            <a:fld id="{3A98EE3D-8CD1-4C3F-BD1C-C98C9596463C}" type="slidenum">
              <a:rPr lang="en-US" smtClean="0"/>
              <a:pPr>
                <a:spcAft>
                  <a:spcPts val="600"/>
                </a:spcAft>
              </a:pPr>
              <a:t>14</a:t>
            </a:fld>
            <a:endParaRPr lang="en-US"/>
          </a:p>
        </p:txBody>
      </p:sp>
    </p:spTree>
    <p:extLst>
      <p:ext uri="{BB962C8B-B14F-4D97-AF65-F5344CB8AC3E}">
        <p14:creationId xmlns:p14="http://schemas.microsoft.com/office/powerpoint/2010/main" val="1713082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C1914E5C-971C-1359-E29C-2AC6805185A8}"/>
              </a:ext>
            </a:extLst>
          </p:cNvPr>
          <p:cNvSpPr>
            <a:spLocks noGrp="1"/>
          </p:cNvSpPr>
          <p:nvPr>
            <p:ph type="title"/>
          </p:nvPr>
        </p:nvSpPr>
        <p:spPr>
          <a:xfrm>
            <a:off x="548640" y="1037967"/>
            <a:ext cx="3601214" cy="4709131"/>
          </a:xfrm>
        </p:spPr>
        <p:txBody>
          <a:bodyPr anchor="ctr">
            <a:normAutofit/>
          </a:bodyPr>
          <a:lstStyle/>
          <a:p>
            <a:r>
              <a:rPr lang="en-US" dirty="0">
                <a:solidFill>
                  <a:srgbClr val="FFFEFF"/>
                </a:solidFill>
              </a:rPr>
              <a:t>MTC Combined filing Models (</a:t>
            </a:r>
            <a:r>
              <a:rPr lang="en-US" i="1" dirty="0">
                <a:solidFill>
                  <a:srgbClr val="FFFEFF"/>
                </a:solidFill>
              </a:rPr>
              <a:t>Joyce &amp; Finnigan</a:t>
            </a:r>
            <a:r>
              <a:rPr lang="en-US" dirty="0">
                <a:solidFill>
                  <a:srgbClr val="FFFEFF"/>
                </a:solidFill>
              </a:rPr>
              <a:t>)</a:t>
            </a:r>
          </a:p>
        </p:txBody>
      </p:sp>
      <p:sp>
        <p:nvSpPr>
          <p:cNvPr id="3" name="Content Placeholder 2">
            <a:extLst>
              <a:ext uri="{FF2B5EF4-FFF2-40B4-BE49-F238E27FC236}">
                <a16:creationId xmlns:a16="http://schemas.microsoft.com/office/drawing/2014/main" id="{13198B27-90BF-128A-D97A-7860515EE3DB}"/>
              </a:ext>
            </a:extLst>
          </p:cNvPr>
          <p:cNvSpPr>
            <a:spLocks noGrp="1"/>
          </p:cNvSpPr>
          <p:nvPr>
            <p:ph idx="1"/>
          </p:nvPr>
        </p:nvSpPr>
        <p:spPr>
          <a:xfrm>
            <a:off x="4334255" y="597643"/>
            <a:ext cx="7411211" cy="5601989"/>
          </a:xfrm>
        </p:spPr>
        <p:txBody>
          <a:bodyPr>
            <a:normAutofit/>
          </a:bodyPr>
          <a:lstStyle/>
          <a:p>
            <a:pPr>
              <a:spcBef>
                <a:spcPts val="0"/>
              </a:spcBef>
              <a:spcAft>
                <a:spcPts val="2400"/>
              </a:spcAft>
            </a:pPr>
            <a:r>
              <a:rPr lang="en-US" sz="2400" b="1" dirty="0"/>
              <a:t>The MTC combined filing models would include the income and factors of </a:t>
            </a:r>
            <a:r>
              <a:rPr lang="en-US" sz="2400" b="1" dirty="0">
                <a:highlight>
                  <a:srgbClr val="FFFF00"/>
                </a:highlight>
              </a:rPr>
              <a:t>all domestic entities</a:t>
            </a:r>
            <a:r>
              <a:rPr lang="en-US" sz="2400" b="1" dirty="0"/>
              <a:t> as well as any </a:t>
            </a:r>
            <a:r>
              <a:rPr lang="en-US" sz="2400" b="1" dirty="0">
                <a:highlight>
                  <a:srgbClr val="FFFF00"/>
                </a:highlight>
              </a:rPr>
              <a:t>foreign entities if 20% or more of the entity’s factors, </a:t>
            </a:r>
            <a:r>
              <a:rPr lang="en-US" sz="2400" b="1" i="1" dirty="0">
                <a:highlight>
                  <a:srgbClr val="FFFF00"/>
                </a:highlight>
              </a:rPr>
              <a:t>including sales</a:t>
            </a:r>
            <a:r>
              <a:rPr lang="en-US" sz="2400" b="1" dirty="0"/>
              <a:t>, are domestic. </a:t>
            </a:r>
          </a:p>
          <a:p>
            <a:pPr>
              <a:spcBef>
                <a:spcPts val="0"/>
              </a:spcBef>
              <a:spcAft>
                <a:spcPts val="2400"/>
              </a:spcAft>
            </a:pPr>
            <a:r>
              <a:rPr lang="en-US" sz="2400" b="1" dirty="0"/>
              <a:t>The models also make WWCR the default (and presumably most equitable) method.</a:t>
            </a:r>
          </a:p>
          <a:p>
            <a:pPr>
              <a:spcBef>
                <a:spcPts val="0"/>
              </a:spcBef>
              <a:spcAft>
                <a:spcPts val="2400"/>
              </a:spcAft>
            </a:pPr>
            <a:r>
              <a:rPr lang="en-US" sz="2400" b="1" dirty="0"/>
              <a:t>See those models, here: </a:t>
            </a:r>
            <a:r>
              <a:rPr lang="en-US" sz="2400" b="1" dirty="0">
                <a:hlinkClick r:id="rId2">
                  <a:extLst>
                    <a:ext uri="{A12FA001-AC4F-418D-AE19-62706E023703}">
                      <ahyp:hlinkClr xmlns:ahyp="http://schemas.microsoft.com/office/drawing/2018/hyperlinkcolor" val="tx"/>
                    </a:ext>
                  </a:extLst>
                </a:hlinkClick>
              </a:rPr>
              <a:t>https://www.mtc.gov/uniformity/adopted-uniformity-recommendations/</a:t>
            </a:r>
            <a:r>
              <a:rPr lang="en-US" sz="2400" b="1" dirty="0"/>
              <a:t>. </a:t>
            </a:r>
          </a:p>
          <a:p>
            <a:pPr>
              <a:spcBef>
                <a:spcPts val="0"/>
              </a:spcBef>
              <a:spcAft>
                <a:spcPts val="2400"/>
              </a:spcAft>
            </a:pPr>
            <a:r>
              <a:rPr lang="en-US" sz="2400" b="1" dirty="0"/>
              <a:t>Also, the MTC has a model requiring </a:t>
            </a:r>
            <a:r>
              <a:rPr lang="en-US" sz="2400" b="1" dirty="0">
                <a:highlight>
                  <a:srgbClr val="FFFF00"/>
                </a:highlight>
              </a:rPr>
              <a:t>add-back of certain expenses from intercompany transactions</a:t>
            </a:r>
            <a:r>
              <a:rPr lang="en-US" sz="2400" b="1" dirty="0"/>
              <a:t>.</a:t>
            </a:r>
          </a:p>
        </p:txBody>
      </p:sp>
      <p:sp>
        <p:nvSpPr>
          <p:cNvPr id="4" name="Slide Number Placeholder 3">
            <a:extLst>
              <a:ext uri="{FF2B5EF4-FFF2-40B4-BE49-F238E27FC236}">
                <a16:creationId xmlns:a16="http://schemas.microsoft.com/office/drawing/2014/main" id="{8F44AA59-C6CE-5F9C-4E46-7C5E33893566}"/>
              </a:ext>
            </a:extLst>
          </p:cNvPr>
          <p:cNvSpPr>
            <a:spLocks noGrp="1"/>
          </p:cNvSpPr>
          <p:nvPr>
            <p:ph type="sldNum" sz="quarter" idx="12"/>
          </p:nvPr>
        </p:nvSpPr>
        <p:spPr>
          <a:xfrm>
            <a:off x="10558300" y="6423914"/>
            <a:ext cx="1052510" cy="365125"/>
          </a:xfrm>
        </p:spPr>
        <p:txBody>
          <a:bodyPr>
            <a:normAutofit/>
          </a:bodyPr>
          <a:lstStyle/>
          <a:p>
            <a:pPr>
              <a:spcAft>
                <a:spcPts val="600"/>
              </a:spcAft>
            </a:pPr>
            <a:fld id="{3A98EE3D-8CD1-4C3F-BD1C-C98C9596463C}" type="slidenum">
              <a:rPr lang="en-US" smtClean="0"/>
              <a:pPr>
                <a:spcAft>
                  <a:spcPts val="600"/>
                </a:spcAft>
              </a:pPr>
              <a:t>15</a:t>
            </a:fld>
            <a:endParaRPr lang="en-US"/>
          </a:p>
        </p:txBody>
      </p:sp>
    </p:spTree>
    <p:extLst>
      <p:ext uri="{BB962C8B-B14F-4D97-AF65-F5344CB8AC3E}">
        <p14:creationId xmlns:p14="http://schemas.microsoft.com/office/powerpoint/2010/main" val="3390271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B846C-ADDD-3F47-E55E-B9566EF8D13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7BB3A14-7C06-6AB0-5767-905845DA6141}"/>
              </a:ext>
            </a:extLst>
          </p:cNvPr>
          <p:cNvSpPr>
            <a:spLocks noGrp="1"/>
          </p:cNvSpPr>
          <p:nvPr>
            <p:ph type="title"/>
          </p:nvPr>
        </p:nvSpPr>
        <p:spPr>
          <a:xfrm>
            <a:off x="446533" y="1027034"/>
            <a:ext cx="11306196" cy="3703320"/>
          </a:xfrm>
        </p:spPr>
        <p:txBody>
          <a:bodyPr vert="horz" lIns="91440" tIns="45720" rIns="91440" bIns="45720" rtlCol="0" anchor="b">
            <a:normAutofit/>
          </a:bodyPr>
          <a:lstStyle/>
          <a:p>
            <a:r>
              <a:rPr lang="en-US" sz="4000" dirty="0">
                <a:solidFill>
                  <a:schemeClr val="tx2"/>
                </a:solidFill>
              </a:rPr>
              <a:t>Pass-through questions</a:t>
            </a:r>
            <a:endParaRPr lang="en-US" sz="4000" b="0" kern="1200" cap="all" dirty="0">
              <a:solidFill>
                <a:schemeClr val="tx2"/>
              </a:solidFill>
              <a:latin typeface="+mj-lt"/>
              <a:ea typeface="+mj-ea"/>
              <a:cs typeface="+mj-cs"/>
            </a:endParaRPr>
          </a:p>
        </p:txBody>
      </p:sp>
      <p:sp>
        <p:nvSpPr>
          <p:cNvPr id="2" name="Slide Number Placeholder 1">
            <a:extLst>
              <a:ext uri="{FF2B5EF4-FFF2-40B4-BE49-F238E27FC236}">
                <a16:creationId xmlns:a16="http://schemas.microsoft.com/office/drawing/2014/main" id="{079DF4E3-3F5D-AE5F-BBA5-3B08B12B55D6}"/>
              </a:ext>
            </a:extLst>
          </p:cNvPr>
          <p:cNvSpPr>
            <a:spLocks noGrp="1"/>
          </p:cNvSpPr>
          <p:nvPr>
            <p:ph type="sldNum" sz="quarter" idx="12"/>
          </p:nvPr>
        </p:nvSpPr>
        <p:spPr>
          <a:xfrm>
            <a:off x="10558300" y="6028717"/>
            <a:ext cx="1016440" cy="365125"/>
          </a:xfrm>
        </p:spPr>
        <p:txBody>
          <a:bodyPr vert="horz" lIns="91440" tIns="45720" rIns="91440" bIns="45720" rtlCol="0" anchor="ctr">
            <a:normAutofit/>
          </a:bodyPr>
          <a:lstStyle/>
          <a:p>
            <a:pPr defTabSz="457200">
              <a:spcAft>
                <a:spcPts val="600"/>
              </a:spcAft>
            </a:pPr>
            <a:fld id="{3A98EE3D-8CD1-4C3F-BD1C-C98C9596463C}" type="slidenum">
              <a:rPr lang="en-US">
                <a:solidFill>
                  <a:srgbClr val="FFFFFF"/>
                </a:solidFill>
              </a:rPr>
              <a:pPr defTabSz="457200">
                <a:spcAft>
                  <a:spcPts val="600"/>
                </a:spcAft>
              </a:pPr>
              <a:t>16</a:t>
            </a:fld>
            <a:endParaRPr lang="en-US">
              <a:solidFill>
                <a:srgbClr val="FFFFFF"/>
              </a:solidFill>
            </a:endParaRPr>
          </a:p>
        </p:txBody>
      </p:sp>
    </p:spTree>
    <p:extLst>
      <p:ext uri="{BB962C8B-B14F-4D97-AF65-F5344CB8AC3E}">
        <p14:creationId xmlns:p14="http://schemas.microsoft.com/office/powerpoint/2010/main" val="4233017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6E7DB-D4E9-B7BB-8731-B7958C9BCE01}"/>
              </a:ext>
            </a:extLst>
          </p:cNvPr>
          <p:cNvSpPr>
            <a:spLocks noGrp="1"/>
          </p:cNvSpPr>
          <p:nvPr>
            <p:ph type="title"/>
          </p:nvPr>
        </p:nvSpPr>
        <p:spPr/>
        <p:txBody>
          <a:bodyPr/>
          <a:lstStyle/>
          <a:p>
            <a:r>
              <a:rPr lang="en-US" dirty="0"/>
              <a:t>Are there any Pass-through developments?</a:t>
            </a:r>
          </a:p>
        </p:txBody>
      </p:sp>
      <p:sp>
        <p:nvSpPr>
          <p:cNvPr id="3" name="Content Placeholder 2">
            <a:extLst>
              <a:ext uri="{FF2B5EF4-FFF2-40B4-BE49-F238E27FC236}">
                <a16:creationId xmlns:a16="http://schemas.microsoft.com/office/drawing/2014/main" id="{815AABFB-8827-502D-9A54-615C13DE5742}"/>
              </a:ext>
            </a:extLst>
          </p:cNvPr>
          <p:cNvSpPr>
            <a:spLocks noGrp="1"/>
          </p:cNvSpPr>
          <p:nvPr>
            <p:ph idx="1"/>
          </p:nvPr>
        </p:nvSpPr>
        <p:spPr/>
        <p:txBody>
          <a:bodyPr/>
          <a:lstStyle/>
          <a:p>
            <a:pPr>
              <a:spcBef>
                <a:spcPts val="1800"/>
              </a:spcBef>
            </a:pPr>
            <a:r>
              <a:rPr lang="en-US" sz="2400" b="1" dirty="0"/>
              <a:t>OBBBA raises the SALT cap and phases out that increase for high-income taxpayers.</a:t>
            </a:r>
          </a:p>
          <a:p>
            <a:pPr>
              <a:spcBef>
                <a:spcPts val="1800"/>
              </a:spcBef>
            </a:pPr>
            <a:r>
              <a:rPr lang="en-US" sz="2400" b="1" dirty="0"/>
              <a:t>What does it mean that the legislation in the House included restrictions on the ability of taxpayers to take deductions for PTE taxes but then those restrictions were removed?</a:t>
            </a:r>
          </a:p>
          <a:p>
            <a:endParaRPr lang="en-US" dirty="0"/>
          </a:p>
        </p:txBody>
      </p:sp>
      <p:sp>
        <p:nvSpPr>
          <p:cNvPr id="4" name="Slide Number Placeholder 3">
            <a:extLst>
              <a:ext uri="{FF2B5EF4-FFF2-40B4-BE49-F238E27FC236}">
                <a16:creationId xmlns:a16="http://schemas.microsoft.com/office/drawing/2014/main" id="{5E5FD68B-2485-B1D6-2955-C8E6AF1A0129}"/>
              </a:ext>
            </a:extLst>
          </p:cNvPr>
          <p:cNvSpPr>
            <a:spLocks noGrp="1"/>
          </p:cNvSpPr>
          <p:nvPr>
            <p:ph type="sldNum" sz="quarter" idx="12"/>
          </p:nvPr>
        </p:nvSpPr>
        <p:spPr/>
        <p:txBody>
          <a:bodyPr/>
          <a:lstStyle/>
          <a:p>
            <a:fld id="{3A98EE3D-8CD1-4C3F-BD1C-C98C9596463C}" type="slidenum">
              <a:rPr lang="en-US" smtClean="0"/>
              <a:t>17</a:t>
            </a:fld>
            <a:endParaRPr lang="en-US" dirty="0"/>
          </a:p>
        </p:txBody>
      </p:sp>
    </p:spTree>
    <p:extLst>
      <p:ext uri="{BB962C8B-B14F-4D97-AF65-F5344CB8AC3E}">
        <p14:creationId xmlns:p14="http://schemas.microsoft.com/office/powerpoint/2010/main" val="20376271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51913-B264-FD36-932C-282039EB63C7}"/>
              </a:ext>
            </a:extLst>
          </p:cNvPr>
          <p:cNvSpPr>
            <a:spLocks noGrp="1"/>
          </p:cNvSpPr>
          <p:nvPr>
            <p:ph type="title"/>
          </p:nvPr>
        </p:nvSpPr>
        <p:spPr>
          <a:xfrm>
            <a:off x="581192" y="702156"/>
            <a:ext cx="11029616" cy="678588"/>
          </a:xfrm>
        </p:spPr>
        <p:txBody>
          <a:bodyPr>
            <a:normAutofit fontScale="90000"/>
          </a:bodyPr>
          <a:lstStyle/>
          <a:p>
            <a:r>
              <a:rPr lang="en-US" dirty="0"/>
              <a:t>What about Pass-throughs and the global private markets?</a:t>
            </a:r>
          </a:p>
        </p:txBody>
      </p:sp>
      <p:sp>
        <p:nvSpPr>
          <p:cNvPr id="3" name="Content Placeholder 2">
            <a:extLst>
              <a:ext uri="{FF2B5EF4-FFF2-40B4-BE49-F238E27FC236}">
                <a16:creationId xmlns:a16="http://schemas.microsoft.com/office/drawing/2014/main" id="{89C48825-D341-9FCB-F4D5-8674B9642C22}"/>
              </a:ext>
            </a:extLst>
          </p:cNvPr>
          <p:cNvSpPr>
            <a:spLocks noGrp="1"/>
          </p:cNvSpPr>
          <p:nvPr>
            <p:ph idx="1"/>
          </p:nvPr>
        </p:nvSpPr>
        <p:spPr>
          <a:xfrm>
            <a:off x="581192" y="1572768"/>
            <a:ext cx="11029615" cy="4583076"/>
          </a:xfrm>
        </p:spPr>
        <p:txBody>
          <a:bodyPr>
            <a:normAutofit/>
          </a:bodyPr>
          <a:lstStyle/>
          <a:p>
            <a:pPr>
              <a:spcBef>
                <a:spcPts val="1200"/>
              </a:spcBef>
            </a:pPr>
            <a:r>
              <a:rPr lang="en-US" sz="2800" b="1" dirty="0"/>
              <a:t>As we’ve discussed, private equity is continuing to grow.</a:t>
            </a:r>
          </a:p>
          <a:p>
            <a:pPr>
              <a:spcBef>
                <a:spcPts val="1200"/>
              </a:spcBef>
            </a:pPr>
            <a:r>
              <a:rPr lang="en-US" sz="2800" b="1" dirty="0"/>
              <a:t>PE firms typically hold non-publicly traded assets such as real estate and pass-through operating companies.</a:t>
            </a:r>
          </a:p>
          <a:p>
            <a:pPr>
              <a:spcBef>
                <a:spcPts val="1200"/>
              </a:spcBef>
            </a:pPr>
            <a:r>
              <a:rPr lang="en-US" sz="2800" b="1" dirty="0">
                <a:highlight>
                  <a:srgbClr val="FFFF00"/>
                </a:highlight>
              </a:rPr>
              <a:t>Private credit, or debt—where companies borrow from funds rather than banks—is also growing rapidly. But it’s risky.</a:t>
            </a:r>
          </a:p>
          <a:p>
            <a:pPr>
              <a:spcBef>
                <a:spcPts val="1200"/>
              </a:spcBef>
            </a:pPr>
            <a:r>
              <a:rPr lang="en-US" sz="2800" b="1" dirty="0"/>
              <a:t>Some want to be able to offer institutional and individual investors PE holdings through traded funds (like mutual funds).</a:t>
            </a:r>
          </a:p>
        </p:txBody>
      </p:sp>
      <p:sp>
        <p:nvSpPr>
          <p:cNvPr id="4" name="Slide Number Placeholder 3">
            <a:extLst>
              <a:ext uri="{FF2B5EF4-FFF2-40B4-BE49-F238E27FC236}">
                <a16:creationId xmlns:a16="http://schemas.microsoft.com/office/drawing/2014/main" id="{14622F99-CDD8-2C38-E511-7FC0673726E2}"/>
              </a:ext>
            </a:extLst>
          </p:cNvPr>
          <p:cNvSpPr>
            <a:spLocks noGrp="1"/>
          </p:cNvSpPr>
          <p:nvPr>
            <p:ph type="sldNum" sz="quarter" idx="12"/>
          </p:nvPr>
        </p:nvSpPr>
        <p:spPr/>
        <p:txBody>
          <a:bodyPr/>
          <a:lstStyle/>
          <a:p>
            <a:fld id="{3A98EE3D-8CD1-4C3F-BD1C-C98C9596463C}" type="slidenum">
              <a:rPr lang="en-US" smtClean="0"/>
              <a:t>18</a:t>
            </a:fld>
            <a:endParaRPr lang="en-US" dirty="0"/>
          </a:p>
        </p:txBody>
      </p:sp>
    </p:spTree>
    <p:extLst>
      <p:ext uri="{BB962C8B-B14F-4D97-AF65-F5344CB8AC3E}">
        <p14:creationId xmlns:p14="http://schemas.microsoft.com/office/powerpoint/2010/main" val="1612131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E9A39-6FCE-82D9-C721-B5F0100FB4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134817-805B-8751-F8FF-E1D8212AFFAA}"/>
              </a:ext>
            </a:extLst>
          </p:cNvPr>
          <p:cNvSpPr>
            <a:spLocks noGrp="1"/>
          </p:cNvSpPr>
          <p:nvPr>
            <p:ph type="title"/>
          </p:nvPr>
        </p:nvSpPr>
        <p:spPr>
          <a:xfrm>
            <a:off x="581192" y="702156"/>
            <a:ext cx="11029616" cy="678588"/>
          </a:xfrm>
        </p:spPr>
        <p:txBody>
          <a:bodyPr>
            <a:normAutofit fontScale="90000"/>
          </a:bodyPr>
          <a:lstStyle/>
          <a:p>
            <a:r>
              <a:rPr lang="en-US" dirty="0"/>
              <a:t>What about Pass-throughs and the global private markets?</a:t>
            </a:r>
          </a:p>
        </p:txBody>
      </p:sp>
      <p:sp>
        <p:nvSpPr>
          <p:cNvPr id="3" name="Content Placeholder 2">
            <a:extLst>
              <a:ext uri="{FF2B5EF4-FFF2-40B4-BE49-F238E27FC236}">
                <a16:creationId xmlns:a16="http://schemas.microsoft.com/office/drawing/2014/main" id="{B15FAC13-425D-A520-C6D6-DF6B146441C7}"/>
              </a:ext>
            </a:extLst>
          </p:cNvPr>
          <p:cNvSpPr>
            <a:spLocks noGrp="1"/>
          </p:cNvSpPr>
          <p:nvPr>
            <p:ph idx="1"/>
          </p:nvPr>
        </p:nvSpPr>
        <p:spPr>
          <a:xfrm>
            <a:off x="581192" y="1572768"/>
            <a:ext cx="11029615" cy="4583076"/>
          </a:xfrm>
        </p:spPr>
        <p:txBody>
          <a:bodyPr>
            <a:normAutofit/>
          </a:bodyPr>
          <a:lstStyle/>
          <a:p>
            <a:pPr>
              <a:spcBef>
                <a:spcPts val="1200"/>
              </a:spcBef>
            </a:pPr>
            <a:r>
              <a:rPr lang="en-US" sz="2800" b="1" dirty="0"/>
              <a:t>When foreign investors invest in U.S. private equity funds, they often use blocker corporations. While those corporations must report and pay tax on U.S. income, the foreign shareholders do not. </a:t>
            </a:r>
          </a:p>
          <a:p>
            <a:pPr>
              <a:spcBef>
                <a:spcPts val="1200"/>
              </a:spcBef>
            </a:pPr>
            <a:r>
              <a:rPr lang="en-US" sz="2800" b="1" dirty="0">
                <a:highlight>
                  <a:srgbClr val="FFFF00"/>
                </a:highlight>
              </a:rPr>
              <a:t>The MTC partnership project has a draft white paper and draft model statute on sourcing the income of investment partnerships</a:t>
            </a:r>
            <a:r>
              <a:rPr lang="en-US" sz="2800" b="1" dirty="0"/>
              <a:t>—but that applies only to investors taxed as individuals.</a:t>
            </a:r>
          </a:p>
          <a:p>
            <a:pPr>
              <a:spcBef>
                <a:spcPts val="1200"/>
              </a:spcBef>
            </a:pPr>
            <a:r>
              <a:rPr lang="en-US" sz="2800" b="1" dirty="0"/>
              <a:t>How would these blocker corporations be treated for state tax purposes? </a:t>
            </a:r>
            <a:endParaRPr lang="en-US" sz="1800" b="1" dirty="0"/>
          </a:p>
        </p:txBody>
      </p:sp>
      <p:sp>
        <p:nvSpPr>
          <p:cNvPr id="4" name="Slide Number Placeholder 3">
            <a:extLst>
              <a:ext uri="{FF2B5EF4-FFF2-40B4-BE49-F238E27FC236}">
                <a16:creationId xmlns:a16="http://schemas.microsoft.com/office/drawing/2014/main" id="{B5E144DC-4251-4B01-1A6B-9F44C2406019}"/>
              </a:ext>
            </a:extLst>
          </p:cNvPr>
          <p:cNvSpPr>
            <a:spLocks noGrp="1"/>
          </p:cNvSpPr>
          <p:nvPr>
            <p:ph type="sldNum" sz="quarter" idx="12"/>
          </p:nvPr>
        </p:nvSpPr>
        <p:spPr/>
        <p:txBody>
          <a:bodyPr/>
          <a:lstStyle/>
          <a:p>
            <a:fld id="{3A98EE3D-8CD1-4C3F-BD1C-C98C9596463C}" type="slidenum">
              <a:rPr lang="en-US" smtClean="0"/>
              <a:t>19</a:t>
            </a:fld>
            <a:endParaRPr lang="en-US" dirty="0"/>
          </a:p>
        </p:txBody>
      </p:sp>
    </p:spTree>
    <p:extLst>
      <p:ext uri="{BB962C8B-B14F-4D97-AF65-F5344CB8AC3E}">
        <p14:creationId xmlns:p14="http://schemas.microsoft.com/office/powerpoint/2010/main" val="3383612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ECEA168-6738-7134-613D-A4F41CA160CC}"/>
            </a:ext>
          </a:extLst>
        </p:cNvPr>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F3CBB73E-3E71-A87D-DD00-53EDE5E2E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sp>
        <p:nvSpPr>
          <p:cNvPr id="2" name="Title 1">
            <a:extLst>
              <a:ext uri="{FF2B5EF4-FFF2-40B4-BE49-F238E27FC236}">
                <a16:creationId xmlns:a16="http://schemas.microsoft.com/office/drawing/2014/main" id="{36F1EA85-5A2C-B4B6-2FC2-B3783117A292}"/>
              </a:ext>
            </a:extLst>
          </p:cNvPr>
          <p:cNvSpPr>
            <a:spLocks noGrp="1"/>
          </p:cNvSpPr>
          <p:nvPr>
            <p:ph type="ctrTitle"/>
          </p:nvPr>
        </p:nvSpPr>
        <p:spPr>
          <a:xfrm>
            <a:off x="3840487" y="2080644"/>
            <a:ext cx="7370057" cy="1721187"/>
          </a:xfrm>
        </p:spPr>
        <p:txBody>
          <a:bodyPr>
            <a:normAutofit fontScale="90000"/>
          </a:bodyPr>
          <a:lstStyle/>
          <a:p>
            <a:pPr algn="ctr"/>
            <a:br>
              <a:rPr lang="en-US" sz="4400" dirty="0"/>
            </a:br>
            <a:br>
              <a:rPr lang="en-US" sz="4400" dirty="0"/>
            </a:br>
            <a:br>
              <a:rPr lang="en-US" sz="4400" dirty="0"/>
            </a:br>
            <a:br>
              <a:rPr lang="en-US" sz="4400" dirty="0"/>
            </a:br>
            <a:br>
              <a:rPr lang="en-US" sz="4400" dirty="0"/>
            </a:br>
            <a:r>
              <a:rPr lang="en-US" sz="4400" dirty="0"/>
              <a:t>Uniformity </a:t>
            </a:r>
            <a:r>
              <a:rPr lang="en-US" sz="4700" cap="none" dirty="0"/>
              <a:t>DEVELOPMENTS </a:t>
            </a:r>
            <a:br>
              <a:rPr lang="en-US" sz="4700" cap="none" dirty="0"/>
            </a:br>
            <a:r>
              <a:rPr lang="en-US" sz="4700" b="1" u="sng" cap="none" dirty="0">
                <a:solidFill>
                  <a:schemeClr val="accent1">
                    <a:lumMod val="75000"/>
                  </a:schemeClr>
                </a:solidFill>
              </a:rPr>
              <a:t>QUESTIONS</a:t>
            </a:r>
            <a:br>
              <a:rPr lang="en-US" sz="4000" cap="none" dirty="0"/>
            </a:br>
            <a:r>
              <a:rPr lang="en-US" sz="2700" cap="none" dirty="0"/>
              <a:t>Report to the MTC Uniformity Committee</a:t>
            </a:r>
            <a:endParaRPr lang="en-US" sz="4400" dirty="0"/>
          </a:p>
        </p:txBody>
      </p:sp>
      <p:sp>
        <p:nvSpPr>
          <p:cNvPr id="3" name="Subtitle 2">
            <a:extLst>
              <a:ext uri="{FF2B5EF4-FFF2-40B4-BE49-F238E27FC236}">
                <a16:creationId xmlns:a16="http://schemas.microsoft.com/office/drawing/2014/main" id="{2F1262BB-7B25-E5D9-2800-9B6E069BC143}"/>
              </a:ext>
            </a:extLst>
          </p:cNvPr>
          <p:cNvSpPr>
            <a:spLocks noGrp="1"/>
          </p:cNvSpPr>
          <p:nvPr>
            <p:ph type="subTitle" idx="1"/>
          </p:nvPr>
        </p:nvSpPr>
        <p:spPr>
          <a:xfrm>
            <a:off x="4023359" y="3909268"/>
            <a:ext cx="7187185" cy="637565"/>
          </a:xfrm>
        </p:spPr>
        <p:txBody>
          <a:bodyPr>
            <a:noAutofit/>
          </a:bodyPr>
          <a:lstStyle/>
          <a:p>
            <a:pPr algn="ctr">
              <a:spcBef>
                <a:spcPts val="0"/>
              </a:spcBef>
              <a:spcAft>
                <a:spcPts val="0"/>
              </a:spcAft>
            </a:pPr>
            <a:r>
              <a:rPr lang="en-US" sz="2000" dirty="0"/>
              <a:t>July 22, 2025</a:t>
            </a:r>
          </a:p>
          <a:p>
            <a:pPr algn="ctr">
              <a:spcBef>
                <a:spcPts val="0"/>
              </a:spcBef>
              <a:spcAft>
                <a:spcPts val="0"/>
              </a:spcAft>
            </a:pPr>
            <a:r>
              <a:rPr lang="en-US" sz="2000" dirty="0"/>
              <a:t>Helen Hecht, MTC Uniformity Counsel</a:t>
            </a:r>
          </a:p>
        </p:txBody>
      </p:sp>
      <p:sp>
        <p:nvSpPr>
          <p:cNvPr id="31" name="Rectangle 30">
            <a:extLst>
              <a:ext uri="{FF2B5EF4-FFF2-40B4-BE49-F238E27FC236}">
                <a16:creationId xmlns:a16="http://schemas.microsoft.com/office/drawing/2014/main" id="{CA30D33B-CDCD-FD96-629B-D16906093B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sp>
        <p:nvSpPr>
          <p:cNvPr id="33" name="Rectangle 32">
            <a:extLst>
              <a:ext uri="{FF2B5EF4-FFF2-40B4-BE49-F238E27FC236}">
                <a16:creationId xmlns:a16="http://schemas.microsoft.com/office/drawing/2014/main" id="{D245C2E7-B2E8-1795-F172-88925FCC4D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sp>
        <p:nvSpPr>
          <p:cNvPr id="35" name="Rectangle 34">
            <a:extLst>
              <a:ext uri="{FF2B5EF4-FFF2-40B4-BE49-F238E27FC236}">
                <a16:creationId xmlns:a16="http://schemas.microsoft.com/office/drawing/2014/main" id="{B65000DD-FD40-6ABA-B63E-AED0BC4C58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pic>
        <p:nvPicPr>
          <p:cNvPr id="4" name="Picture 3">
            <a:extLst>
              <a:ext uri="{FF2B5EF4-FFF2-40B4-BE49-F238E27FC236}">
                <a16:creationId xmlns:a16="http://schemas.microsoft.com/office/drawing/2014/main" id="{F41EA280-D71F-052D-A6C2-D42BD87BBFBA}"/>
              </a:ext>
            </a:extLst>
          </p:cNvPr>
          <p:cNvPicPr>
            <a:picLocks noChangeAspect="1"/>
          </p:cNvPicPr>
          <p:nvPr/>
        </p:nvPicPr>
        <p:blipFill>
          <a:blip r:embed="rId4"/>
          <a:stretch>
            <a:fillRect/>
          </a:stretch>
        </p:blipFill>
        <p:spPr>
          <a:xfrm>
            <a:off x="755901" y="2244116"/>
            <a:ext cx="3084585" cy="1557715"/>
          </a:xfrm>
          <a:prstGeom prst="rect">
            <a:avLst/>
          </a:prstGeom>
        </p:spPr>
      </p:pic>
      <p:sp>
        <p:nvSpPr>
          <p:cNvPr id="5" name="Slide Number Placeholder 4">
            <a:extLst>
              <a:ext uri="{FF2B5EF4-FFF2-40B4-BE49-F238E27FC236}">
                <a16:creationId xmlns:a16="http://schemas.microsoft.com/office/drawing/2014/main" id="{1AADBAF2-9B86-137C-D9D4-AE9AE9EDAA4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cxnSp>
        <p:nvCxnSpPr>
          <p:cNvPr id="11" name="Straight Connector 10">
            <a:extLst>
              <a:ext uri="{FF2B5EF4-FFF2-40B4-BE49-F238E27FC236}">
                <a16:creationId xmlns:a16="http://schemas.microsoft.com/office/drawing/2014/main" id="{2652E446-1E1D-4C24-B8BB-EF3298E3B15A}"/>
              </a:ext>
            </a:extLst>
          </p:cNvPr>
          <p:cNvCxnSpPr/>
          <p:nvPr/>
        </p:nvCxnSpPr>
        <p:spPr>
          <a:xfrm>
            <a:off x="7123176" y="2414016"/>
            <a:ext cx="3904488" cy="0"/>
          </a:xfrm>
          <a:prstGeom prst="line">
            <a:avLst/>
          </a:prstGeom>
          <a:ln w="92075"/>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5283393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53483-EDEE-7152-E329-B79D9E6397B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E92D223-BDD1-70FC-B0E5-4B4315A87423}"/>
              </a:ext>
            </a:extLst>
          </p:cNvPr>
          <p:cNvSpPr>
            <a:spLocks noGrp="1"/>
          </p:cNvSpPr>
          <p:nvPr>
            <p:ph type="title"/>
          </p:nvPr>
        </p:nvSpPr>
        <p:spPr>
          <a:xfrm>
            <a:off x="446533" y="1027034"/>
            <a:ext cx="11128207" cy="3703320"/>
          </a:xfrm>
        </p:spPr>
        <p:txBody>
          <a:bodyPr vert="horz" lIns="91440" tIns="45720" rIns="91440" bIns="45720" rtlCol="0" anchor="b">
            <a:normAutofit/>
          </a:bodyPr>
          <a:lstStyle/>
          <a:p>
            <a:r>
              <a:rPr lang="en-US" sz="4400" dirty="0">
                <a:solidFill>
                  <a:schemeClr val="tx2"/>
                </a:solidFill>
              </a:rPr>
              <a:t>What about a simple DST? </a:t>
            </a:r>
            <a:endParaRPr lang="en-US" sz="4400" b="0" kern="1200" cap="all" dirty="0">
              <a:solidFill>
                <a:schemeClr val="tx2"/>
              </a:solidFill>
              <a:latin typeface="+mj-lt"/>
              <a:ea typeface="+mj-ea"/>
              <a:cs typeface="+mj-cs"/>
            </a:endParaRPr>
          </a:p>
        </p:txBody>
      </p:sp>
      <p:sp>
        <p:nvSpPr>
          <p:cNvPr id="2" name="Slide Number Placeholder 1">
            <a:extLst>
              <a:ext uri="{FF2B5EF4-FFF2-40B4-BE49-F238E27FC236}">
                <a16:creationId xmlns:a16="http://schemas.microsoft.com/office/drawing/2014/main" id="{00871FDE-C1D5-03A2-12B8-F7CC23C16F4F}"/>
              </a:ext>
            </a:extLst>
          </p:cNvPr>
          <p:cNvSpPr>
            <a:spLocks noGrp="1"/>
          </p:cNvSpPr>
          <p:nvPr>
            <p:ph type="sldNum" sz="quarter" idx="12"/>
          </p:nvPr>
        </p:nvSpPr>
        <p:spPr>
          <a:xfrm>
            <a:off x="10558300" y="6028717"/>
            <a:ext cx="1016440" cy="365125"/>
          </a:xfrm>
        </p:spPr>
        <p:txBody>
          <a:bodyPr vert="horz" lIns="91440" tIns="45720" rIns="91440" bIns="45720" rtlCol="0" anchor="ctr">
            <a:normAutofit/>
          </a:bodyPr>
          <a:lstStyle/>
          <a:p>
            <a:pPr defTabSz="457200">
              <a:spcAft>
                <a:spcPts val="600"/>
              </a:spcAft>
            </a:pPr>
            <a:fld id="{3A98EE3D-8CD1-4C3F-BD1C-C98C9596463C}" type="slidenum">
              <a:rPr lang="en-US">
                <a:solidFill>
                  <a:srgbClr val="FFFFFF"/>
                </a:solidFill>
              </a:rPr>
              <a:pPr defTabSz="457200">
                <a:spcAft>
                  <a:spcPts val="600"/>
                </a:spcAft>
              </a:pPr>
              <a:t>20</a:t>
            </a:fld>
            <a:endParaRPr lang="en-US">
              <a:solidFill>
                <a:srgbClr val="FFFFFF"/>
              </a:solidFill>
            </a:endParaRPr>
          </a:p>
        </p:txBody>
      </p:sp>
    </p:spTree>
    <p:extLst>
      <p:ext uri="{BB962C8B-B14F-4D97-AF65-F5344CB8AC3E}">
        <p14:creationId xmlns:p14="http://schemas.microsoft.com/office/powerpoint/2010/main" val="37837812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C1BA471C-A348-A9EE-8850-945A6BE4CFCA}"/>
              </a:ext>
            </a:extLst>
          </p:cNvPr>
          <p:cNvSpPr>
            <a:spLocks noGrp="1"/>
          </p:cNvSpPr>
          <p:nvPr>
            <p:ph type="title"/>
          </p:nvPr>
        </p:nvSpPr>
        <p:spPr>
          <a:xfrm>
            <a:off x="716013" y="1009397"/>
            <a:ext cx="3164362" cy="4709131"/>
          </a:xfrm>
        </p:spPr>
        <p:txBody>
          <a:bodyPr anchor="ctr">
            <a:normAutofit/>
          </a:bodyPr>
          <a:lstStyle/>
          <a:p>
            <a:r>
              <a:rPr lang="en-US" dirty="0">
                <a:solidFill>
                  <a:srgbClr val="FFFEFF"/>
                </a:solidFill>
              </a:rPr>
              <a:t>Problems with digital Services Taxes</a:t>
            </a:r>
          </a:p>
        </p:txBody>
      </p:sp>
      <p:sp>
        <p:nvSpPr>
          <p:cNvPr id="3" name="Content Placeholder 2">
            <a:extLst>
              <a:ext uri="{FF2B5EF4-FFF2-40B4-BE49-F238E27FC236}">
                <a16:creationId xmlns:a16="http://schemas.microsoft.com/office/drawing/2014/main" id="{2DE7B69E-BE8A-AC7B-ADDD-C573AFC330B8}"/>
              </a:ext>
            </a:extLst>
          </p:cNvPr>
          <p:cNvSpPr>
            <a:spLocks noGrp="1"/>
          </p:cNvSpPr>
          <p:nvPr>
            <p:ph idx="1"/>
          </p:nvPr>
        </p:nvSpPr>
        <p:spPr>
          <a:xfrm>
            <a:off x="4241830" y="597644"/>
            <a:ext cx="7622509" cy="5822714"/>
          </a:xfrm>
        </p:spPr>
        <p:txBody>
          <a:bodyPr>
            <a:normAutofit/>
          </a:bodyPr>
          <a:lstStyle/>
          <a:p>
            <a:r>
              <a:rPr lang="en-US" sz="2800" b="1" dirty="0"/>
              <a:t>The U.S. government has expressed opposition to foreign DSTs.</a:t>
            </a:r>
          </a:p>
          <a:p>
            <a:r>
              <a:rPr lang="en-US" sz="2800" b="1" dirty="0"/>
              <a:t>And then there’s this from a recent Economist article:</a:t>
            </a:r>
          </a:p>
          <a:p>
            <a:pPr marL="594000" lvl="2" indent="0">
              <a:buNone/>
            </a:pPr>
            <a:r>
              <a:rPr lang="en-US" sz="2000" b="1" dirty="0"/>
              <a:t>“As users pose their </a:t>
            </a:r>
            <a:r>
              <a:rPr lang="en-US" sz="2000" b="1" dirty="0">
                <a:highlight>
                  <a:srgbClr val="FFFF00"/>
                </a:highlight>
              </a:rPr>
              <a:t>queries to chatbots </a:t>
            </a:r>
            <a:r>
              <a:rPr lang="en-US" sz="2000" b="1" dirty="0"/>
              <a:t>rather than conventional search engines, they </a:t>
            </a:r>
            <a:r>
              <a:rPr lang="en-US" sz="2000" b="1" dirty="0">
                <a:highlight>
                  <a:srgbClr val="FFFF00"/>
                </a:highlight>
              </a:rPr>
              <a:t>are given answers, rather than links to follow</a:t>
            </a:r>
            <a:r>
              <a:rPr lang="en-US" sz="2000" b="1" dirty="0"/>
              <a:t>. The result is that </a:t>
            </a:r>
            <a:r>
              <a:rPr lang="en-US" sz="2000" b="1" dirty="0">
                <a:highlight>
                  <a:srgbClr val="FFFF00"/>
                </a:highlight>
              </a:rPr>
              <a:t>“content” publishers</a:t>
            </a:r>
            <a:r>
              <a:rPr lang="en-US" sz="2000" b="1" dirty="0"/>
              <a:t>, from news providers and online forums to reference sites such as Wikipedia, </a:t>
            </a:r>
            <a:r>
              <a:rPr lang="en-US" sz="2000" b="1" dirty="0">
                <a:highlight>
                  <a:srgbClr val="FFFF00"/>
                </a:highlight>
              </a:rPr>
              <a:t>are seeing alarming drops in their traffic</a:t>
            </a:r>
            <a:r>
              <a:rPr lang="en-US" sz="2000" b="1" dirty="0"/>
              <a:t>. As AI changes how people browse, it is altering the economic bargain at the heart of the internet. </a:t>
            </a:r>
            <a:r>
              <a:rPr lang="en-US" sz="2000" b="1" dirty="0">
                <a:highlight>
                  <a:srgbClr val="FFFF00"/>
                </a:highlight>
              </a:rPr>
              <a:t>Human traffic has long been </a:t>
            </a:r>
            <a:r>
              <a:rPr lang="en-US" sz="2000" b="1" dirty="0" err="1">
                <a:highlight>
                  <a:srgbClr val="FFFF00"/>
                </a:highlight>
              </a:rPr>
              <a:t>monetised</a:t>
            </a:r>
            <a:r>
              <a:rPr lang="en-US" sz="2000" b="1" dirty="0">
                <a:highlight>
                  <a:srgbClr val="FFFF00"/>
                </a:highlight>
              </a:rPr>
              <a:t> using online advertising; now that traffic is drying up</a:t>
            </a:r>
            <a:r>
              <a:rPr lang="en-US" sz="2000" b="1" dirty="0"/>
              <a:t>.” </a:t>
            </a:r>
          </a:p>
        </p:txBody>
      </p:sp>
      <p:sp>
        <p:nvSpPr>
          <p:cNvPr id="4" name="Slide Number Placeholder 3">
            <a:extLst>
              <a:ext uri="{FF2B5EF4-FFF2-40B4-BE49-F238E27FC236}">
                <a16:creationId xmlns:a16="http://schemas.microsoft.com/office/drawing/2014/main" id="{4C8BD9E2-5EC1-F7C2-8CA3-0220748B49AC}"/>
              </a:ext>
            </a:extLst>
          </p:cNvPr>
          <p:cNvSpPr>
            <a:spLocks noGrp="1"/>
          </p:cNvSpPr>
          <p:nvPr>
            <p:ph type="sldNum" sz="quarter" idx="12"/>
          </p:nvPr>
        </p:nvSpPr>
        <p:spPr>
          <a:xfrm>
            <a:off x="10558300" y="6423914"/>
            <a:ext cx="1052510" cy="365125"/>
          </a:xfrm>
        </p:spPr>
        <p:txBody>
          <a:bodyPr>
            <a:normAutofit/>
          </a:bodyPr>
          <a:lstStyle/>
          <a:p>
            <a:pPr>
              <a:spcAft>
                <a:spcPts val="600"/>
              </a:spcAft>
            </a:pPr>
            <a:fld id="{3A98EE3D-8CD1-4C3F-BD1C-C98C9596463C}" type="slidenum">
              <a:rPr lang="en-US" smtClean="0"/>
              <a:pPr>
                <a:spcAft>
                  <a:spcPts val="600"/>
                </a:spcAft>
              </a:pPr>
              <a:t>21</a:t>
            </a:fld>
            <a:endParaRPr lang="en-US"/>
          </a:p>
        </p:txBody>
      </p:sp>
    </p:spTree>
    <p:extLst>
      <p:ext uri="{BB962C8B-B14F-4D97-AF65-F5344CB8AC3E}">
        <p14:creationId xmlns:p14="http://schemas.microsoft.com/office/powerpoint/2010/main" val="15895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CA55F0C-59EF-462E-23FF-4096488CE561}"/>
              </a:ext>
            </a:extLst>
          </p:cNvPr>
          <p:cNvSpPr>
            <a:spLocks noGrp="1"/>
          </p:cNvSpPr>
          <p:nvPr>
            <p:ph type="title"/>
          </p:nvPr>
        </p:nvSpPr>
        <p:spPr>
          <a:xfrm>
            <a:off x="446533" y="1027034"/>
            <a:ext cx="11128207" cy="3703320"/>
          </a:xfrm>
        </p:spPr>
        <p:txBody>
          <a:bodyPr vert="horz" lIns="91440" tIns="45720" rIns="91440" bIns="45720" rtlCol="0" anchor="b">
            <a:normAutofit/>
          </a:bodyPr>
          <a:lstStyle/>
          <a:p>
            <a:r>
              <a:rPr lang="en-US" sz="4400" dirty="0">
                <a:solidFill>
                  <a:schemeClr val="tx2"/>
                </a:solidFill>
              </a:rPr>
              <a:t>Speaking of Digital products . . .</a:t>
            </a:r>
            <a:endParaRPr lang="en-US" sz="4400" b="0" kern="1200" cap="all" dirty="0">
              <a:solidFill>
                <a:schemeClr val="tx2"/>
              </a:solidFill>
              <a:latin typeface="+mj-lt"/>
              <a:ea typeface="+mj-ea"/>
              <a:cs typeface="+mj-cs"/>
            </a:endParaRPr>
          </a:p>
        </p:txBody>
      </p:sp>
      <p:sp>
        <p:nvSpPr>
          <p:cNvPr id="2" name="Slide Number Placeholder 1">
            <a:extLst>
              <a:ext uri="{FF2B5EF4-FFF2-40B4-BE49-F238E27FC236}">
                <a16:creationId xmlns:a16="http://schemas.microsoft.com/office/drawing/2014/main" id="{FB5A0DD7-58E4-5FE9-2DC5-FCE6E098DD2A}"/>
              </a:ext>
            </a:extLst>
          </p:cNvPr>
          <p:cNvSpPr>
            <a:spLocks noGrp="1"/>
          </p:cNvSpPr>
          <p:nvPr>
            <p:ph type="sldNum" sz="quarter" idx="12"/>
          </p:nvPr>
        </p:nvSpPr>
        <p:spPr>
          <a:xfrm>
            <a:off x="10558300" y="6028717"/>
            <a:ext cx="1016440" cy="365125"/>
          </a:xfrm>
        </p:spPr>
        <p:txBody>
          <a:bodyPr vert="horz" lIns="91440" tIns="45720" rIns="91440" bIns="45720" rtlCol="0" anchor="ctr">
            <a:normAutofit/>
          </a:bodyPr>
          <a:lstStyle/>
          <a:p>
            <a:pPr defTabSz="457200">
              <a:spcAft>
                <a:spcPts val="600"/>
              </a:spcAft>
            </a:pPr>
            <a:fld id="{3A98EE3D-8CD1-4C3F-BD1C-C98C9596463C}" type="slidenum">
              <a:rPr lang="en-US">
                <a:solidFill>
                  <a:srgbClr val="FFFFFF"/>
                </a:solidFill>
              </a:rPr>
              <a:pPr defTabSz="457200">
                <a:spcAft>
                  <a:spcPts val="600"/>
                </a:spcAft>
              </a:pPr>
              <a:t>22</a:t>
            </a:fld>
            <a:endParaRPr lang="en-US">
              <a:solidFill>
                <a:srgbClr val="FFFFFF"/>
              </a:solidFill>
            </a:endParaRPr>
          </a:p>
        </p:txBody>
      </p:sp>
    </p:spTree>
    <p:extLst>
      <p:ext uri="{BB962C8B-B14F-4D97-AF65-F5344CB8AC3E}">
        <p14:creationId xmlns:p14="http://schemas.microsoft.com/office/powerpoint/2010/main" val="6260656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567AF7A-EF99-2ABF-DA5C-5A2613C63BE0}"/>
              </a:ext>
            </a:extLst>
          </p:cNvPr>
          <p:cNvSpPr>
            <a:spLocks noGrp="1"/>
          </p:cNvSpPr>
          <p:nvPr>
            <p:ph type="title"/>
          </p:nvPr>
        </p:nvSpPr>
        <p:spPr>
          <a:xfrm>
            <a:off x="581192" y="702156"/>
            <a:ext cx="11029616" cy="684192"/>
          </a:xfrm>
        </p:spPr>
        <p:txBody>
          <a:bodyPr/>
          <a:lstStyle/>
          <a:p>
            <a:r>
              <a:rPr lang="en-US" dirty="0"/>
              <a:t>What are they?</a:t>
            </a:r>
          </a:p>
        </p:txBody>
      </p:sp>
      <p:sp>
        <p:nvSpPr>
          <p:cNvPr id="6" name="Content Placeholder 5">
            <a:extLst>
              <a:ext uri="{FF2B5EF4-FFF2-40B4-BE49-F238E27FC236}">
                <a16:creationId xmlns:a16="http://schemas.microsoft.com/office/drawing/2014/main" id="{84C09FE3-2061-39EB-1236-EF7E6B969B8C}"/>
              </a:ext>
            </a:extLst>
          </p:cNvPr>
          <p:cNvSpPr>
            <a:spLocks noGrp="1"/>
          </p:cNvSpPr>
          <p:nvPr>
            <p:ph idx="1"/>
          </p:nvPr>
        </p:nvSpPr>
        <p:spPr>
          <a:xfrm>
            <a:off x="581190" y="1533832"/>
            <a:ext cx="11443168" cy="4890082"/>
          </a:xfrm>
        </p:spPr>
        <p:txBody>
          <a:bodyPr/>
          <a:lstStyle/>
          <a:p>
            <a:pPr>
              <a:spcBef>
                <a:spcPts val="0"/>
              </a:spcBef>
            </a:pPr>
            <a:r>
              <a:rPr lang="en-US" sz="2400" b="1" dirty="0"/>
              <a:t>Substitutes for traditional goods and services? </a:t>
            </a:r>
          </a:p>
          <a:p>
            <a:pPr>
              <a:spcBef>
                <a:spcPts val="0"/>
              </a:spcBef>
            </a:pPr>
            <a:r>
              <a:rPr lang="en-US" sz="2400" b="1" dirty="0"/>
              <a:t>New products that have no traditional analog?</a:t>
            </a:r>
          </a:p>
          <a:p>
            <a:pPr>
              <a:spcBef>
                <a:spcPts val="0"/>
              </a:spcBef>
            </a:pPr>
            <a:r>
              <a:rPr lang="en-US" sz="2400" b="1" dirty="0"/>
              <a:t>What if it can be reproduced in physical form?</a:t>
            </a:r>
          </a:p>
          <a:p>
            <a:pPr>
              <a:spcBef>
                <a:spcPts val="0"/>
              </a:spcBef>
            </a:pPr>
            <a:r>
              <a:rPr lang="en-US" sz="2400" b="1" dirty="0"/>
              <a:t>Are they just the products of services?</a:t>
            </a:r>
          </a:p>
          <a:p>
            <a:pPr>
              <a:spcBef>
                <a:spcPts val="0"/>
              </a:spcBef>
            </a:pPr>
            <a:r>
              <a:rPr lang="en-US" sz="2400" b="1" dirty="0"/>
              <a:t>Software? </a:t>
            </a:r>
            <a:br>
              <a:rPr lang="en-US" sz="2400" b="1" dirty="0"/>
            </a:br>
            <a:r>
              <a:rPr lang="en-US" sz="2000" b="1" dirty="0"/>
              <a:t>(Wait, I thought software was a tangible. But, no, software can also be a service, right? . . . )</a:t>
            </a:r>
          </a:p>
          <a:p>
            <a:pPr>
              <a:spcBef>
                <a:spcPts val="0"/>
              </a:spcBef>
            </a:pPr>
            <a:r>
              <a:rPr lang="en-US" sz="2400" b="1" dirty="0"/>
              <a:t>Communication?</a:t>
            </a:r>
          </a:p>
          <a:p>
            <a:pPr>
              <a:spcBef>
                <a:spcPts val="0"/>
              </a:spcBef>
            </a:pPr>
            <a:r>
              <a:rPr lang="en-US" sz="2400" b="1" dirty="0"/>
              <a:t>Does data count? </a:t>
            </a:r>
          </a:p>
          <a:p>
            <a:pPr>
              <a:spcBef>
                <a:spcPts val="0"/>
              </a:spcBef>
            </a:pPr>
            <a:r>
              <a:rPr lang="en-US" sz="2400" b="1" dirty="0"/>
              <a:t>Do platforms or infrastructure count?</a:t>
            </a:r>
          </a:p>
          <a:p>
            <a:r>
              <a:rPr lang="en-US" sz="2400" b="1" dirty="0"/>
              <a:t>Is it just everything now . . . ?</a:t>
            </a:r>
          </a:p>
          <a:p>
            <a:endParaRPr lang="en-US" dirty="0"/>
          </a:p>
        </p:txBody>
      </p:sp>
      <p:sp>
        <p:nvSpPr>
          <p:cNvPr id="4" name="Slide Number Placeholder 3">
            <a:extLst>
              <a:ext uri="{FF2B5EF4-FFF2-40B4-BE49-F238E27FC236}">
                <a16:creationId xmlns:a16="http://schemas.microsoft.com/office/drawing/2014/main" id="{8D79486E-422D-DE31-924B-03E386024201}"/>
              </a:ext>
            </a:extLst>
          </p:cNvPr>
          <p:cNvSpPr>
            <a:spLocks noGrp="1"/>
          </p:cNvSpPr>
          <p:nvPr>
            <p:ph type="sldNum" sz="quarter" idx="12"/>
          </p:nvPr>
        </p:nvSpPr>
        <p:spPr/>
        <p:txBody>
          <a:bodyPr/>
          <a:lstStyle/>
          <a:p>
            <a:fld id="{3A98EE3D-8CD1-4C3F-BD1C-C98C9596463C}" type="slidenum">
              <a:rPr lang="en-US" smtClean="0"/>
              <a:t>23</a:t>
            </a:fld>
            <a:endParaRPr lang="en-US" dirty="0"/>
          </a:p>
        </p:txBody>
      </p:sp>
    </p:spTree>
    <p:extLst>
      <p:ext uri="{BB962C8B-B14F-4D97-AF65-F5344CB8AC3E}">
        <p14:creationId xmlns:p14="http://schemas.microsoft.com/office/powerpoint/2010/main" val="6356476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8BA5A-C339-DEB6-017B-1C1D3992F87E}"/>
              </a:ext>
            </a:extLst>
          </p:cNvPr>
          <p:cNvSpPr>
            <a:spLocks noGrp="1"/>
          </p:cNvSpPr>
          <p:nvPr>
            <p:ph type="title"/>
          </p:nvPr>
        </p:nvSpPr>
        <p:spPr>
          <a:xfrm>
            <a:off x="581192" y="702156"/>
            <a:ext cx="11029616" cy="915824"/>
          </a:xfrm>
        </p:spPr>
        <p:txBody>
          <a:bodyPr/>
          <a:lstStyle/>
          <a:p>
            <a:r>
              <a:rPr lang="en-US" dirty="0"/>
              <a:t>How will AI change digital products?</a:t>
            </a:r>
          </a:p>
        </p:txBody>
      </p:sp>
      <p:sp>
        <p:nvSpPr>
          <p:cNvPr id="3" name="Content Placeholder 2">
            <a:extLst>
              <a:ext uri="{FF2B5EF4-FFF2-40B4-BE49-F238E27FC236}">
                <a16:creationId xmlns:a16="http://schemas.microsoft.com/office/drawing/2014/main" id="{BE5E6BA1-3E05-440F-54F8-6E18A40962E6}"/>
              </a:ext>
            </a:extLst>
          </p:cNvPr>
          <p:cNvSpPr>
            <a:spLocks noGrp="1"/>
          </p:cNvSpPr>
          <p:nvPr>
            <p:ph idx="1"/>
          </p:nvPr>
        </p:nvSpPr>
        <p:spPr>
          <a:xfrm>
            <a:off x="581192" y="1810512"/>
            <a:ext cx="11029615" cy="4164838"/>
          </a:xfrm>
        </p:spPr>
        <p:txBody>
          <a:bodyPr/>
          <a:lstStyle/>
          <a:p>
            <a:r>
              <a:rPr lang="en-US" sz="3200" b="1" dirty="0"/>
              <a:t>Here’s what AI said:</a:t>
            </a:r>
          </a:p>
          <a:p>
            <a:pPr lvl="1"/>
            <a:r>
              <a:rPr lang="en-US" sz="2800" b="1" dirty="0"/>
              <a:t>Hyper-personalization and adaption</a:t>
            </a:r>
          </a:p>
          <a:p>
            <a:pPr lvl="1"/>
            <a:r>
              <a:rPr lang="en-US" sz="2800" b="1" dirty="0"/>
              <a:t>Processes will become more automated</a:t>
            </a:r>
          </a:p>
          <a:p>
            <a:pPr lvl="1"/>
            <a:r>
              <a:rPr lang="en-US" sz="2800" b="1" dirty="0"/>
              <a:t>Interfaces will be enhanced</a:t>
            </a:r>
          </a:p>
          <a:p>
            <a:pPr lvl="1"/>
            <a:r>
              <a:rPr lang="en-US" sz="2800" b="1" dirty="0"/>
              <a:t>Products will simplify decision-making</a:t>
            </a:r>
          </a:p>
          <a:p>
            <a:pPr lvl="1"/>
            <a:r>
              <a:rPr lang="en-US" sz="2800" b="1" dirty="0"/>
              <a:t>Entirely new products and industries could be created</a:t>
            </a:r>
            <a:endParaRPr lang="en-US" b="1" dirty="0"/>
          </a:p>
        </p:txBody>
      </p:sp>
      <p:sp>
        <p:nvSpPr>
          <p:cNvPr id="4" name="Slide Number Placeholder 3">
            <a:extLst>
              <a:ext uri="{FF2B5EF4-FFF2-40B4-BE49-F238E27FC236}">
                <a16:creationId xmlns:a16="http://schemas.microsoft.com/office/drawing/2014/main" id="{7A255401-BBD4-B605-EBCE-CE4395156F5E}"/>
              </a:ext>
            </a:extLst>
          </p:cNvPr>
          <p:cNvSpPr>
            <a:spLocks noGrp="1"/>
          </p:cNvSpPr>
          <p:nvPr>
            <p:ph type="sldNum" sz="quarter" idx="12"/>
          </p:nvPr>
        </p:nvSpPr>
        <p:spPr/>
        <p:txBody>
          <a:bodyPr/>
          <a:lstStyle/>
          <a:p>
            <a:fld id="{3A98EE3D-8CD1-4C3F-BD1C-C98C9596463C}" type="slidenum">
              <a:rPr lang="en-US" smtClean="0"/>
              <a:t>24</a:t>
            </a:fld>
            <a:endParaRPr lang="en-US" dirty="0"/>
          </a:p>
        </p:txBody>
      </p:sp>
    </p:spTree>
    <p:extLst>
      <p:ext uri="{BB962C8B-B14F-4D97-AF65-F5344CB8AC3E}">
        <p14:creationId xmlns:p14="http://schemas.microsoft.com/office/powerpoint/2010/main" val="12458090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F5E26D4E-6BA9-079A-7B7A-5BCEA085AAA1}"/>
              </a:ext>
            </a:extLst>
          </p:cNvPr>
          <p:cNvSpPr>
            <a:spLocks noGrp="1"/>
          </p:cNvSpPr>
          <p:nvPr>
            <p:ph type="title"/>
          </p:nvPr>
        </p:nvSpPr>
        <p:spPr>
          <a:xfrm>
            <a:off x="771148" y="1037967"/>
            <a:ext cx="3054091" cy="4709131"/>
          </a:xfrm>
        </p:spPr>
        <p:txBody>
          <a:bodyPr anchor="ctr">
            <a:normAutofit/>
          </a:bodyPr>
          <a:lstStyle/>
          <a:p>
            <a:r>
              <a:rPr lang="en-US">
                <a:solidFill>
                  <a:srgbClr val="FFFEFF"/>
                </a:solidFill>
              </a:rPr>
              <a:t>Recent State Enactments</a:t>
            </a:r>
          </a:p>
        </p:txBody>
      </p:sp>
      <p:sp>
        <p:nvSpPr>
          <p:cNvPr id="8" name="Content Placeholder 2">
            <a:extLst>
              <a:ext uri="{FF2B5EF4-FFF2-40B4-BE49-F238E27FC236}">
                <a16:creationId xmlns:a16="http://schemas.microsoft.com/office/drawing/2014/main" id="{0CAE9874-3FBA-34F8-6A6A-C6D489F7EC4D}"/>
              </a:ext>
            </a:extLst>
          </p:cNvPr>
          <p:cNvSpPr>
            <a:spLocks noGrp="1"/>
          </p:cNvSpPr>
          <p:nvPr>
            <p:ph idx="1"/>
          </p:nvPr>
        </p:nvSpPr>
        <p:spPr>
          <a:xfrm>
            <a:off x="4736592" y="850392"/>
            <a:ext cx="4713730" cy="4505488"/>
          </a:xfrm>
        </p:spPr>
        <p:txBody>
          <a:bodyPr>
            <a:normAutofit/>
          </a:bodyPr>
          <a:lstStyle/>
          <a:p>
            <a:r>
              <a:rPr lang="en-US" sz="2800" b="1" dirty="0"/>
              <a:t>Washington</a:t>
            </a:r>
          </a:p>
          <a:p>
            <a:r>
              <a:rPr lang="en-US" sz="2800" b="1" dirty="0"/>
              <a:t>Maryland</a:t>
            </a:r>
          </a:p>
          <a:p>
            <a:r>
              <a:rPr lang="en-US" sz="2800" b="1" dirty="0"/>
              <a:t>Louisiana</a:t>
            </a:r>
            <a:endParaRPr lang="en-US" b="1" dirty="0"/>
          </a:p>
        </p:txBody>
      </p:sp>
      <p:sp>
        <p:nvSpPr>
          <p:cNvPr id="4" name="Slide Number Placeholder 3">
            <a:extLst>
              <a:ext uri="{FF2B5EF4-FFF2-40B4-BE49-F238E27FC236}">
                <a16:creationId xmlns:a16="http://schemas.microsoft.com/office/drawing/2014/main" id="{419D85D0-7446-DB7B-7933-FE38C95EB1D5}"/>
              </a:ext>
            </a:extLst>
          </p:cNvPr>
          <p:cNvSpPr>
            <a:spLocks noGrp="1"/>
          </p:cNvSpPr>
          <p:nvPr>
            <p:ph type="sldNum" sz="quarter" idx="12"/>
          </p:nvPr>
        </p:nvSpPr>
        <p:spPr>
          <a:xfrm>
            <a:off x="10558300" y="6423914"/>
            <a:ext cx="1052510" cy="365125"/>
          </a:xfrm>
        </p:spPr>
        <p:txBody>
          <a:bodyPr>
            <a:normAutofit/>
          </a:bodyPr>
          <a:lstStyle/>
          <a:p>
            <a:pPr>
              <a:spcAft>
                <a:spcPts val="600"/>
              </a:spcAft>
            </a:pPr>
            <a:fld id="{3A98EE3D-8CD1-4C3F-BD1C-C98C9596463C}" type="slidenum">
              <a:rPr lang="en-US" smtClean="0"/>
              <a:pPr>
                <a:spcAft>
                  <a:spcPts val="600"/>
                </a:spcAft>
              </a:pPr>
              <a:t>25</a:t>
            </a:fld>
            <a:endParaRPr lang="en-US"/>
          </a:p>
        </p:txBody>
      </p:sp>
    </p:spTree>
    <p:extLst>
      <p:ext uri="{BB962C8B-B14F-4D97-AF65-F5344CB8AC3E}">
        <p14:creationId xmlns:p14="http://schemas.microsoft.com/office/powerpoint/2010/main" val="8042176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F01E5E3-9643-4066-B97D-3AE930A476C0}"/>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C28C224-8A12-7EBB-5DB7-3C2058C593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081CE5-4C30-B1A8-07C5-F66CD4B6B2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8E1247A5-9947-7633-2383-944AC56D17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18D07C9C-AF2A-65BF-7865-F0E106A875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E268AA5F-FB5D-57A8-8550-3D9D5ACF54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EF5ED8F-C164-B49B-C252-00D3B30D0BF9}"/>
              </a:ext>
            </a:extLst>
          </p:cNvPr>
          <p:cNvSpPr>
            <a:spLocks noGrp="1"/>
          </p:cNvSpPr>
          <p:nvPr>
            <p:ph type="title"/>
          </p:nvPr>
        </p:nvSpPr>
        <p:spPr>
          <a:xfrm>
            <a:off x="771148" y="1037967"/>
            <a:ext cx="3054091" cy="4709131"/>
          </a:xfrm>
        </p:spPr>
        <p:txBody>
          <a:bodyPr anchor="ctr">
            <a:normAutofit/>
          </a:bodyPr>
          <a:lstStyle/>
          <a:p>
            <a:r>
              <a:rPr lang="en-US" dirty="0">
                <a:solidFill>
                  <a:srgbClr val="FFFEFF"/>
                </a:solidFill>
              </a:rPr>
              <a:t>Is it possible to  define digital products broadly?</a:t>
            </a:r>
          </a:p>
        </p:txBody>
      </p:sp>
      <p:sp>
        <p:nvSpPr>
          <p:cNvPr id="8" name="Content Placeholder 2">
            <a:extLst>
              <a:ext uri="{FF2B5EF4-FFF2-40B4-BE49-F238E27FC236}">
                <a16:creationId xmlns:a16="http://schemas.microsoft.com/office/drawing/2014/main" id="{3EBB1A78-8360-DAAB-CB1B-18513F67E292}"/>
              </a:ext>
            </a:extLst>
          </p:cNvPr>
          <p:cNvSpPr>
            <a:spLocks noGrp="1"/>
          </p:cNvSpPr>
          <p:nvPr>
            <p:ph idx="1"/>
          </p:nvPr>
        </p:nvSpPr>
        <p:spPr>
          <a:xfrm>
            <a:off x="5120640" y="850392"/>
            <a:ext cx="6089904" cy="4505488"/>
          </a:xfrm>
        </p:spPr>
        <p:txBody>
          <a:bodyPr>
            <a:normAutofit/>
          </a:bodyPr>
          <a:lstStyle/>
          <a:p>
            <a:r>
              <a:rPr lang="en-US" sz="2800" b="1" dirty="0"/>
              <a:t>Stay tuned for the report from </a:t>
            </a:r>
            <a:br>
              <a:rPr lang="en-US" sz="2800" b="1" dirty="0"/>
            </a:br>
            <a:r>
              <a:rPr lang="en-US" sz="2800" b="1" dirty="0"/>
              <a:t>the sales tax on digital products </a:t>
            </a:r>
            <a:br>
              <a:rPr lang="en-US" sz="2800" b="1" dirty="0"/>
            </a:br>
            <a:r>
              <a:rPr lang="en-US" sz="2800" b="1" dirty="0"/>
              <a:t>work group.</a:t>
            </a:r>
            <a:endParaRPr lang="en-US" b="1" dirty="0"/>
          </a:p>
        </p:txBody>
      </p:sp>
      <p:sp>
        <p:nvSpPr>
          <p:cNvPr id="4" name="Slide Number Placeholder 3">
            <a:extLst>
              <a:ext uri="{FF2B5EF4-FFF2-40B4-BE49-F238E27FC236}">
                <a16:creationId xmlns:a16="http://schemas.microsoft.com/office/drawing/2014/main" id="{6EE1B1B1-9FE3-235E-40C6-A3EECEDB3202}"/>
              </a:ext>
            </a:extLst>
          </p:cNvPr>
          <p:cNvSpPr>
            <a:spLocks noGrp="1"/>
          </p:cNvSpPr>
          <p:nvPr>
            <p:ph type="sldNum" sz="quarter" idx="12"/>
          </p:nvPr>
        </p:nvSpPr>
        <p:spPr>
          <a:xfrm>
            <a:off x="10558300" y="6423914"/>
            <a:ext cx="1052510" cy="365125"/>
          </a:xfrm>
        </p:spPr>
        <p:txBody>
          <a:bodyPr>
            <a:normAutofit/>
          </a:bodyPr>
          <a:lstStyle/>
          <a:p>
            <a:pPr>
              <a:spcAft>
                <a:spcPts val="600"/>
              </a:spcAft>
            </a:pPr>
            <a:fld id="{3A98EE3D-8CD1-4C3F-BD1C-C98C9596463C}" type="slidenum">
              <a:rPr lang="en-US" smtClean="0"/>
              <a:pPr>
                <a:spcAft>
                  <a:spcPts val="600"/>
                </a:spcAft>
              </a:pPr>
              <a:t>26</a:t>
            </a:fld>
            <a:endParaRPr lang="en-US"/>
          </a:p>
        </p:txBody>
      </p:sp>
    </p:spTree>
    <p:extLst>
      <p:ext uri="{BB962C8B-B14F-4D97-AF65-F5344CB8AC3E}">
        <p14:creationId xmlns:p14="http://schemas.microsoft.com/office/powerpoint/2010/main" val="14092287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CA55F0C-59EF-462E-23FF-4096488CE561}"/>
              </a:ext>
            </a:extLst>
          </p:cNvPr>
          <p:cNvSpPr>
            <a:spLocks noGrp="1"/>
          </p:cNvSpPr>
          <p:nvPr>
            <p:ph type="title"/>
          </p:nvPr>
        </p:nvSpPr>
        <p:spPr>
          <a:xfrm>
            <a:off x="446533" y="1027034"/>
            <a:ext cx="11198620" cy="3703320"/>
          </a:xfrm>
        </p:spPr>
        <p:txBody>
          <a:bodyPr vert="horz" lIns="91440" tIns="45720" rIns="91440" bIns="45720" rtlCol="0" anchor="b">
            <a:normAutofit/>
          </a:bodyPr>
          <a:lstStyle/>
          <a:p>
            <a:r>
              <a:rPr lang="en-US" sz="4400" dirty="0">
                <a:solidFill>
                  <a:schemeClr val="tx2"/>
                </a:solidFill>
              </a:rPr>
              <a:t>Other Questions</a:t>
            </a:r>
            <a:endParaRPr lang="en-US" sz="4400" b="0" kern="1200" cap="all" dirty="0">
              <a:solidFill>
                <a:schemeClr val="tx2"/>
              </a:solidFill>
              <a:latin typeface="+mj-lt"/>
              <a:ea typeface="+mj-ea"/>
              <a:cs typeface="+mj-cs"/>
            </a:endParaRPr>
          </a:p>
        </p:txBody>
      </p:sp>
      <p:sp>
        <p:nvSpPr>
          <p:cNvPr id="2" name="Slide Number Placeholder 1">
            <a:extLst>
              <a:ext uri="{FF2B5EF4-FFF2-40B4-BE49-F238E27FC236}">
                <a16:creationId xmlns:a16="http://schemas.microsoft.com/office/drawing/2014/main" id="{FB5A0DD7-58E4-5FE9-2DC5-FCE6E098DD2A}"/>
              </a:ext>
            </a:extLst>
          </p:cNvPr>
          <p:cNvSpPr>
            <a:spLocks noGrp="1"/>
          </p:cNvSpPr>
          <p:nvPr>
            <p:ph type="sldNum" sz="quarter" idx="12"/>
          </p:nvPr>
        </p:nvSpPr>
        <p:spPr>
          <a:xfrm>
            <a:off x="10558300" y="6028717"/>
            <a:ext cx="1016440" cy="365125"/>
          </a:xfrm>
        </p:spPr>
        <p:txBody>
          <a:bodyPr vert="horz" lIns="91440" tIns="45720" rIns="91440" bIns="45720" rtlCol="0" anchor="ctr">
            <a:normAutofit/>
          </a:bodyPr>
          <a:lstStyle/>
          <a:p>
            <a:pPr defTabSz="457200">
              <a:spcAft>
                <a:spcPts val="600"/>
              </a:spcAft>
            </a:pPr>
            <a:fld id="{3A98EE3D-8CD1-4C3F-BD1C-C98C9596463C}" type="slidenum">
              <a:rPr lang="en-US">
                <a:solidFill>
                  <a:srgbClr val="FFFFFF"/>
                </a:solidFill>
              </a:rPr>
              <a:pPr defTabSz="457200">
                <a:spcAft>
                  <a:spcPts val="600"/>
                </a:spcAft>
              </a:pPr>
              <a:t>27</a:t>
            </a:fld>
            <a:endParaRPr lang="en-US">
              <a:solidFill>
                <a:srgbClr val="FFFFFF"/>
              </a:solidFill>
            </a:endParaRPr>
          </a:p>
        </p:txBody>
      </p:sp>
    </p:spTree>
    <p:extLst>
      <p:ext uri="{BB962C8B-B14F-4D97-AF65-F5344CB8AC3E}">
        <p14:creationId xmlns:p14="http://schemas.microsoft.com/office/powerpoint/2010/main" val="31687161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2C52C-3F3C-EE14-9E23-DABC17EFF023}"/>
              </a:ext>
            </a:extLst>
          </p:cNvPr>
          <p:cNvSpPr>
            <a:spLocks noGrp="1"/>
          </p:cNvSpPr>
          <p:nvPr>
            <p:ph type="title"/>
          </p:nvPr>
        </p:nvSpPr>
        <p:spPr>
          <a:xfrm>
            <a:off x="528280" y="621309"/>
            <a:ext cx="10881360" cy="866668"/>
          </a:xfrm>
        </p:spPr>
        <p:txBody>
          <a:bodyPr/>
          <a:lstStyle/>
          <a:p>
            <a:r>
              <a:rPr lang="en-US" dirty="0"/>
              <a:t>How will Cuts at the IRS &amp; </a:t>
            </a:r>
            <a:r>
              <a:rPr lang="en-US" i="1" dirty="0"/>
              <a:t>Loper Bright </a:t>
            </a:r>
            <a:r>
              <a:rPr lang="en-US" dirty="0"/>
              <a:t>Affect states?</a:t>
            </a:r>
          </a:p>
        </p:txBody>
      </p:sp>
      <p:sp>
        <p:nvSpPr>
          <p:cNvPr id="3" name="Content Placeholder 2">
            <a:extLst>
              <a:ext uri="{FF2B5EF4-FFF2-40B4-BE49-F238E27FC236}">
                <a16:creationId xmlns:a16="http://schemas.microsoft.com/office/drawing/2014/main" id="{7A1636C9-C3E1-D208-8B0C-450C781BBA3A}"/>
              </a:ext>
            </a:extLst>
          </p:cNvPr>
          <p:cNvSpPr>
            <a:spLocks noGrp="1"/>
          </p:cNvSpPr>
          <p:nvPr>
            <p:ph idx="1"/>
          </p:nvPr>
        </p:nvSpPr>
        <p:spPr>
          <a:xfrm>
            <a:off x="813816" y="1773936"/>
            <a:ext cx="10716768" cy="4197096"/>
          </a:xfrm>
        </p:spPr>
        <p:txBody>
          <a:bodyPr>
            <a:normAutofit/>
          </a:bodyPr>
          <a:lstStyle/>
          <a:p>
            <a:pPr>
              <a:lnSpc>
                <a:spcPct val="100000"/>
              </a:lnSpc>
              <a:spcBef>
                <a:spcPts val="0"/>
              </a:spcBef>
              <a:spcAft>
                <a:spcPts val="1800"/>
              </a:spcAft>
            </a:pPr>
            <a:r>
              <a:rPr lang="en-US" sz="2600" b="1" dirty="0"/>
              <a:t>Shrinkage of IRS staff – common estimates - </a:t>
            </a:r>
            <a:r>
              <a:rPr lang="en-US" sz="2600" b="1" dirty="0">
                <a:highlight>
                  <a:srgbClr val="FFFF00"/>
                </a:highlight>
              </a:rPr>
              <a:t>25%</a:t>
            </a:r>
          </a:p>
          <a:p>
            <a:pPr>
              <a:lnSpc>
                <a:spcPct val="100000"/>
              </a:lnSpc>
              <a:spcBef>
                <a:spcPts val="0"/>
              </a:spcBef>
              <a:spcAft>
                <a:spcPts val="1800"/>
              </a:spcAft>
            </a:pPr>
            <a:r>
              <a:rPr lang="en-US" sz="2600" b="1" dirty="0"/>
              <a:t>Added 10-year tax gap – Yale Budget Lab’s estimate - </a:t>
            </a:r>
            <a:r>
              <a:rPr lang="en-US" sz="2600" b="1" dirty="0">
                <a:highlight>
                  <a:srgbClr val="FFFF00"/>
                </a:highlight>
              </a:rPr>
              <a:t>$2.4 trillion</a:t>
            </a:r>
          </a:p>
          <a:p>
            <a:pPr>
              <a:lnSpc>
                <a:spcPct val="100000"/>
              </a:lnSpc>
              <a:spcBef>
                <a:spcPts val="0"/>
              </a:spcBef>
              <a:spcAft>
                <a:spcPts val="1800"/>
              </a:spcAft>
            </a:pPr>
            <a:r>
              <a:rPr lang="en-US" sz="2600" b="1" dirty="0"/>
              <a:t>How may years behind is IRS technology – survey of experts – </a:t>
            </a:r>
            <a:r>
              <a:rPr lang="en-US" sz="2600" b="1" dirty="0">
                <a:highlight>
                  <a:srgbClr val="FFFF00"/>
                </a:highlight>
              </a:rPr>
              <a:t>25 years</a:t>
            </a:r>
          </a:p>
          <a:p>
            <a:pPr>
              <a:lnSpc>
                <a:spcPct val="100000"/>
              </a:lnSpc>
              <a:spcBef>
                <a:spcPts val="0"/>
              </a:spcBef>
              <a:spcAft>
                <a:spcPts val="1800"/>
              </a:spcAft>
            </a:pPr>
            <a:r>
              <a:rPr lang="en-US" sz="2600" b="1" dirty="0"/>
              <a:t>Percentage of federal tax cases now citing </a:t>
            </a:r>
            <a:r>
              <a:rPr lang="en-US" sz="2600" b="1" i="1" dirty="0"/>
              <a:t>Loper Bright </a:t>
            </a:r>
            <a:r>
              <a:rPr lang="en-US" sz="2600" b="1" dirty="0"/>
              <a:t>to challenge regulations - rough guess – </a:t>
            </a:r>
            <a:r>
              <a:rPr lang="en-US" sz="2600" b="1" dirty="0">
                <a:highlight>
                  <a:srgbClr val="FFFF00"/>
                </a:highlight>
              </a:rPr>
              <a:t>95%</a:t>
            </a:r>
          </a:p>
          <a:p>
            <a:pPr>
              <a:lnSpc>
                <a:spcPct val="100000"/>
              </a:lnSpc>
              <a:spcBef>
                <a:spcPts val="0"/>
              </a:spcBef>
              <a:spcAft>
                <a:spcPts val="1800"/>
              </a:spcAft>
            </a:pPr>
            <a:r>
              <a:rPr lang="en-US" sz="2600" b="1" dirty="0"/>
              <a:t>When will states start to see these effects? </a:t>
            </a:r>
            <a:r>
              <a:rPr lang="en-US" altLang="ja-JP" sz="2600" b="1" dirty="0">
                <a:highlight>
                  <a:srgbClr val="FFFF00"/>
                </a:highlight>
              </a:rPr>
              <a:t>¯\_(</a:t>
            </a:r>
            <a:r>
              <a:rPr lang="ja-JP" altLang="en-US" sz="2600" b="1" dirty="0">
                <a:highlight>
                  <a:srgbClr val="FFFF00"/>
                </a:highlight>
              </a:rPr>
              <a:t>ツ</a:t>
            </a:r>
            <a:r>
              <a:rPr lang="en-US" altLang="ja-JP" sz="2600" b="1" dirty="0">
                <a:highlight>
                  <a:srgbClr val="FFFF00"/>
                </a:highlight>
              </a:rPr>
              <a:t>)_/¯</a:t>
            </a:r>
            <a:endParaRPr lang="en-US" sz="2600" b="1" dirty="0">
              <a:highlight>
                <a:srgbClr val="FFFF00"/>
              </a:highlight>
            </a:endParaRPr>
          </a:p>
          <a:p>
            <a:pPr marL="0" indent="0">
              <a:lnSpc>
                <a:spcPct val="100000"/>
              </a:lnSpc>
              <a:spcBef>
                <a:spcPts val="0"/>
              </a:spcBef>
              <a:spcAft>
                <a:spcPts val="1800"/>
              </a:spcAft>
              <a:buNone/>
            </a:pPr>
            <a:endParaRPr lang="en-US" sz="2000" i="1" dirty="0"/>
          </a:p>
          <a:p>
            <a:pPr>
              <a:lnSpc>
                <a:spcPct val="100000"/>
              </a:lnSpc>
              <a:spcBef>
                <a:spcPts val="0"/>
              </a:spcBef>
              <a:spcAft>
                <a:spcPts val="1800"/>
              </a:spcAft>
            </a:pPr>
            <a:endParaRPr lang="en-US" sz="2000" dirty="0"/>
          </a:p>
        </p:txBody>
      </p:sp>
      <p:sp>
        <p:nvSpPr>
          <p:cNvPr id="4" name="Slide Number Placeholder 3">
            <a:extLst>
              <a:ext uri="{FF2B5EF4-FFF2-40B4-BE49-F238E27FC236}">
                <a16:creationId xmlns:a16="http://schemas.microsoft.com/office/drawing/2014/main" id="{F65BA03A-EDA6-8123-6E20-6E9B21058D6A}"/>
              </a:ext>
            </a:extLst>
          </p:cNvPr>
          <p:cNvSpPr>
            <a:spLocks noGrp="1"/>
          </p:cNvSpPr>
          <p:nvPr>
            <p:ph type="sldNum" sz="quarter" idx="12"/>
          </p:nvPr>
        </p:nvSpPr>
        <p:spPr/>
        <p:txBody>
          <a:bodyPr/>
          <a:lstStyle/>
          <a:p>
            <a:fld id="{3A98EE3D-8CD1-4C3F-BD1C-C98C9596463C}" type="slidenum">
              <a:rPr lang="en-US" smtClean="0"/>
              <a:t>28</a:t>
            </a:fld>
            <a:endParaRPr lang="en-US" dirty="0"/>
          </a:p>
        </p:txBody>
      </p:sp>
    </p:spTree>
    <p:extLst>
      <p:ext uri="{BB962C8B-B14F-4D97-AF65-F5344CB8AC3E}">
        <p14:creationId xmlns:p14="http://schemas.microsoft.com/office/powerpoint/2010/main" val="11194825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49FD5FB-F7B8-5A64-2361-253DB7EF9B61}"/>
              </a:ext>
            </a:extLst>
          </p:cNvPr>
          <p:cNvSpPr>
            <a:spLocks noGrp="1"/>
          </p:cNvSpPr>
          <p:nvPr>
            <p:ph type="title"/>
          </p:nvPr>
        </p:nvSpPr>
        <p:spPr/>
        <p:txBody>
          <a:bodyPr>
            <a:normAutofit/>
          </a:bodyPr>
          <a:lstStyle/>
          <a:p>
            <a:r>
              <a:rPr lang="en-US" sz="4000" dirty="0"/>
              <a:t>Questions? </a:t>
            </a:r>
          </a:p>
        </p:txBody>
      </p:sp>
      <p:sp>
        <p:nvSpPr>
          <p:cNvPr id="2" name="Content Placeholder 1">
            <a:extLst>
              <a:ext uri="{FF2B5EF4-FFF2-40B4-BE49-F238E27FC236}">
                <a16:creationId xmlns:a16="http://schemas.microsoft.com/office/drawing/2014/main" id="{BA27A9DE-E008-FFB0-2E04-3EE6528727F7}"/>
              </a:ext>
            </a:extLst>
          </p:cNvPr>
          <p:cNvSpPr>
            <a:spLocks noGrp="1"/>
          </p:cNvSpPr>
          <p:nvPr>
            <p:ph idx="1"/>
          </p:nvPr>
        </p:nvSpPr>
        <p:spPr/>
        <p:txBody>
          <a:bodyPr>
            <a:normAutofit/>
          </a:bodyPr>
          <a:lstStyle/>
          <a:p>
            <a:pPr marL="0" indent="0">
              <a:buNone/>
            </a:pPr>
            <a:r>
              <a:rPr lang="en-US" sz="2800" dirty="0"/>
              <a:t>(No . . . wait . . . we have enough questions . . . we need answers . . .)</a:t>
            </a:r>
          </a:p>
        </p:txBody>
      </p:sp>
      <p:sp>
        <p:nvSpPr>
          <p:cNvPr id="4" name="Slide Number Placeholder 3">
            <a:extLst>
              <a:ext uri="{FF2B5EF4-FFF2-40B4-BE49-F238E27FC236}">
                <a16:creationId xmlns:a16="http://schemas.microsoft.com/office/drawing/2014/main" id="{E14B9035-0068-8852-8F4B-D9B125891C7C}"/>
              </a:ext>
            </a:extLst>
          </p:cNvPr>
          <p:cNvSpPr>
            <a:spLocks noGrp="1"/>
          </p:cNvSpPr>
          <p:nvPr>
            <p:ph type="sldNum" sz="quarter" idx="12"/>
          </p:nvPr>
        </p:nvSpPr>
        <p:spPr/>
        <p:txBody>
          <a:bodyPr/>
          <a:lstStyle/>
          <a:p>
            <a:fld id="{3A98EE3D-8CD1-4C3F-BD1C-C98C9596463C}" type="slidenum">
              <a:rPr lang="en-US" smtClean="0"/>
              <a:t>29</a:t>
            </a:fld>
            <a:endParaRPr lang="en-US" dirty="0"/>
          </a:p>
        </p:txBody>
      </p:sp>
    </p:spTree>
    <p:extLst>
      <p:ext uri="{BB962C8B-B14F-4D97-AF65-F5344CB8AC3E}">
        <p14:creationId xmlns:p14="http://schemas.microsoft.com/office/powerpoint/2010/main" val="3882739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CA55F0C-59EF-462E-23FF-4096488CE561}"/>
              </a:ext>
            </a:extLst>
          </p:cNvPr>
          <p:cNvSpPr>
            <a:spLocks noGrp="1"/>
          </p:cNvSpPr>
          <p:nvPr>
            <p:ph type="title"/>
          </p:nvPr>
        </p:nvSpPr>
        <p:spPr>
          <a:xfrm>
            <a:off x="446533" y="1027034"/>
            <a:ext cx="11306196" cy="3703320"/>
          </a:xfrm>
        </p:spPr>
        <p:txBody>
          <a:bodyPr vert="horz" lIns="91440" tIns="45720" rIns="91440" bIns="45720" rtlCol="0" anchor="b">
            <a:normAutofit/>
          </a:bodyPr>
          <a:lstStyle/>
          <a:p>
            <a:r>
              <a:rPr lang="en-US" sz="4000" dirty="0">
                <a:solidFill>
                  <a:schemeClr val="tx2"/>
                </a:solidFill>
              </a:rPr>
              <a:t>Big Corporate Income Tax Questions</a:t>
            </a:r>
            <a:endParaRPr lang="en-US" sz="4000" b="0" kern="1200" cap="all" dirty="0">
              <a:solidFill>
                <a:schemeClr val="tx2"/>
              </a:solidFill>
              <a:latin typeface="+mj-lt"/>
              <a:ea typeface="+mj-ea"/>
              <a:cs typeface="+mj-cs"/>
            </a:endParaRPr>
          </a:p>
        </p:txBody>
      </p:sp>
      <p:sp>
        <p:nvSpPr>
          <p:cNvPr id="2" name="Slide Number Placeholder 1">
            <a:extLst>
              <a:ext uri="{FF2B5EF4-FFF2-40B4-BE49-F238E27FC236}">
                <a16:creationId xmlns:a16="http://schemas.microsoft.com/office/drawing/2014/main" id="{FB5A0DD7-58E4-5FE9-2DC5-FCE6E098DD2A}"/>
              </a:ext>
            </a:extLst>
          </p:cNvPr>
          <p:cNvSpPr>
            <a:spLocks noGrp="1"/>
          </p:cNvSpPr>
          <p:nvPr>
            <p:ph type="sldNum" sz="quarter" idx="12"/>
          </p:nvPr>
        </p:nvSpPr>
        <p:spPr>
          <a:xfrm>
            <a:off x="10558300" y="6028717"/>
            <a:ext cx="1016440" cy="365125"/>
          </a:xfrm>
        </p:spPr>
        <p:txBody>
          <a:bodyPr vert="horz" lIns="91440" tIns="45720" rIns="91440" bIns="45720" rtlCol="0" anchor="ctr">
            <a:normAutofit/>
          </a:bodyPr>
          <a:lstStyle/>
          <a:p>
            <a:pPr defTabSz="457200">
              <a:spcAft>
                <a:spcPts val="600"/>
              </a:spcAft>
            </a:pPr>
            <a:fld id="{3A98EE3D-8CD1-4C3F-BD1C-C98C9596463C}" type="slidenum">
              <a:rPr lang="en-US">
                <a:solidFill>
                  <a:srgbClr val="FFFFFF"/>
                </a:solidFill>
              </a:rPr>
              <a:pPr defTabSz="457200">
                <a:spcAft>
                  <a:spcPts val="600"/>
                </a:spcAft>
              </a:pPr>
              <a:t>3</a:t>
            </a:fld>
            <a:endParaRPr lang="en-US">
              <a:solidFill>
                <a:srgbClr val="FFFFFF"/>
              </a:solidFill>
            </a:endParaRPr>
          </a:p>
        </p:txBody>
      </p:sp>
    </p:spTree>
    <p:extLst>
      <p:ext uri="{BB962C8B-B14F-4D97-AF65-F5344CB8AC3E}">
        <p14:creationId xmlns:p14="http://schemas.microsoft.com/office/powerpoint/2010/main" val="2988255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40AC833-0EC6-1E7A-185F-A1F856852EB3}"/>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7E972C2-793A-1C16-40C0-FD3F3ACE1A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1C226D4-D1CF-F29C-427A-B563D6F72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BAEC6359-7CC5-DDA3-2AF8-6E95782B1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C1B4DCC4-BEA4-32C9-09C0-24F972E839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50E1CEE3-4DEB-CDAE-A9F3-1C4966BFF1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1C941F2-24CD-CD40-E5AA-F41F279B4C28}"/>
              </a:ext>
            </a:extLst>
          </p:cNvPr>
          <p:cNvSpPr>
            <a:spLocks noGrp="1"/>
          </p:cNvSpPr>
          <p:nvPr>
            <p:ph type="title"/>
          </p:nvPr>
        </p:nvSpPr>
        <p:spPr>
          <a:xfrm>
            <a:off x="771148" y="1037967"/>
            <a:ext cx="3054091" cy="4709131"/>
          </a:xfrm>
        </p:spPr>
        <p:txBody>
          <a:bodyPr anchor="ctr">
            <a:normAutofit/>
          </a:bodyPr>
          <a:lstStyle/>
          <a:p>
            <a:r>
              <a:rPr lang="en-US" dirty="0">
                <a:solidFill>
                  <a:srgbClr val="FFFEFF"/>
                </a:solidFill>
              </a:rPr>
              <a:t>But first - </a:t>
            </a:r>
            <a:br>
              <a:rPr lang="en-US" dirty="0">
                <a:solidFill>
                  <a:srgbClr val="FFFEFF"/>
                </a:solidFill>
              </a:rPr>
            </a:br>
            <a:br>
              <a:rPr lang="en-US" dirty="0">
                <a:solidFill>
                  <a:srgbClr val="FFFEFF"/>
                </a:solidFill>
              </a:rPr>
            </a:br>
            <a:r>
              <a:rPr lang="en-US" dirty="0">
                <a:solidFill>
                  <a:srgbClr val="FFFEFF"/>
                </a:solidFill>
              </a:rPr>
              <a:t>From the MTC History page –</a:t>
            </a:r>
            <a:br>
              <a:rPr lang="en-US" dirty="0">
                <a:solidFill>
                  <a:srgbClr val="FFFEFF"/>
                </a:solidFill>
              </a:rPr>
            </a:br>
            <a:r>
              <a:rPr lang="en-US" dirty="0">
                <a:solidFill>
                  <a:srgbClr val="FFFEFF"/>
                </a:solidFill>
              </a:rPr>
              <a:t>July 1985 . . .  </a:t>
            </a:r>
          </a:p>
        </p:txBody>
      </p:sp>
      <p:sp>
        <p:nvSpPr>
          <p:cNvPr id="3" name="Content Placeholder 2">
            <a:extLst>
              <a:ext uri="{FF2B5EF4-FFF2-40B4-BE49-F238E27FC236}">
                <a16:creationId xmlns:a16="http://schemas.microsoft.com/office/drawing/2014/main" id="{B73244D3-8051-C12F-8C3E-0D6EA7F00BF0}"/>
              </a:ext>
            </a:extLst>
          </p:cNvPr>
          <p:cNvSpPr>
            <a:spLocks noGrp="1"/>
          </p:cNvSpPr>
          <p:nvPr>
            <p:ph idx="1"/>
          </p:nvPr>
        </p:nvSpPr>
        <p:spPr>
          <a:xfrm>
            <a:off x="3845812" y="594086"/>
            <a:ext cx="8269988" cy="928529"/>
          </a:xfrm>
        </p:spPr>
        <p:txBody>
          <a:bodyPr>
            <a:normAutofit/>
          </a:bodyPr>
          <a:lstStyle/>
          <a:p>
            <a:pPr marL="457200" indent="0">
              <a:lnSpc>
                <a:spcPct val="100000"/>
              </a:lnSpc>
              <a:buNone/>
            </a:pPr>
            <a:r>
              <a:rPr lang="en-US" sz="2000" b="1" dirty="0">
                <a:solidFill>
                  <a:schemeClr val="tx2">
                    <a:lumMod val="90000"/>
                    <a:lumOff val="10000"/>
                  </a:schemeClr>
                </a:solidFill>
                <a:latin typeface="+mj-lt"/>
                <a:ea typeface="Cambria" panose="02040503050406030204" pitchFamily="18" charset="0"/>
              </a:rPr>
              <a:t>During meetings of the Worldwide Unity Taxation Working Group (aka the Regan Committee), the MTC and FTA —</a:t>
            </a:r>
          </a:p>
        </p:txBody>
      </p:sp>
      <p:sp>
        <p:nvSpPr>
          <p:cNvPr id="4" name="Slide Number Placeholder 3">
            <a:extLst>
              <a:ext uri="{FF2B5EF4-FFF2-40B4-BE49-F238E27FC236}">
                <a16:creationId xmlns:a16="http://schemas.microsoft.com/office/drawing/2014/main" id="{6DB93A74-EC19-4D45-2FAC-1259DF36A4E3}"/>
              </a:ext>
            </a:extLst>
          </p:cNvPr>
          <p:cNvSpPr>
            <a:spLocks noGrp="1"/>
          </p:cNvSpPr>
          <p:nvPr>
            <p:ph type="sldNum" sz="quarter" idx="12"/>
          </p:nvPr>
        </p:nvSpPr>
        <p:spPr>
          <a:xfrm>
            <a:off x="10558300" y="6423914"/>
            <a:ext cx="1052510" cy="365125"/>
          </a:xfrm>
        </p:spPr>
        <p:txBody>
          <a:bodyPr>
            <a:normAutofit/>
          </a:bodyPr>
          <a:lstStyle/>
          <a:p>
            <a:pPr>
              <a:spcAft>
                <a:spcPts val="600"/>
              </a:spcAft>
            </a:pPr>
            <a:fld id="{3A98EE3D-8CD1-4C3F-BD1C-C98C9596463C}" type="slidenum">
              <a:rPr lang="en-US" smtClean="0"/>
              <a:pPr>
                <a:spcAft>
                  <a:spcPts val="600"/>
                </a:spcAft>
              </a:pPr>
              <a:t>4</a:t>
            </a:fld>
            <a:endParaRPr lang="en-US"/>
          </a:p>
        </p:txBody>
      </p:sp>
      <p:sp>
        <p:nvSpPr>
          <p:cNvPr id="5" name="Content Placeholder 2">
            <a:extLst>
              <a:ext uri="{FF2B5EF4-FFF2-40B4-BE49-F238E27FC236}">
                <a16:creationId xmlns:a16="http://schemas.microsoft.com/office/drawing/2014/main" id="{4A0F7C47-FC63-0D58-69FA-6314534D6C7B}"/>
              </a:ext>
            </a:extLst>
          </p:cNvPr>
          <p:cNvSpPr txBox="1">
            <a:spLocks/>
          </p:cNvSpPr>
          <p:nvPr/>
        </p:nvSpPr>
        <p:spPr>
          <a:xfrm>
            <a:off x="4956049" y="1476957"/>
            <a:ext cx="5966076" cy="2087937"/>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lvl="1" indent="0">
              <a:buFont typeface="Wingdings 2" panose="05020102010507070707" pitchFamily="18" charset="2"/>
              <a:buNone/>
            </a:pPr>
            <a:r>
              <a:rPr lang="en-US" sz="2000" dirty="0">
                <a:solidFill>
                  <a:schemeClr val="tx1">
                    <a:lumMod val="95000"/>
                    <a:lumOff val="5000"/>
                  </a:schemeClr>
                </a:solidFill>
                <a:latin typeface="Cambria" panose="02040503050406030204" pitchFamily="18" charset="0"/>
                <a:ea typeface="Cambria" panose="02040503050406030204" pitchFamily="18" charset="0"/>
              </a:rPr>
              <a:t>“mounted strong objections to the federal government’s attempts to interfere with the use of formulary apportionment to tax multinationals—providing evidence that the federal government’s approach to transfer pricing allowed companies to shift income overseas.” </a:t>
            </a:r>
          </a:p>
        </p:txBody>
      </p:sp>
      <p:sp>
        <p:nvSpPr>
          <p:cNvPr id="6" name="Content Placeholder 2">
            <a:extLst>
              <a:ext uri="{FF2B5EF4-FFF2-40B4-BE49-F238E27FC236}">
                <a16:creationId xmlns:a16="http://schemas.microsoft.com/office/drawing/2014/main" id="{F1F650BA-5E12-6CAD-9115-8C2483D00A2A}"/>
              </a:ext>
            </a:extLst>
          </p:cNvPr>
          <p:cNvSpPr txBox="1">
            <a:spLocks/>
          </p:cNvSpPr>
          <p:nvPr/>
        </p:nvSpPr>
        <p:spPr>
          <a:xfrm>
            <a:off x="3845812" y="3633857"/>
            <a:ext cx="8163307" cy="973975"/>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457200" indent="0">
              <a:lnSpc>
                <a:spcPct val="100000"/>
              </a:lnSpc>
              <a:buFont typeface="Wingdings 2" panose="05020102010507070707" pitchFamily="18" charset="2"/>
              <a:buNone/>
            </a:pPr>
            <a:r>
              <a:rPr lang="en-US" sz="2000" b="1" dirty="0">
                <a:solidFill>
                  <a:schemeClr val="tx2">
                    <a:lumMod val="90000"/>
                    <a:lumOff val="10000"/>
                  </a:schemeClr>
                </a:solidFill>
                <a:latin typeface="+mj-lt"/>
                <a:ea typeface="Cambria" panose="02040503050406030204" pitchFamily="18" charset="0"/>
              </a:rPr>
              <a:t>So the Treasury Department came out with draft legislation to address the states’ concerns promising— </a:t>
            </a:r>
          </a:p>
        </p:txBody>
      </p:sp>
      <p:sp>
        <p:nvSpPr>
          <p:cNvPr id="7" name="Content Placeholder 2">
            <a:extLst>
              <a:ext uri="{FF2B5EF4-FFF2-40B4-BE49-F238E27FC236}">
                <a16:creationId xmlns:a16="http://schemas.microsoft.com/office/drawing/2014/main" id="{564FCDAF-D227-594A-7AB8-352C24CC50A0}"/>
              </a:ext>
            </a:extLst>
          </p:cNvPr>
          <p:cNvSpPr txBox="1">
            <a:spLocks/>
          </p:cNvSpPr>
          <p:nvPr/>
        </p:nvSpPr>
        <p:spPr>
          <a:xfrm>
            <a:off x="4932805" y="4447765"/>
            <a:ext cx="5989320" cy="1390162"/>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lvl="1" indent="0">
              <a:buFont typeface="Wingdings 2" panose="05020102010507070707" pitchFamily="18" charset="2"/>
              <a:buNone/>
            </a:pPr>
            <a:r>
              <a:rPr lang="en-US" sz="2000" dirty="0">
                <a:solidFill>
                  <a:schemeClr val="tx1">
                    <a:lumMod val="95000"/>
                    <a:lumOff val="5000"/>
                  </a:schemeClr>
                </a:solidFill>
                <a:latin typeface="Cambria" panose="02040503050406030204" pitchFamily="18" charset="0"/>
                <a:ea typeface="Cambria" panose="02040503050406030204" pitchFamily="18" charset="0"/>
              </a:rPr>
              <a:t>“to implement corporate reporting requirements so that the sourcing of their worldwide income could at least be tracked. . . .</a:t>
            </a:r>
            <a:endParaRPr lang="en-US" sz="2000" dirty="0">
              <a:solidFill>
                <a:schemeClr val="tx1">
                  <a:lumMod val="95000"/>
                  <a:lumOff val="5000"/>
                </a:schemeClr>
              </a:solidFill>
              <a:highlight>
                <a:srgbClr val="FFFF00"/>
              </a:highlight>
            </a:endParaRPr>
          </a:p>
        </p:txBody>
      </p:sp>
    </p:spTree>
    <p:extLst>
      <p:ext uri="{BB962C8B-B14F-4D97-AF65-F5344CB8AC3E}">
        <p14:creationId xmlns:p14="http://schemas.microsoft.com/office/powerpoint/2010/main" val="682811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F298CF0-B3A8-0E80-2B55-8475700D6A8B}"/>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C176F7-4D95-7140-6B66-6856AE088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6287EA3-8EEA-1C18-2D1A-DACBA11987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2E27426A-3810-BF8F-F4E1-A92B06E574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28BA8B10-0515-900A-6F14-3D51A7CCC6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D8E44399-ECA6-4F23-71FE-00B3642543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8C89B99-4F5A-52D0-AC96-93E60EA1EE00}"/>
              </a:ext>
            </a:extLst>
          </p:cNvPr>
          <p:cNvSpPr>
            <a:spLocks noGrp="1"/>
          </p:cNvSpPr>
          <p:nvPr>
            <p:ph type="title"/>
          </p:nvPr>
        </p:nvSpPr>
        <p:spPr>
          <a:xfrm>
            <a:off x="771148" y="1037967"/>
            <a:ext cx="3054091" cy="4709131"/>
          </a:xfrm>
        </p:spPr>
        <p:txBody>
          <a:bodyPr anchor="ctr">
            <a:normAutofit/>
          </a:bodyPr>
          <a:lstStyle/>
          <a:p>
            <a:r>
              <a:rPr lang="en-US" dirty="0">
                <a:solidFill>
                  <a:srgbClr val="FFFEFF"/>
                </a:solidFill>
              </a:rPr>
              <a:t>But first - </a:t>
            </a:r>
            <a:br>
              <a:rPr lang="en-US" dirty="0">
                <a:solidFill>
                  <a:srgbClr val="FFFEFF"/>
                </a:solidFill>
              </a:rPr>
            </a:br>
            <a:br>
              <a:rPr lang="en-US" dirty="0">
                <a:solidFill>
                  <a:srgbClr val="FFFEFF"/>
                </a:solidFill>
              </a:rPr>
            </a:br>
            <a:r>
              <a:rPr lang="en-US" dirty="0">
                <a:solidFill>
                  <a:srgbClr val="FFFEFF"/>
                </a:solidFill>
              </a:rPr>
              <a:t>From the MTC History page –</a:t>
            </a:r>
            <a:br>
              <a:rPr lang="en-US" dirty="0">
                <a:solidFill>
                  <a:srgbClr val="FFFEFF"/>
                </a:solidFill>
              </a:rPr>
            </a:br>
            <a:r>
              <a:rPr lang="en-US" dirty="0">
                <a:solidFill>
                  <a:srgbClr val="FFFEFF"/>
                </a:solidFill>
              </a:rPr>
              <a:t>July 1985 . . .  </a:t>
            </a:r>
          </a:p>
        </p:txBody>
      </p:sp>
      <p:sp>
        <p:nvSpPr>
          <p:cNvPr id="3" name="Content Placeholder 2">
            <a:extLst>
              <a:ext uri="{FF2B5EF4-FFF2-40B4-BE49-F238E27FC236}">
                <a16:creationId xmlns:a16="http://schemas.microsoft.com/office/drawing/2014/main" id="{2D6A74A1-6442-1009-63E2-472273CF2170}"/>
              </a:ext>
            </a:extLst>
          </p:cNvPr>
          <p:cNvSpPr>
            <a:spLocks noGrp="1"/>
          </p:cNvSpPr>
          <p:nvPr>
            <p:ph idx="1"/>
          </p:nvPr>
        </p:nvSpPr>
        <p:spPr>
          <a:xfrm>
            <a:off x="3845812" y="594086"/>
            <a:ext cx="8269988" cy="928529"/>
          </a:xfrm>
        </p:spPr>
        <p:txBody>
          <a:bodyPr>
            <a:normAutofit/>
          </a:bodyPr>
          <a:lstStyle/>
          <a:p>
            <a:pPr marL="457200" indent="0">
              <a:lnSpc>
                <a:spcPct val="100000"/>
              </a:lnSpc>
              <a:buNone/>
            </a:pPr>
            <a:r>
              <a:rPr lang="en-US" sz="2000" b="1" dirty="0">
                <a:solidFill>
                  <a:schemeClr val="tx2">
                    <a:lumMod val="90000"/>
                    <a:lumOff val="10000"/>
                  </a:schemeClr>
                </a:solidFill>
                <a:latin typeface="+mj-lt"/>
                <a:ea typeface="Cambria" panose="02040503050406030204" pitchFamily="18" charset="0"/>
              </a:rPr>
              <a:t>During meetings of the Worldwide Unity Taxation Working Group (aka the Regan Committee), the MTC and FTA —</a:t>
            </a:r>
          </a:p>
        </p:txBody>
      </p:sp>
      <p:sp>
        <p:nvSpPr>
          <p:cNvPr id="4" name="Slide Number Placeholder 3">
            <a:extLst>
              <a:ext uri="{FF2B5EF4-FFF2-40B4-BE49-F238E27FC236}">
                <a16:creationId xmlns:a16="http://schemas.microsoft.com/office/drawing/2014/main" id="{FF3B9BE3-7A50-CCE3-E4F4-DC28D9C3B622}"/>
              </a:ext>
            </a:extLst>
          </p:cNvPr>
          <p:cNvSpPr>
            <a:spLocks noGrp="1"/>
          </p:cNvSpPr>
          <p:nvPr>
            <p:ph type="sldNum" sz="quarter" idx="12"/>
          </p:nvPr>
        </p:nvSpPr>
        <p:spPr>
          <a:xfrm>
            <a:off x="10558300" y="6423914"/>
            <a:ext cx="1052510" cy="365125"/>
          </a:xfrm>
        </p:spPr>
        <p:txBody>
          <a:bodyPr>
            <a:normAutofit/>
          </a:bodyPr>
          <a:lstStyle/>
          <a:p>
            <a:pPr>
              <a:spcAft>
                <a:spcPts val="600"/>
              </a:spcAft>
            </a:pPr>
            <a:fld id="{3A98EE3D-8CD1-4C3F-BD1C-C98C9596463C}" type="slidenum">
              <a:rPr lang="en-US" smtClean="0"/>
              <a:pPr>
                <a:spcAft>
                  <a:spcPts val="600"/>
                </a:spcAft>
              </a:pPr>
              <a:t>5</a:t>
            </a:fld>
            <a:endParaRPr lang="en-US"/>
          </a:p>
        </p:txBody>
      </p:sp>
      <p:sp>
        <p:nvSpPr>
          <p:cNvPr id="5" name="Content Placeholder 2">
            <a:extLst>
              <a:ext uri="{FF2B5EF4-FFF2-40B4-BE49-F238E27FC236}">
                <a16:creationId xmlns:a16="http://schemas.microsoft.com/office/drawing/2014/main" id="{457ABA68-5D30-A214-0F68-1FF55D4AD9ED}"/>
              </a:ext>
            </a:extLst>
          </p:cNvPr>
          <p:cNvSpPr txBox="1">
            <a:spLocks/>
          </p:cNvSpPr>
          <p:nvPr/>
        </p:nvSpPr>
        <p:spPr>
          <a:xfrm>
            <a:off x="4956049" y="1476957"/>
            <a:ext cx="5966076" cy="2087937"/>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lvl="1" indent="0">
              <a:buFont typeface="Wingdings 2" panose="05020102010507070707" pitchFamily="18" charset="2"/>
              <a:buNone/>
            </a:pPr>
            <a:r>
              <a:rPr lang="en-US" sz="2000" dirty="0">
                <a:solidFill>
                  <a:schemeClr val="tx1">
                    <a:lumMod val="95000"/>
                    <a:lumOff val="5000"/>
                  </a:schemeClr>
                </a:solidFill>
                <a:latin typeface="Cambria" panose="02040503050406030204" pitchFamily="18" charset="0"/>
                <a:ea typeface="Cambria" panose="02040503050406030204" pitchFamily="18" charset="0"/>
              </a:rPr>
              <a:t>“mounted strong objections to the federal government’s attempts to interfere with the use of formulary apportionment to tax multinationals—providing evidence that the federal government’s approach to transfer pricing allowed companies to shift income overseas.” </a:t>
            </a:r>
          </a:p>
        </p:txBody>
      </p:sp>
      <p:sp>
        <p:nvSpPr>
          <p:cNvPr id="6" name="Content Placeholder 2">
            <a:extLst>
              <a:ext uri="{FF2B5EF4-FFF2-40B4-BE49-F238E27FC236}">
                <a16:creationId xmlns:a16="http://schemas.microsoft.com/office/drawing/2014/main" id="{5F807A8B-98BD-31F1-3E21-5D26429FFD48}"/>
              </a:ext>
            </a:extLst>
          </p:cNvPr>
          <p:cNvSpPr txBox="1">
            <a:spLocks/>
          </p:cNvSpPr>
          <p:nvPr/>
        </p:nvSpPr>
        <p:spPr>
          <a:xfrm>
            <a:off x="3845812" y="3633857"/>
            <a:ext cx="8163307" cy="973975"/>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457200" indent="0">
              <a:lnSpc>
                <a:spcPct val="100000"/>
              </a:lnSpc>
              <a:buFont typeface="Wingdings 2" panose="05020102010507070707" pitchFamily="18" charset="2"/>
              <a:buNone/>
            </a:pPr>
            <a:r>
              <a:rPr lang="en-US" sz="2000" b="1" dirty="0">
                <a:solidFill>
                  <a:schemeClr val="tx2">
                    <a:lumMod val="90000"/>
                    <a:lumOff val="10000"/>
                  </a:schemeClr>
                </a:solidFill>
                <a:latin typeface="+mj-lt"/>
                <a:ea typeface="Cambria" panose="02040503050406030204" pitchFamily="18" charset="0"/>
              </a:rPr>
              <a:t>So the Treasury Department came out with draft legislation to address the states’ concerns promising— </a:t>
            </a:r>
          </a:p>
        </p:txBody>
      </p:sp>
      <p:sp>
        <p:nvSpPr>
          <p:cNvPr id="7" name="Content Placeholder 2">
            <a:extLst>
              <a:ext uri="{FF2B5EF4-FFF2-40B4-BE49-F238E27FC236}">
                <a16:creationId xmlns:a16="http://schemas.microsoft.com/office/drawing/2014/main" id="{96E28DA2-1D09-08CC-730F-BEAB7E9DD5FC}"/>
              </a:ext>
            </a:extLst>
          </p:cNvPr>
          <p:cNvSpPr txBox="1">
            <a:spLocks/>
          </p:cNvSpPr>
          <p:nvPr/>
        </p:nvSpPr>
        <p:spPr>
          <a:xfrm>
            <a:off x="4932805" y="4447765"/>
            <a:ext cx="5989320" cy="1390162"/>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lvl="1" indent="0">
              <a:buFont typeface="Wingdings 2" panose="05020102010507070707" pitchFamily="18" charset="2"/>
              <a:buNone/>
            </a:pPr>
            <a:r>
              <a:rPr lang="en-US" sz="2000" dirty="0">
                <a:solidFill>
                  <a:schemeClr val="tx1">
                    <a:lumMod val="95000"/>
                    <a:lumOff val="5000"/>
                  </a:schemeClr>
                </a:solidFill>
                <a:latin typeface="Cambria" panose="02040503050406030204" pitchFamily="18" charset="0"/>
                <a:ea typeface="Cambria" panose="02040503050406030204" pitchFamily="18" charset="0"/>
              </a:rPr>
              <a:t>“to implement corporate reporting requirements so that the sourcing of their worldwide income could at least be tracked. </a:t>
            </a:r>
            <a:r>
              <a:rPr lang="en-US" sz="2000" dirty="0">
                <a:solidFill>
                  <a:schemeClr val="tx1">
                    <a:lumMod val="95000"/>
                    <a:lumOff val="5000"/>
                  </a:schemeClr>
                </a:solidFill>
                <a:highlight>
                  <a:srgbClr val="FFFF00"/>
                </a:highlight>
                <a:latin typeface="Cambria" panose="02040503050406030204" pitchFamily="18" charset="0"/>
                <a:ea typeface="Cambria" panose="02040503050406030204" pitchFamily="18" charset="0"/>
              </a:rPr>
              <a:t>The legislation was never adopted.</a:t>
            </a:r>
            <a:endParaRPr lang="en-US" sz="2000" dirty="0">
              <a:solidFill>
                <a:schemeClr val="tx1">
                  <a:lumMod val="95000"/>
                  <a:lumOff val="5000"/>
                </a:schemeClr>
              </a:solidFill>
              <a:highlight>
                <a:srgbClr val="FFFF00"/>
              </a:highlight>
            </a:endParaRPr>
          </a:p>
        </p:txBody>
      </p:sp>
    </p:spTree>
    <p:extLst>
      <p:ext uri="{BB962C8B-B14F-4D97-AF65-F5344CB8AC3E}">
        <p14:creationId xmlns:p14="http://schemas.microsoft.com/office/powerpoint/2010/main" val="1928099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F980DA-304F-FC83-F64C-5157375BF9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4906E3-696B-649B-B72B-29E8AE76F5E0}"/>
              </a:ext>
            </a:extLst>
          </p:cNvPr>
          <p:cNvSpPr>
            <a:spLocks noGrp="1"/>
          </p:cNvSpPr>
          <p:nvPr>
            <p:ph type="title"/>
          </p:nvPr>
        </p:nvSpPr>
        <p:spPr>
          <a:xfrm>
            <a:off x="581192" y="702156"/>
            <a:ext cx="11029616" cy="678588"/>
          </a:xfrm>
        </p:spPr>
        <p:txBody>
          <a:bodyPr/>
          <a:lstStyle/>
          <a:p>
            <a:r>
              <a:rPr lang="en-US" dirty="0"/>
              <a:t>So – How’s that Transfer Pricing thing Been working?</a:t>
            </a:r>
          </a:p>
        </p:txBody>
      </p:sp>
      <p:sp>
        <p:nvSpPr>
          <p:cNvPr id="3" name="Content Placeholder 2">
            <a:extLst>
              <a:ext uri="{FF2B5EF4-FFF2-40B4-BE49-F238E27FC236}">
                <a16:creationId xmlns:a16="http://schemas.microsoft.com/office/drawing/2014/main" id="{73C497B2-B9F4-2EB1-10CD-5BDFE4AD4423}"/>
              </a:ext>
            </a:extLst>
          </p:cNvPr>
          <p:cNvSpPr>
            <a:spLocks noGrp="1"/>
          </p:cNvSpPr>
          <p:nvPr>
            <p:ph idx="1"/>
          </p:nvPr>
        </p:nvSpPr>
        <p:spPr>
          <a:xfrm>
            <a:off x="581192" y="1773936"/>
            <a:ext cx="11242000" cy="4562856"/>
          </a:xfrm>
        </p:spPr>
        <p:txBody>
          <a:bodyPr anchor="t">
            <a:normAutofit/>
          </a:bodyPr>
          <a:lstStyle/>
          <a:p>
            <a:pPr>
              <a:spcBef>
                <a:spcPts val="1800"/>
              </a:spcBef>
              <a:spcAft>
                <a:spcPts val="1200"/>
              </a:spcAft>
            </a:pPr>
            <a:r>
              <a:rPr lang="en-US" sz="2400" b="1" u="sng" dirty="0"/>
              <a:t>Eaton Corp</a:t>
            </a:r>
            <a:r>
              <a:rPr lang="en-US" sz="2400" u="sng" dirty="0"/>
              <a:t>.</a:t>
            </a:r>
            <a:r>
              <a:rPr lang="en-US" sz="2400" dirty="0"/>
              <a:t> – </a:t>
            </a:r>
            <a:r>
              <a:rPr lang="en-US" sz="2400" dirty="0">
                <a:highlight>
                  <a:srgbClr val="FFFF00"/>
                </a:highlight>
              </a:rPr>
              <a:t>litigating audit for 2017-2019</a:t>
            </a:r>
            <a:r>
              <a:rPr lang="en-US" sz="2400" dirty="0"/>
              <a:t> – </a:t>
            </a:r>
            <a:r>
              <a:rPr lang="en-US" sz="2400" dirty="0">
                <a:highlight>
                  <a:srgbClr val="FFFF00"/>
                </a:highlight>
              </a:rPr>
              <a:t>refusing to disclose records </a:t>
            </a:r>
            <a:r>
              <a:rPr lang="en-US" sz="2400" dirty="0"/>
              <a:t>related to foreign employment arguing that doing so would violate foreign law. (6</a:t>
            </a:r>
            <a:r>
              <a:rPr lang="en-US" sz="2400" baseline="30000" dirty="0"/>
              <a:t>th</a:t>
            </a:r>
            <a:r>
              <a:rPr lang="en-US" sz="2400" dirty="0"/>
              <a:t> Cir.)</a:t>
            </a:r>
          </a:p>
          <a:p>
            <a:pPr>
              <a:spcBef>
                <a:spcPts val="1800"/>
              </a:spcBef>
              <a:spcAft>
                <a:spcPts val="1200"/>
              </a:spcAft>
            </a:pPr>
            <a:r>
              <a:rPr lang="en-US" sz="2400" b="1" u="sng" dirty="0"/>
              <a:t>Coca-Cola</a:t>
            </a:r>
            <a:r>
              <a:rPr lang="en-US" sz="2400" dirty="0"/>
              <a:t> – </a:t>
            </a:r>
            <a:r>
              <a:rPr lang="en-US" sz="2400" dirty="0">
                <a:highlight>
                  <a:srgbClr val="FFFF00"/>
                </a:highlight>
              </a:rPr>
              <a:t>litigating audit for 2007-2009</a:t>
            </a:r>
            <a:r>
              <a:rPr lang="en-US" sz="2400" dirty="0"/>
              <a:t> – challenging the IRS’s Sec. 482 regulations under </a:t>
            </a:r>
            <a:r>
              <a:rPr lang="en-US" sz="2400" i="1" dirty="0">
                <a:highlight>
                  <a:srgbClr val="FFFF00"/>
                </a:highlight>
              </a:rPr>
              <a:t>Loper Bright </a:t>
            </a:r>
            <a:r>
              <a:rPr lang="en-US" sz="2400" dirty="0"/>
              <a:t>and the APA (11</a:t>
            </a:r>
            <a:r>
              <a:rPr lang="en-US" sz="2400" baseline="30000" dirty="0"/>
              <a:t>th</a:t>
            </a:r>
            <a:r>
              <a:rPr lang="en-US" sz="2400" dirty="0"/>
              <a:t> Cir.)</a:t>
            </a:r>
          </a:p>
          <a:p>
            <a:pPr>
              <a:spcBef>
                <a:spcPts val="1800"/>
              </a:spcBef>
            </a:pPr>
            <a:r>
              <a:rPr lang="en-US" sz="2400" b="1" u="sng" dirty="0"/>
              <a:t>Facebook</a:t>
            </a:r>
            <a:r>
              <a:rPr lang="en-US" sz="2400" dirty="0"/>
              <a:t> – </a:t>
            </a:r>
            <a:r>
              <a:rPr lang="en-US" sz="2400" dirty="0">
                <a:highlight>
                  <a:srgbClr val="FFFF00"/>
                </a:highlight>
              </a:rPr>
              <a:t>litigating audit for 2010</a:t>
            </a:r>
            <a:r>
              <a:rPr lang="en-US" sz="2400" dirty="0"/>
              <a:t> – tax court addressed periodic adjustments in a 51,000-word opinion after a trial involving 26 expert witnesses</a:t>
            </a:r>
          </a:p>
          <a:p>
            <a:pPr marL="0" indent="0">
              <a:buNone/>
            </a:pPr>
            <a:endParaRPr lang="en-US" i="1" dirty="0"/>
          </a:p>
          <a:p>
            <a:endParaRPr lang="en-US" dirty="0"/>
          </a:p>
        </p:txBody>
      </p:sp>
      <p:sp>
        <p:nvSpPr>
          <p:cNvPr id="4" name="Slide Number Placeholder 3">
            <a:extLst>
              <a:ext uri="{FF2B5EF4-FFF2-40B4-BE49-F238E27FC236}">
                <a16:creationId xmlns:a16="http://schemas.microsoft.com/office/drawing/2014/main" id="{C5C145AA-3974-885A-6EFC-CFA39E9004B0}"/>
              </a:ext>
            </a:extLst>
          </p:cNvPr>
          <p:cNvSpPr>
            <a:spLocks noGrp="1"/>
          </p:cNvSpPr>
          <p:nvPr>
            <p:ph type="sldNum" sz="quarter" idx="12"/>
          </p:nvPr>
        </p:nvSpPr>
        <p:spPr/>
        <p:txBody>
          <a:bodyPr/>
          <a:lstStyle/>
          <a:p>
            <a:fld id="{3A98EE3D-8CD1-4C3F-BD1C-C98C9596463C}" type="slidenum">
              <a:rPr lang="en-US" smtClean="0"/>
              <a:t>6</a:t>
            </a:fld>
            <a:endParaRPr lang="en-US" dirty="0"/>
          </a:p>
        </p:txBody>
      </p:sp>
    </p:spTree>
    <p:extLst>
      <p:ext uri="{BB962C8B-B14F-4D97-AF65-F5344CB8AC3E}">
        <p14:creationId xmlns:p14="http://schemas.microsoft.com/office/powerpoint/2010/main" val="419528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029EA-D37F-1784-1F94-162A442D5D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52A80E-B777-6BD9-9FAC-DBA34A1295C4}"/>
              </a:ext>
            </a:extLst>
          </p:cNvPr>
          <p:cNvSpPr>
            <a:spLocks noGrp="1"/>
          </p:cNvSpPr>
          <p:nvPr>
            <p:ph type="title"/>
          </p:nvPr>
        </p:nvSpPr>
        <p:spPr>
          <a:xfrm>
            <a:off x="581192" y="702156"/>
            <a:ext cx="11029616" cy="678588"/>
          </a:xfrm>
        </p:spPr>
        <p:txBody>
          <a:bodyPr/>
          <a:lstStyle/>
          <a:p>
            <a:r>
              <a:rPr lang="en-US" dirty="0"/>
              <a:t>So – How’s that Transfer Pricing thing Been working?</a:t>
            </a:r>
          </a:p>
        </p:txBody>
      </p:sp>
      <p:sp>
        <p:nvSpPr>
          <p:cNvPr id="3" name="Content Placeholder 2">
            <a:extLst>
              <a:ext uri="{FF2B5EF4-FFF2-40B4-BE49-F238E27FC236}">
                <a16:creationId xmlns:a16="http://schemas.microsoft.com/office/drawing/2014/main" id="{2657A126-6B6B-D7D2-ABDD-A3E0B427969B}"/>
              </a:ext>
            </a:extLst>
          </p:cNvPr>
          <p:cNvSpPr>
            <a:spLocks noGrp="1"/>
          </p:cNvSpPr>
          <p:nvPr>
            <p:ph idx="1"/>
          </p:nvPr>
        </p:nvSpPr>
        <p:spPr>
          <a:xfrm>
            <a:off x="581192" y="1563624"/>
            <a:ext cx="11029615" cy="4773168"/>
          </a:xfrm>
        </p:spPr>
        <p:txBody>
          <a:bodyPr anchor="t">
            <a:normAutofit/>
          </a:bodyPr>
          <a:lstStyle/>
          <a:p>
            <a:pPr>
              <a:spcBef>
                <a:spcPts val="1800"/>
              </a:spcBef>
              <a:spcAft>
                <a:spcPts val="1200"/>
              </a:spcAft>
            </a:pPr>
            <a:r>
              <a:rPr lang="en-US" sz="2400" b="1" u="sng" dirty="0"/>
              <a:t>PayPal</a:t>
            </a:r>
            <a:r>
              <a:rPr lang="en-US" sz="2400" b="1" dirty="0"/>
              <a:t> </a:t>
            </a:r>
            <a:r>
              <a:rPr lang="en-US" sz="2400" dirty="0"/>
              <a:t>– quoting an expert opinion in </a:t>
            </a:r>
            <a:r>
              <a:rPr lang="en-US" sz="2400" dirty="0" err="1"/>
              <a:t>TaxNotes</a:t>
            </a:r>
            <a:r>
              <a:rPr lang="en-US" sz="2400" dirty="0"/>
              <a:t> – “In this final installment of a two-part report, Curtis continues his analysis of PayPal’s cost-sharing arrangement, </a:t>
            </a:r>
            <a:r>
              <a:rPr lang="en-US" sz="2400" dirty="0">
                <a:highlight>
                  <a:srgbClr val="FFFF00"/>
                </a:highlight>
              </a:rPr>
              <a:t>explains how the cost-sharing regulations can be exploited to possibly shift billions in U.S. profits offshore with little or no IRS detection or enforcement</a:t>
            </a:r>
            <a:r>
              <a:rPr lang="en-US" sz="2400" dirty="0"/>
              <a:t> . . .”</a:t>
            </a:r>
          </a:p>
          <a:p>
            <a:pPr>
              <a:spcBef>
                <a:spcPts val="1800"/>
              </a:spcBef>
            </a:pPr>
            <a:r>
              <a:rPr lang="en-US" sz="2400" b="1" u="sng" dirty="0"/>
              <a:t>Medtronic</a:t>
            </a:r>
            <a:r>
              <a:rPr lang="en-US" sz="2400" dirty="0"/>
              <a:t> – involving royalty rates – quoting another expert’s observations in </a:t>
            </a:r>
            <a:r>
              <a:rPr lang="en-US" sz="2400" dirty="0" err="1"/>
              <a:t>TaxNotes</a:t>
            </a:r>
            <a:r>
              <a:rPr lang="en-US" sz="2400" dirty="0"/>
              <a:t> as to arguments before the 8th Cir.– “The </a:t>
            </a:r>
            <a:r>
              <a:rPr lang="en-US" sz="2400" dirty="0">
                <a:highlight>
                  <a:srgbClr val="FFFF00"/>
                </a:highlight>
              </a:rPr>
              <a:t>section 482 regulations’ seemingly unique ability to inspire diametrically opposed interpretations </a:t>
            </a:r>
            <a:r>
              <a:rPr lang="en-US" sz="2400" dirty="0"/>
              <a:t>was on full display during oral arguments in Medtronic II.”(This is a second round of litigation that has been going on for over a decade.) </a:t>
            </a:r>
          </a:p>
          <a:p>
            <a:pPr marL="0" indent="0">
              <a:buNone/>
            </a:pPr>
            <a:endParaRPr lang="en-US" i="1" dirty="0"/>
          </a:p>
          <a:p>
            <a:endParaRPr lang="en-US" dirty="0"/>
          </a:p>
        </p:txBody>
      </p:sp>
      <p:sp>
        <p:nvSpPr>
          <p:cNvPr id="4" name="Slide Number Placeholder 3">
            <a:extLst>
              <a:ext uri="{FF2B5EF4-FFF2-40B4-BE49-F238E27FC236}">
                <a16:creationId xmlns:a16="http://schemas.microsoft.com/office/drawing/2014/main" id="{799886B1-649E-3764-39AF-D37D6D4AF73E}"/>
              </a:ext>
            </a:extLst>
          </p:cNvPr>
          <p:cNvSpPr>
            <a:spLocks noGrp="1"/>
          </p:cNvSpPr>
          <p:nvPr>
            <p:ph type="sldNum" sz="quarter" idx="12"/>
          </p:nvPr>
        </p:nvSpPr>
        <p:spPr/>
        <p:txBody>
          <a:bodyPr/>
          <a:lstStyle/>
          <a:p>
            <a:fld id="{3A98EE3D-8CD1-4C3F-BD1C-C98C9596463C}" type="slidenum">
              <a:rPr lang="en-US" smtClean="0"/>
              <a:t>7</a:t>
            </a:fld>
            <a:endParaRPr lang="en-US" dirty="0"/>
          </a:p>
        </p:txBody>
      </p:sp>
    </p:spTree>
    <p:extLst>
      <p:ext uri="{BB962C8B-B14F-4D97-AF65-F5344CB8AC3E}">
        <p14:creationId xmlns:p14="http://schemas.microsoft.com/office/powerpoint/2010/main" val="3971607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53D53-6B61-F922-0743-12BAFA5D12CB}"/>
              </a:ext>
            </a:extLst>
          </p:cNvPr>
          <p:cNvSpPr>
            <a:spLocks noGrp="1"/>
          </p:cNvSpPr>
          <p:nvPr>
            <p:ph type="title"/>
          </p:nvPr>
        </p:nvSpPr>
        <p:spPr>
          <a:xfrm>
            <a:off x="581192" y="702156"/>
            <a:ext cx="11029616" cy="632868"/>
          </a:xfrm>
        </p:spPr>
        <p:txBody>
          <a:bodyPr>
            <a:normAutofit/>
          </a:bodyPr>
          <a:lstStyle/>
          <a:p>
            <a:r>
              <a:rPr lang="en-US" dirty="0"/>
              <a:t>We asked AI – IS transfer Pricing a good Career Choice?</a:t>
            </a:r>
          </a:p>
        </p:txBody>
      </p:sp>
      <p:sp>
        <p:nvSpPr>
          <p:cNvPr id="4" name="Slide Number Placeholder 3">
            <a:extLst>
              <a:ext uri="{FF2B5EF4-FFF2-40B4-BE49-F238E27FC236}">
                <a16:creationId xmlns:a16="http://schemas.microsoft.com/office/drawing/2014/main" id="{7D979542-0E84-5AB3-870A-69672A1025DA}"/>
              </a:ext>
            </a:extLst>
          </p:cNvPr>
          <p:cNvSpPr>
            <a:spLocks noGrp="1"/>
          </p:cNvSpPr>
          <p:nvPr>
            <p:ph type="sldNum" sz="quarter" idx="12"/>
          </p:nvPr>
        </p:nvSpPr>
        <p:spPr>
          <a:xfrm>
            <a:off x="10558300" y="6423914"/>
            <a:ext cx="1052510" cy="365125"/>
          </a:xfrm>
        </p:spPr>
        <p:txBody>
          <a:bodyPr>
            <a:normAutofit/>
          </a:bodyPr>
          <a:lstStyle/>
          <a:p>
            <a:pPr>
              <a:spcAft>
                <a:spcPts val="600"/>
              </a:spcAft>
            </a:pPr>
            <a:fld id="{3A98EE3D-8CD1-4C3F-BD1C-C98C9596463C}" type="slidenum">
              <a:rPr lang="en-US" smtClean="0"/>
              <a:pPr>
                <a:spcAft>
                  <a:spcPts val="600"/>
                </a:spcAft>
              </a:pPr>
              <a:t>8</a:t>
            </a:fld>
            <a:endParaRPr lang="en-US"/>
          </a:p>
        </p:txBody>
      </p:sp>
      <p:graphicFrame>
        <p:nvGraphicFramePr>
          <p:cNvPr id="6" name="Content Placeholder 2">
            <a:extLst>
              <a:ext uri="{FF2B5EF4-FFF2-40B4-BE49-F238E27FC236}">
                <a16:creationId xmlns:a16="http://schemas.microsoft.com/office/drawing/2014/main" id="{29931BF5-8FC7-19C2-5CE5-4FA532448929}"/>
              </a:ext>
            </a:extLst>
          </p:cNvPr>
          <p:cNvGraphicFramePr>
            <a:graphicFrameLocks noGrp="1"/>
          </p:cNvGraphicFramePr>
          <p:nvPr>
            <p:ph idx="1"/>
            <p:extLst>
              <p:ext uri="{D42A27DB-BD31-4B8C-83A1-F6EECF244321}">
                <p14:modId xmlns:p14="http://schemas.microsoft.com/office/powerpoint/2010/main" val="3898281603"/>
              </p:ext>
            </p:extLst>
          </p:nvPr>
        </p:nvGraphicFramePr>
        <p:xfrm>
          <a:off x="393192" y="1545336"/>
          <a:ext cx="11375135" cy="48785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97881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010D50C-7FE8-BFB8-E81D-6678A858A3B4}"/>
              </a:ext>
            </a:extLst>
          </p:cNvPr>
          <p:cNvSpPr>
            <a:spLocks noGrp="1"/>
          </p:cNvSpPr>
          <p:nvPr>
            <p:ph type="title"/>
          </p:nvPr>
        </p:nvSpPr>
        <p:spPr>
          <a:xfrm>
            <a:off x="581192" y="702156"/>
            <a:ext cx="11029616" cy="630681"/>
          </a:xfrm>
        </p:spPr>
        <p:txBody>
          <a:bodyPr>
            <a:normAutofit/>
          </a:bodyPr>
          <a:lstStyle/>
          <a:p>
            <a:r>
              <a:rPr lang="en-US" sz="3200" dirty="0"/>
              <a:t>Is there any Recent Federal Legislation?</a:t>
            </a:r>
          </a:p>
        </p:txBody>
      </p:sp>
      <p:sp>
        <p:nvSpPr>
          <p:cNvPr id="4" name="Slide Number Placeholder 3">
            <a:extLst>
              <a:ext uri="{FF2B5EF4-FFF2-40B4-BE49-F238E27FC236}">
                <a16:creationId xmlns:a16="http://schemas.microsoft.com/office/drawing/2014/main" id="{D538A061-BB6A-8730-1B68-78B76E7E6B58}"/>
              </a:ext>
            </a:extLst>
          </p:cNvPr>
          <p:cNvSpPr>
            <a:spLocks noGrp="1"/>
          </p:cNvSpPr>
          <p:nvPr>
            <p:ph type="sldNum" sz="quarter" idx="12"/>
          </p:nvPr>
        </p:nvSpPr>
        <p:spPr/>
        <p:txBody>
          <a:bodyPr/>
          <a:lstStyle/>
          <a:p>
            <a:fld id="{3A98EE3D-8CD1-4C3F-BD1C-C98C9596463C}" type="slidenum">
              <a:rPr lang="en-US" smtClean="0"/>
              <a:t>9</a:t>
            </a:fld>
            <a:endParaRPr lang="en-US" dirty="0"/>
          </a:p>
        </p:txBody>
      </p:sp>
      <p:sp>
        <p:nvSpPr>
          <p:cNvPr id="8" name="Content Placeholder 5">
            <a:extLst>
              <a:ext uri="{FF2B5EF4-FFF2-40B4-BE49-F238E27FC236}">
                <a16:creationId xmlns:a16="http://schemas.microsoft.com/office/drawing/2014/main" id="{2575459B-EC5A-57FA-D896-7130639A0ACB}"/>
              </a:ext>
            </a:extLst>
          </p:cNvPr>
          <p:cNvSpPr txBox="1">
            <a:spLocks/>
          </p:cNvSpPr>
          <p:nvPr/>
        </p:nvSpPr>
        <p:spPr>
          <a:xfrm>
            <a:off x="581192" y="1522330"/>
            <a:ext cx="11518490" cy="704035"/>
          </a:xfrm>
          <a:prstGeom prst="rect">
            <a:avLst/>
          </a:prstGeom>
        </p:spPr>
        <p:txBody>
          <a:bodyPr vert="horz" lIns="91440" tIns="45720" rIns="91440" bIns="45720" rtlCol="0" anchor="t">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spcAft>
                <a:spcPts val="0"/>
              </a:spcAft>
              <a:buNone/>
            </a:pPr>
            <a:r>
              <a:rPr lang="en-US" sz="2800" b="1" dirty="0"/>
              <a:t>Yes. The One Big Beautiful Bill Act</a:t>
            </a:r>
          </a:p>
          <a:p>
            <a:pPr marL="0" indent="0">
              <a:spcAft>
                <a:spcPts val="0"/>
              </a:spcAft>
              <a:buNone/>
            </a:pPr>
            <a:endParaRPr lang="en-US" sz="3200" b="1" dirty="0"/>
          </a:p>
        </p:txBody>
      </p:sp>
      <p:sp>
        <p:nvSpPr>
          <p:cNvPr id="11" name="Content Placeholder 5">
            <a:extLst>
              <a:ext uri="{FF2B5EF4-FFF2-40B4-BE49-F238E27FC236}">
                <a16:creationId xmlns:a16="http://schemas.microsoft.com/office/drawing/2014/main" id="{E6FE68F1-2A59-F128-7C24-1E44C2208ABA}"/>
              </a:ext>
            </a:extLst>
          </p:cNvPr>
          <p:cNvSpPr txBox="1">
            <a:spLocks/>
          </p:cNvSpPr>
          <p:nvPr/>
        </p:nvSpPr>
        <p:spPr>
          <a:xfrm>
            <a:off x="1063073" y="3323646"/>
            <a:ext cx="11029617" cy="2417196"/>
          </a:xfrm>
          <a:prstGeom prst="rect">
            <a:avLst/>
          </a:prstGeom>
        </p:spPr>
        <p:txBody>
          <a:bodyPr vert="horz" lIns="91440" tIns="45720" rIns="91440" bIns="45720" rtlCol="0" anchor="t">
            <a:normAutofit fontScale="55000" lnSpcReduction="20000"/>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a:spcAft>
                <a:spcPts val="0"/>
              </a:spcAft>
              <a:buFont typeface="Wingdings" panose="05000000000000000000" pitchFamily="2" charset="2"/>
              <a:buChar char="q"/>
            </a:pPr>
            <a:r>
              <a:rPr lang="en-US" sz="3500" b="1" dirty="0"/>
              <a:t>  One Big Beautiful Bill Act</a:t>
            </a:r>
          </a:p>
          <a:p>
            <a:pPr>
              <a:spcAft>
                <a:spcPts val="0"/>
              </a:spcAft>
              <a:buFont typeface="Wingdings" panose="05000000000000000000" pitchFamily="2" charset="2"/>
              <a:buChar char="q"/>
            </a:pPr>
            <a:r>
              <a:rPr lang="en-US" sz="3500" b="1" dirty="0"/>
              <a:t>  “OBBBA” </a:t>
            </a:r>
          </a:p>
          <a:p>
            <a:pPr>
              <a:spcAft>
                <a:spcPts val="0"/>
              </a:spcAft>
              <a:buFont typeface="Wingdings" panose="05000000000000000000" pitchFamily="2" charset="2"/>
              <a:buChar char="q"/>
            </a:pPr>
            <a:r>
              <a:rPr lang="en-US" sz="3500" b="1" dirty="0"/>
              <a:t>  “Oh-Ba”</a:t>
            </a:r>
          </a:p>
          <a:p>
            <a:pPr>
              <a:spcAft>
                <a:spcPts val="0"/>
              </a:spcAft>
              <a:buFont typeface="Wingdings" panose="05000000000000000000" pitchFamily="2" charset="2"/>
              <a:buChar char="q"/>
            </a:pPr>
            <a:r>
              <a:rPr lang="en-US" sz="3500" b="1" dirty="0"/>
              <a:t>  “3-Bs”</a:t>
            </a:r>
          </a:p>
          <a:p>
            <a:pPr>
              <a:spcAft>
                <a:spcPts val="0"/>
              </a:spcAft>
              <a:buFont typeface="Wingdings" panose="05000000000000000000" pitchFamily="2" charset="2"/>
              <a:buChar char="q"/>
            </a:pPr>
            <a:r>
              <a:rPr lang="en-US" sz="3500" b="1" dirty="0"/>
              <a:t>  The 2025 Reconciliation Act</a:t>
            </a:r>
          </a:p>
          <a:p>
            <a:pPr>
              <a:spcAft>
                <a:spcPts val="0"/>
              </a:spcAft>
              <a:buFont typeface="Wingdings" panose="05000000000000000000" pitchFamily="2" charset="2"/>
              <a:buChar char="q"/>
            </a:pPr>
            <a:r>
              <a:rPr lang="en-US" sz="3500" b="1" dirty="0"/>
              <a:t>  H.R. 1</a:t>
            </a:r>
          </a:p>
          <a:p>
            <a:pPr>
              <a:spcAft>
                <a:spcPts val="0"/>
              </a:spcAft>
              <a:buFont typeface="Wingdings" panose="05000000000000000000" pitchFamily="2" charset="2"/>
              <a:buChar char="q"/>
            </a:pPr>
            <a:r>
              <a:rPr lang="en-US" sz="3500" b="1" dirty="0"/>
              <a:t>  Or maybe – P.L. 119-21</a:t>
            </a:r>
          </a:p>
          <a:p>
            <a:pPr marL="0" indent="0">
              <a:spcAft>
                <a:spcPts val="0"/>
              </a:spcAft>
              <a:buNone/>
            </a:pPr>
            <a:endParaRPr lang="en-US" sz="3200" b="1" dirty="0"/>
          </a:p>
        </p:txBody>
      </p:sp>
      <p:sp>
        <p:nvSpPr>
          <p:cNvPr id="12" name="Title 4">
            <a:extLst>
              <a:ext uri="{FF2B5EF4-FFF2-40B4-BE49-F238E27FC236}">
                <a16:creationId xmlns:a16="http://schemas.microsoft.com/office/drawing/2014/main" id="{1A7A95A2-6423-BE32-42C0-E321E0AC97C5}"/>
              </a:ext>
            </a:extLst>
          </p:cNvPr>
          <p:cNvSpPr txBox="1">
            <a:spLocks/>
          </p:cNvSpPr>
          <p:nvPr/>
        </p:nvSpPr>
        <p:spPr>
          <a:xfrm>
            <a:off x="581192" y="2415859"/>
            <a:ext cx="11029616" cy="645394"/>
          </a:xfrm>
          <a:prstGeom prst="rect">
            <a:avLst/>
          </a:prstGeom>
        </p:spPr>
        <p:txBody>
          <a:bodyPr vert="horz" lIns="91440" tIns="45720" rIns="91440" bIns="45720" rtlCol="0" anchor="b">
            <a:normAutofit/>
          </a:bodyPr>
          <a:lst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dirty="0"/>
              <a:t>First, What Do we call it?</a:t>
            </a:r>
          </a:p>
        </p:txBody>
      </p:sp>
    </p:spTree>
    <p:extLst>
      <p:ext uri="{BB962C8B-B14F-4D97-AF65-F5344CB8AC3E}">
        <p14:creationId xmlns:p14="http://schemas.microsoft.com/office/powerpoint/2010/main" val="274640883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DividendVTI">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9353</TotalTime>
  <Words>1835</Words>
  <Application>Microsoft Office PowerPoint</Application>
  <PresentationFormat>Widescreen</PresentationFormat>
  <Paragraphs>166</Paragraphs>
  <Slides>29</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Calibri</vt:lpstr>
      <vt:lpstr>Cambria</vt:lpstr>
      <vt:lpstr>Franklin Gothic Book</vt:lpstr>
      <vt:lpstr>Franklin Gothic Demi</vt:lpstr>
      <vt:lpstr>Wingdings</vt:lpstr>
      <vt:lpstr>Wingdings 2</vt:lpstr>
      <vt:lpstr>DividendVTI</vt:lpstr>
      <vt:lpstr>     Uniformity DEVELOPMENTS  Report to the MTC Uniformity Committee</vt:lpstr>
      <vt:lpstr>     Uniformity DEVELOPMENTS  QUESTIONS Report to the MTC Uniformity Committee</vt:lpstr>
      <vt:lpstr>Big Corporate Income Tax Questions</vt:lpstr>
      <vt:lpstr>But first -   From the MTC History page – July 1985 . . .  </vt:lpstr>
      <vt:lpstr>But first -   From the MTC History page – July 1985 . . .  </vt:lpstr>
      <vt:lpstr>So – How’s that Transfer Pricing thing Been working?</vt:lpstr>
      <vt:lpstr>So – How’s that Transfer Pricing thing Been working?</vt:lpstr>
      <vt:lpstr>We asked AI – IS transfer Pricing a good Career Choice?</vt:lpstr>
      <vt:lpstr>Is there any Recent Federal Legislation?</vt:lpstr>
      <vt:lpstr>PowerPoint Presentation</vt:lpstr>
      <vt:lpstr>How will OBBBA impact the largest corporate taxpayers? </vt:lpstr>
      <vt:lpstr>Did TCJA’s Adoption of GILTI  change income shifting?</vt:lpstr>
      <vt:lpstr>This is all part of a global effort</vt:lpstr>
      <vt:lpstr>don’t states have their  own problems with MNEs? </vt:lpstr>
      <vt:lpstr>MTC Combined filing Models (Joyce &amp; Finnigan)</vt:lpstr>
      <vt:lpstr>Pass-through questions</vt:lpstr>
      <vt:lpstr>Are there any Pass-through developments?</vt:lpstr>
      <vt:lpstr>What about Pass-throughs and the global private markets?</vt:lpstr>
      <vt:lpstr>What about Pass-throughs and the global private markets?</vt:lpstr>
      <vt:lpstr>What about a simple DST? </vt:lpstr>
      <vt:lpstr>Problems with digital Services Taxes</vt:lpstr>
      <vt:lpstr>Speaking of Digital products . . .</vt:lpstr>
      <vt:lpstr>What are they?</vt:lpstr>
      <vt:lpstr>How will AI change digital products?</vt:lpstr>
      <vt:lpstr>Recent State Enactments</vt:lpstr>
      <vt:lpstr>Is it possible to  define digital products broadly?</vt:lpstr>
      <vt:lpstr>Other Questions</vt:lpstr>
      <vt:lpstr>How will Cuts at the IRS &amp; Loper Bright Affect states?</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Developments –  Report to the Uniformity Committee</dc:title>
  <dc:creator>Hecht</dc:creator>
  <cp:lastModifiedBy>Helen Hecht</cp:lastModifiedBy>
  <cp:revision>2</cp:revision>
  <dcterms:created xsi:type="dcterms:W3CDTF">2023-11-07T13:06:40Z</dcterms:created>
  <dcterms:modified xsi:type="dcterms:W3CDTF">2025-07-17T20:23:12Z</dcterms:modified>
</cp:coreProperties>
</file>