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712" r:id="rId1"/>
    <p:sldMasterId id="2147483763" r:id="rId2"/>
    <p:sldMasterId id="2147483775" r:id="rId3"/>
    <p:sldMasterId id="2147483787" r:id="rId4"/>
  </p:sldMasterIdLst>
  <p:notesMasterIdLst>
    <p:notesMasterId r:id="rId56"/>
  </p:notesMasterIdLst>
  <p:sldIdLst>
    <p:sldId id="281" r:id="rId5"/>
    <p:sldId id="702" r:id="rId6"/>
    <p:sldId id="724" r:id="rId7"/>
    <p:sldId id="734" r:id="rId8"/>
    <p:sldId id="725" r:id="rId9"/>
    <p:sldId id="726" r:id="rId10"/>
    <p:sldId id="727" r:id="rId11"/>
    <p:sldId id="728" r:id="rId12"/>
    <p:sldId id="730" r:id="rId13"/>
    <p:sldId id="732" r:id="rId14"/>
    <p:sldId id="733" r:id="rId15"/>
    <p:sldId id="746" r:id="rId16"/>
    <p:sldId id="735" r:id="rId17"/>
    <p:sldId id="723" r:id="rId18"/>
    <p:sldId id="503" r:id="rId19"/>
    <p:sldId id="599" r:id="rId20"/>
    <p:sldId id="736" r:id="rId21"/>
    <p:sldId id="737" r:id="rId22"/>
    <p:sldId id="712" r:id="rId23"/>
    <p:sldId id="738" r:id="rId24"/>
    <p:sldId id="739" r:id="rId25"/>
    <p:sldId id="740" r:id="rId26"/>
    <p:sldId id="741" r:id="rId27"/>
    <p:sldId id="742" r:id="rId28"/>
    <p:sldId id="709" r:id="rId29"/>
    <p:sldId id="601" r:id="rId30"/>
    <p:sldId id="703" r:id="rId31"/>
    <p:sldId id="699" r:id="rId32"/>
    <p:sldId id="700" r:id="rId33"/>
    <p:sldId id="662" r:id="rId34"/>
    <p:sldId id="664" r:id="rId35"/>
    <p:sldId id="710" r:id="rId36"/>
    <p:sldId id="658" r:id="rId37"/>
    <p:sldId id="661" r:id="rId38"/>
    <p:sldId id="743" r:id="rId39"/>
    <p:sldId id="745" r:id="rId40"/>
    <p:sldId id="744" r:id="rId41"/>
    <p:sldId id="705" r:id="rId42"/>
    <p:sldId id="663" r:id="rId43"/>
    <p:sldId id="747" r:id="rId44"/>
    <p:sldId id="670" r:id="rId45"/>
    <p:sldId id="500" r:id="rId46"/>
    <p:sldId id="711" r:id="rId47"/>
    <p:sldId id="673" r:id="rId48"/>
    <p:sldId id="678" r:id="rId49"/>
    <p:sldId id="697" r:id="rId50"/>
    <p:sldId id="674" r:id="rId51"/>
    <p:sldId id="675" r:id="rId52"/>
    <p:sldId id="696" r:id="rId53"/>
    <p:sldId id="707" r:id="rId54"/>
    <p:sldId id="708" r:id="rId55"/>
  </p:sldIdLst>
  <p:sldSz cx="12192000" cy="6858000"/>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D2C"/>
    <a:srgbClr val="56A85A"/>
    <a:srgbClr val="C2CDE0"/>
    <a:srgbClr val="3B5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79697" autoAdjust="0"/>
  </p:normalViewPr>
  <p:slideViewPr>
    <p:cSldViewPr snapToGrid="0">
      <p:cViewPr varScale="1">
        <p:scale>
          <a:sx n="63" d="100"/>
          <a:sy n="63" d="100"/>
        </p:scale>
        <p:origin x="632" y="52"/>
      </p:cViewPr>
      <p:guideLst/>
    </p:cSldViewPr>
  </p:slideViewPr>
  <p:notesTextViewPr>
    <p:cViewPr>
      <p:scale>
        <a:sx n="1" d="1"/>
        <a:sy n="1" d="1"/>
      </p:scale>
      <p:origin x="0" y="0"/>
    </p:cViewPr>
  </p:notesTextViewPr>
  <p:notesViewPr>
    <p:cSldViewPr snapToGrid="0">
      <p:cViewPr varScale="1">
        <p:scale>
          <a:sx n="75" d="100"/>
          <a:sy n="75" d="100"/>
        </p:scale>
        <p:origin x="28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818FB-644C-4436-9B37-A022ED78D01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0E2CDB8-0621-40CF-AD19-FDF4D041A87A}">
      <dgm:prSet/>
      <dgm:spPr/>
      <dgm:t>
        <a:bodyPr/>
        <a:lstStyle/>
        <a:p>
          <a:r>
            <a:rPr lang="en-US"/>
            <a:t>Proceed in a step-by-step approach to identifying issues and the established law or other context important for addressing the issues.</a:t>
          </a:r>
        </a:p>
      </dgm:t>
    </dgm:pt>
    <dgm:pt modelId="{1918C59E-6470-43E9-A19D-93AC2EF303CA}" type="parTrans" cxnId="{3B7C4C7B-FF83-4DC2-94F8-6B10D17F1159}">
      <dgm:prSet/>
      <dgm:spPr/>
      <dgm:t>
        <a:bodyPr/>
        <a:lstStyle/>
        <a:p>
          <a:endParaRPr lang="en-US"/>
        </a:p>
      </dgm:t>
    </dgm:pt>
    <dgm:pt modelId="{E79CC46F-70E7-4034-8967-928F595A83D9}" type="sibTrans" cxnId="{3B7C4C7B-FF83-4DC2-94F8-6B10D17F1159}">
      <dgm:prSet/>
      <dgm:spPr/>
      <dgm:t>
        <a:bodyPr/>
        <a:lstStyle/>
        <a:p>
          <a:endParaRPr lang="en-US"/>
        </a:p>
      </dgm:t>
    </dgm:pt>
    <dgm:pt modelId="{16D81785-AAA7-4075-88F1-7EED85928730}">
      <dgm:prSet/>
      <dgm:spPr/>
      <dgm:t>
        <a:bodyPr/>
        <a:lstStyle/>
        <a:p>
          <a:r>
            <a:rPr lang="en-US"/>
            <a:t>“Connect the dots” – between the issues or implications of applicable laws or other facts so that states can understand the basis for any proposed solutions. </a:t>
          </a:r>
        </a:p>
      </dgm:t>
    </dgm:pt>
    <dgm:pt modelId="{B9D5F634-1934-4D0A-9180-1CB396C62F4F}" type="parTrans" cxnId="{31B07F8D-F906-412C-8349-8159AE4941BB}">
      <dgm:prSet/>
      <dgm:spPr/>
      <dgm:t>
        <a:bodyPr/>
        <a:lstStyle/>
        <a:p>
          <a:endParaRPr lang="en-US"/>
        </a:p>
      </dgm:t>
    </dgm:pt>
    <dgm:pt modelId="{1FCF20F6-311B-4864-8365-664C63ED3A4D}" type="sibTrans" cxnId="{31B07F8D-F906-412C-8349-8159AE4941BB}">
      <dgm:prSet/>
      <dgm:spPr/>
      <dgm:t>
        <a:bodyPr/>
        <a:lstStyle/>
        <a:p>
          <a:endParaRPr lang="en-US"/>
        </a:p>
      </dgm:t>
    </dgm:pt>
    <dgm:pt modelId="{A05A7267-D75C-4077-B5CB-D8FDBD98B07A}">
      <dgm:prSet/>
      <dgm:spPr/>
      <dgm:t>
        <a:bodyPr/>
        <a:lstStyle/>
        <a:p>
          <a:r>
            <a:rPr lang="en-US" dirty="0"/>
            <a:t>Provide background and “show our work.” </a:t>
          </a:r>
        </a:p>
      </dgm:t>
    </dgm:pt>
    <dgm:pt modelId="{D304BAE5-52EE-4E84-A957-632679621990}" type="parTrans" cxnId="{BBBC332B-C66B-4115-B320-AB792B415D55}">
      <dgm:prSet/>
      <dgm:spPr/>
      <dgm:t>
        <a:bodyPr/>
        <a:lstStyle/>
        <a:p>
          <a:endParaRPr lang="en-US"/>
        </a:p>
      </dgm:t>
    </dgm:pt>
    <dgm:pt modelId="{292AC137-D011-48AF-B025-8AE19BB099DD}" type="sibTrans" cxnId="{BBBC332B-C66B-4115-B320-AB792B415D55}">
      <dgm:prSet/>
      <dgm:spPr/>
      <dgm:t>
        <a:bodyPr/>
        <a:lstStyle/>
        <a:p>
          <a:endParaRPr lang="en-US"/>
        </a:p>
      </dgm:t>
    </dgm:pt>
    <dgm:pt modelId="{5FA86AB6-1CE8-45A1-B2C8-699F1455898A}">
      <dgm:prSet/>
      <dgm:spPr/>
      <dgm:t>
        <a:bodyPr/>
        <a:lstStyle/>
        <a:p>
          <a:r>
            <a:rPr lang="en-US" dirty="0"/>
            <a:t>All this so that we can change course when necessary and, by the time we get to findings and recommendations, there are no “surprises.” </a:t>
          </a:r>
        </a:p>
      </dgm:t>
    </dgm:pt>
    <dgm:pt modelId="{5D6AF3EE-809C-4B0C-8C25-C08BEA80B840}" type="parTrans" cxnId="{9C6C613B-EDC1-4861-A425-56B8CB4AE838}">
      <dgm:prSet/>
      <dgm:spPr/>
      <dgm:t>
        <a:bodyPr/>
        <a:lstStyle/>
        <a:p>
          <a:endParaRPr lang="en-US"/>
        </a:p>
      </dgm:t>
    </dgm:pt>
    <dgm:pt modelId="{DFAB3A41-8E29-48D8-B78F-E227B6E7288E}" type="sibTrans" cxnId="{9C6C613B-EDC1-4861-A425-56B8CB4AE838}">
      <dgm:prSet/>
      <dgm:spPr/>
      <dgm:t>
        <a:bodyPr/>
        <a:lstStyle/>
        <a:p>
          <a:endParaRPr lang="en-US"/>
        </a:p>
      </dgm:t>
    </dgm:pt>
    <dgm:pt modelId="{C16DF5AB-8AA7-4079-BC43-67842B4927A0}" type="pres">
      <dgm:prSet presAssocID="{583818FB-644C-4436-9B37-A022ED78D010}" presName="vert0" presStyleCnt="0">
        <dgm:presLayoutVars>
          <dgm:dir/>
          <dgm:animOne val="branch"/>
          <dgm:animLvl val="lvl"/>
        </dgm:presLayoutVars>
      </dgm:prSet>
      <dgm:spPr/>
    </dgm:pt>
    <dgm:pt modelId="{BBFBAC5B-0C0F-4EC4-82F7-D025C90B40F2}" type="pres">
      <dgm:prSet presAssocID="{C0E2CDB8-0621-40CF-AD19-FDF4D041A87A}" presName="thickLine" presStyleLbl="alignNode1" presStyleIdx="0" presStyleCnt="4"/>
      <dgm:spPr/>
    </dgm:pt>
    <dgm:pt modelId="{1CC9F57B-8AD4-4F1E-94D1-0B57D8AD4CDD}" type="pres">
      <dgm:prSet presAssocID="{C0E2CDB8-0621-40CF-AD19-FDF4D041A87A}" presName="horz1" presStyleCnt="0"/>
      <dgm:spPr/>
    </dgm:pt>
    <dgm:pt modelId="{DBB0E5A0-43AB-46ED-9B93-F89AB2034FC9}" type="pres">
      <dgm:prSet presAssocID="{C0E2CDB8-0621-40CF-AD19-FDF4D041A87A}" presName="tx1" presStyleLbl="revTx" presStyleIdx="0" presStyleCnt="4"/>
      <dgm:spPr/>
    </dgm:pt>
    <dgm:pt modelId="{2FA5DEF6-F258-4526-A7DC-39201FA5F50D}" type="pres">
      <dgm:prSet presAssocID="{C0E2CDB8-0621-40CF-AD19-FDF4D041A87A}" presName="vert1" presStyleCnt="0"/>
      <dgm:spPr/>
    </dgm:pt>
    <dgm:pt modelId="{2413FBA2-6AAD-4702-AA16-1EC27FB7A093}" type="pres">
      <dgm:prSet presAssocID="{16D81785-AAA7-4075-88F1-7EED85928730}" presName="thickLine" presStyleLbl="alignNode1" presStyleIdx="1" presStyleCnt="4"/>
      <dgm:spPr/>
    </dgm:pt>
    <dgm:pt modelId="{9D50C567-5534-4290-B884-F518D969BEA1}" type="pres">
      <dgm:prSet presAssocID="{16D81785-AAA7-4075-88F1-7EED85928730}" presName="horz1" presStyleCnt="0"/>
      <dgm:spPr/>
    </dgm:pt>
    <dgm:pt modelId="{5CF32CD2-67B4-4E7E-B57A-57D9A9658F0F}" type="pres">
      <dgm:prSet presAssocID="{16D81785-AAA7-4075-88F1-7EED85928730}" presName="tx1" presStyleLbl="revTx" presStyleIdx="1" presStyleCnt="4"/>
      <dgm:spPr/>
    </dgm:pt>
    <dgm:pt modelId="{EEFD6589-8D0D-462A-B170-F3BBA467C03C}" type="pres">
      <dgm:prSet presAssocID="{16D81785-AAA7-4075-88F1-7EED85928730}" presName="vert1" presStyleCnt="0"/>
      <dgm:spPr/>
    </dgm:pt>
    <dgm:pt modelId="{D957C6EE-E383-4EB5-B51D-5092DDCB78E1}" type="pres">
      <dgm:prSet presAssocID="{A05A7267-D75C-4077-B5CB-D8FDBD98B07A}" presName="thickLine" presStyleLbl="alignNode1" presStyleIdx="2" presStyleCnt="4"/>
      <dgm:spPr/>
    </dgm:pt>
    <dgm:pt modelId="{8F3D5056-AE1B-46E2-A1EF-0EC164A9533C}" type="pres">
      <dgm:prSet presAssocID="{A05A7267-D75C-4077-B5CB-D8FDBD98B07A}" presName="horz1" presStyleCnt="0"/>
      <dgm:spPr/>
    </dgm:pt>
    <dgm:pt modelId="{3F58142C-3FE5-4E79-85BB-DE8CDE248A1E}" type="pres">
      <dgm:prSet presAssocID="{A05A7267-D75C-4077-B5CB-D8FDBD98B07A}" presName="tx1" presStyleLbl="revTx" presStyleIdx="2" presStyleCnt="4" custScaleY="72234"/>
      <dgm:spPr/>
    </dgm:pt>
    <dgm:pt modelId="{E7C58531-67C4-47AF-A353-B843754979DA}" type="pres">
      <dgm:prSet presAssocID="{A05A7267-D75C-4077-B5CB-D8FDBD98B07A}" presName="vert1" presStyleCnt="0"/>
      <dgm:spPr/>
    </dgm:pt>
    <dgm:pt modelId="{23363294-C013-4A4B-A68A-5A5455AB9FA3}" type="pres">
      <dgm:prSet presAssocID="{5FA86AB6-1CE8-45A1-B2C8-699F1455898A}" presName="thickLine" presStyleLbl="alignNode1" presStyleIdx="3" presStyleCnt="4"/>
      <dgm:spPr/>
    </dgm:pt>
    <dgm:pt modelId="{AD35BD37-F051-4073-B1A2-082414AD56F9}" type="pres">
      <dgm:prSet presAssocID="{5FA86AB6-1CE8-45A1-B2C8-699F1455898A}" presName="horz1" presStyleCnt="0"/>
      <dgm:spPr/>
    </dgm:pt>
    <dgm:pt modelId="{15495A0F-924C-49B4-B0CF-E39557A8ED2B}" type="pres">
      <dgm:prSet presAssocID="{5FA86AB6-1CE8-45A1-B2C8-699F1455898A}" presName="tx1" presStyleLbl="revTx" presStyleIdx="3" presStyleCnt="4"/>
      <dgm:spPr/>
    </dgm:pt>
    <dgm:pt modelId="{0ABF2B65-1B66-4301-A8F6-70AFE03763F0}" type="pres">
      <dgm:prSet presAssocID="{5FA86AB6-1CE8-45A1-B2C8-699F1455898A}" presName="vert1" presStyleCnt="0"/>
      <dgm:spPr/>
    </dgm:pt>
  </dgm:ptLst>
  <dgm:cxnLst>
    <dgm:cxn modelId="{BBBC332B-C66B-4115-B320-AB792B415D55}" srcId="{583818FB-644C-4436-9B37-A022ED78D010}" destId="{A05A7267-D75C-4077-B5CB-D8FDBD98B07A}" srcOrd="2" destOrd="0" parTransId="{D304BAE5-52EE-4E84-A957-632679621990}" sibTransId="{292AC137-D011-48AF-B025-8AE19BB099DD}"/>
    <dgm:cxn modelId="{17192133-5145-4D04-8877-F7AEC5822570}" type="presOf" srcId="{583818FB-644C-4436-9B37-A022ED78D010}" destId="{C16DF5AB-8AA7-4079-BC43-67842B4927A0}" srcOrd="0" destOrd="0" presId="urn:microsoft.com/office/officeart/2008/layout/LinedList"/>
    <dgm:cxn modelId="{5409F634-0B65-441F-A9DE-1EE62A500E3E}" type="presOf" srcId="{A05A7267-D75C-4077-B5CB-D8FDBD98B07A}" destId="{3F58142C-3FE5-4E79-85BB-DE8CDE248A1E}" srcOrd="0" destOrd="0" presId="urn:microsoft.com/office/officeart/2008/layout/LinedList"/>
    <dgm:cxn modelId="{9C6C613B-EDC1-4861-A425-56B8CB4AE838}" srcId="{583818FB-644C-4436-9B37-A022ED78D010}" destId="{5FA86AB6-1CE8-45A1-B2C8-699F1455898A}" srcOrd="3" destOrd="0" parTransId="{5D6AF3EE-809C-4B0C-8C25-C08BEA80B840}" sibTransId="{DFAB3A41-8E29-48D8-B78F-E227B6E7288E}"/>
    <dgm:cxn modelId="{3B7C4C7B-FF83-4DC2-94F8-6B10D17F1159}" srcId="{583818FB-644C-4436-9B37-A022ED78D010}" destId="{C0E2CDB8-0621-40CF-AD19-FDF4D041A87A}" srcOrd="0" destOrd="0" parTransId="{1918C59E-6470-43E9-A19D-93AC2EF303CA}" sibTransId="{E79CC46F-70E7-4034-8967-928F595A83D9}"/>
    <dgm:cxn modelId="{ADAFF87C-054A-404D-9434-128B51E89B52}" type="presOf" srcId="{C0E2CDB8-0621-40CF-AD19-FDF4D041A87A}" destId="{DBB0E5A0-43AB-46ED-9B93-F89AB2034FC9}" srcOrd="0" destOrd="0" presId="urn:microsoft.com/office/officeart/2008/layout/LinedList"/>
    <dgm:cxn modelId="{31B07F8D-F906-412C-8349-8159AE4941BB}" srcId="{583818FB-644C-4436-9B37-A022ED78D010}" destId="{16D81785-AAA7-4075-88F1-7EED85928730}" srcOrd="1" destOrd="0" parTransId="{B9D5F634-1934-4D0A-9180-1CB396C62F4F}" sibTransId="{1FCF20F6-311B-4864-8365-664C63ED3A4D}"/>
    <dgm:cxn modelId="{EA3A02D3-F55D-4453-8AB5-6DF810DF72F7}" type="presOf" srcId="{16D81785-AAA7-4075-88F1-7EED85928730}" destId="{5CF32CD2-67B4-4E7E-B57A-57D9A9658F0F}" srcOrd="0" destOrd="0" presId="urn:microsoft.com/office/officeart/2008/layout/LinedList"/>
    <dgm:cxn modelId="{66B9D3DA-5003-460D-84C1-C9A3540A4DD6}" type="presOf" srcId="{5FA86AB6-1CE8-45A1-B2C8-699F1455898A}" destId="{15495A0F-924C-49B4-B0CF-E39557A8ED2B}" srcOrd="0" destOrd="0" presId="urn:microsoft.com/office/officeart/2008/layout/LinedList"/>
    <dgm:cxn modelId="{CF9BFE80-5E5B-4FD6-B3A7-4C01F59AC12B}" type="presParOf" srcId="{C16DF5AB-8AA7-4079-BC43-67842B4927A0}" destId="{BBFBAC5B-0C0F-4EC4-82F7-D025C90B40F2}" srcOrd="0" destOrd="0" presId="urn:microsoft.com/office/officeart/2008/layout/LinedList"/>
    <dgm:cxn modelId="{7F7590B9-6903-434A-B0E3-46CD3A898907}" type="presParOf" srcId="{C16DF5AB-8AA7-4079-BC43-67842B4927A0}" destId="{1CC9F57B-8AD4-4F1E-94D1-0B57D8AD4CDD}" srcOrd="1" destOrd="0" presId="urn:microsoft.com/office/officeart/2008/layout/LinedList"/>
    <dgm:cxn modelId="{49A12BD6-FF18-4700-89B9-65B1F3FF6F4C}" type="presParOf" srcId="{1CC9F57B-8AD4-4F1E-94D1-0B57D8AD4CDD}" destId="{DBB0E5A0-43AB-46ED-9B93-F89AB2034FC9}" srcOrd="0" destOrd="0" presId="urn:microsoft.com/office/officeart/2008/layout/LinedList"/>
    <dgm:cxn modelId="{54322441-712C-4EA6-9690-6FC508CCB269}" type="presParOf" srcId="{1CC9F57B-8AD4-4F1E-94D1-0B57D8AD4CDD}" destId="{2FA5DEF6-F258-4526-A7DC-39201FA5F50D}" srcOrd="1" destOrd="0" presId="urn:microsoft.com/office/officeart/2008/layout/LinedList"/>
    <dgm:cxn modelId="{FC49210D-2E05-44DE-BC8C-1172E2E6DD35}" type="presParOf" srcId="{C16DF5AB-8AA7-4079-BC43-67842B4927A0}" destId="{2413FBA2-6AAD-4702-AA16-1EC27FB7A093}" srcOrd="2" destOrd="0" presId="urn:microsoft.com/office/officeart/2008/layout/LinedList"/>
    <dgm:cxn modelId="{C2C1CEA6-7D8D-4276-8DFA-31C5109AD6EA}" type="presParOf" srcId="{C16DF5AB-8AA7-4079-BC43-67842B4927A0}" destId="{9D50C567-5534-4290-B884-F518D969BEA1}" srcOrd="3" destOrd="0" presId="urn:microsoft.com/office/officeart/2008/layout/LinedList"/>
    <dgm:cxn modelId="{EC083D26-47DF-4923-9522-280133C1AB8A}" type="presParOf" srcId="{9D50C567-5534-4290-B884-F518D969BEA1}" destId="{5CF32CD2-67B4-4E7E-B57A-57D9A9658F0F}" srcOrd="0" destOrd="0" presId="urn:microsoft.com/office/officeart/2008/layout/LinedList"/>
    <dgm:cxn modelId="{F09B5828-E33C-45E4-A90D-88EC52696065}" type="presParOf" srcId="{9D50C567-5534-4290-B884-F518D969BEA1}" destId="{EEFD6589-8D0D-462A-B170-F3BBA467C03C}" srcOrd="1" destOrd="0" presId="urn:microsoft.com/office/officeart/2008/layout/LinedList"/>
    <dgm:cxn modelId="{549E4858-6B1F-4FD5-8066-987F03E18375}" type="presParOf" srcId="{C16DF5AB-8AA7-4079-BC43-67842B4927A0}" destId="{D957C6EE-E383-4EB5-B51D-5092DDCB78E1}" srcOrd="4" destOrd="0" presId="urn:microsoft.com/office/officeart/2008/layout/LinedList"/>
    <dgm:cxn modelId="{7109F116-11AF-4C2D-946E-E79B8C55B98F}" type="presParOf" srcId="{C16DF5AB-8AA7-4079-BC43-67842B4927A0}" destId="{8F3D5056-AE1B-46E2-A1EF-0EC164A9533C}" srcOrd="5" destOrd="0" presId="urn:microsoft.com/office/officeart/2008/layout/LinedList"/>
    <dgm:cxn modelId="{87DDA0C6-393D-4555-91F4-7C297D9E8DC7}" type="presParOf" srcId="{8F3D5056-AE1B-46E2-A1EF-0EC164A9533C}" destId="{3F58142C-3FE5-4E79-85BB-DE8CDE248A1E}" srcOrd="0" destOrd="0" presId="urn:microsoft.com/office/officeart/2008/layout/LinedList"/>
    <dgm:cxn modelId="{8E669C4D-F1D3-4D57-95D9-459EEE6A7BB8}" type="presParOf" srcId="{8F3D5056-AE1B-46E2-A1EF-0EC164A9533C}" destId="{E7C58531-67C4-47AF-A353-B843754979DA}" srcOrd="1" destOrd="0" presId="urn:microsoft.com/office/officeart/2008/layout/LinedList"/>
    <dgm:cxn modelId="{52EA7FA5-758C-4A6B-A012-2D56D364DB16}" type="presParOf" srcId="{C16DF5AB-8AA7-4079-BC43-67842B4927A0}" destId="{23363294-C013-4A4B-A68A-5A5455AB9FA3}" srcOrd="6" destOrd="0" presId="urn:microsoft.com/office/officeart/2008/layout/LinedList"/>
    <dgm:cxn modelId="{441FF43B-AF1D-4CC0-84D6-0762A9A58863}" type="presParOf" srcId="{C16DF5AB-8AA7-4079-BC43-67842B4927A0}" destId="{AD35BD37-F051-4073-B1A2-082414AD56F9}" srcOrd="7" destOrd="0" presId="urn:microsoft.com/office/officeart/2008/layout/LinedList"/>
    <dgm:cxn modelId="{E291EF3A-93D7-4B72-B30B-B4B1BE493EDC}" type="presParOf" srcId="{AD35BD37-F051-4073-B1A2-082414AD56F9}" destId="{15495A0F-924C-49B4-B0CF-E39557A8ED2B}" srcOrd="0" destOrd="0" presId="urn:microsoft.com/office/officeart/2008/layout/LinedList"/>
    <dgm:cxn modelId="{4723B30A-1F5B-4662-9B98-A587D5F2814B}" type="presParOf" srcId="{AD35BD37-F051-4073-B1A2-082414AD56F9}" destId="{0ABF2B65-1B66-4301-A8F6-70AFE03763F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BAC5B-0C0F-4EC4-82F7-D025C90B40F2}">
      <dsp:nvSpPr>
        <dsp:cNvPr id="0" name=""/>
        <dsp:cNvSpPr/>
      </dsp:nvSpPr>
      <dsp:spPr>
        <a:xfrm>
          <a:off x="0" y="728"/>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0E5A0-43AB-46ED-9B93-F89AB2034FC9}">
      <dsp:nvSpPr>
        <dsp:cNvPr id="0" name=""/>
        <dsp:cNvSpPr/>
      </dsp:nvSpPr>
      <dsp:spPr>
        <a:xfrm>
          <a:off x="0" y="728"/>
          <a:ext cx="11029615" cy="112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Proceed in a step-by-step approach to identifying issues and the established law or other context important for addressing the issues.</a:t>
          </a:r>
        </a:p>
      </dsp:txBody>
      <dsp:txXfrm>
        <a:off x="0" y="728"/>
        <a:ext cx="11029615" cy="1123530"/>
      </dsp:txXfrm>
    </dsp:sp>
    <dsp:sp modelId="{2413FBA2-6AAD-4702-AA16-1EC27FB7A093}">
      <dsp:nvSpPr>
        <dsp:cNvPr id="0" name=""/>
        <dsp:cNvSpPr/>
      </dsp:nvSpPr>
      <dsp:spPr>
        <a:xfrm>
          <a:off x="0" y="1124259"/>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F32CD2-67B4-4E7E-B57A-57D9A9658F0F}">
      <dsp:nvSpPr>
        <dsp:cNvPr id="0" name=""/>
        <dsp:cNvSpPr/>
      </dsp:nvSpPr>
      <dsp:spPr>
        <a:xfrm>
          <a:off x="0" y="1124259"/>
          <a:ext cx="11029615" cy="112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“Connect the dots” – between the issues or implications of applicable laws or other facts so that states can understand the basis for any proposed solutions. </a:t>
          </a:r>
        </a:p>
      </dsp:txBody>
      <dsp:txXfrm>
        <a:off x="0" y="1124259"/>
        <a:ext cx="11029615" cy="1123530"/>
      </dsp:txXfrm>
    </dsp:sp>
    <dsp:sp modelId="{D957C6EE-E383-4EB5-B51D-5092DDCB78E1}">
      <dsp:nvSpPr>
        <dsp:cNvPr id="0" name=""/>
        <dsp:cNvSpPr/>
      </dsp:nvSpPr>
      <dsp:spPr>
        <a:xfrm>
          <a:off x="0" y="2247789"/>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58142C-3FE5-4E79-85BB-DE8CDE248A1E}">
      <dsp:nvSpPr>
        <dsp:cNvPr id="0" name=""/>
        <dsp:cNvSpPr/>
      </dsp:nvSpPr>
      <dsp:spPr>
        <a:xfrm>
          <a:off x="0" y="2247789"/>
          <a:ext cx="11029615" cy="81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Provide background and “show our work.” </a:t>
          </a:r>
        </a:p>
      </dsp:txBody>
      <dsp:txXfrm>
        <a:off x="0" y="2247789"/>
        <a:ext cx="11029615" cy="811571"/>
      </dsp:txXfrm>
    </dsp:sp>
    <dsp:sp modelId="{23363294-C013-4A4B-A68A-5A5455AB9FA3}">
      <dsp:nvSpPr>
        <dsp:cNvPr id="0" name=""/>
        <dsp:cNvSpPr/>
      </dsp:nvSpPr>
      <dsp:spPr>
        <a:xfrm>
          <a:off x="0" y="3059360"/>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495A0F-924C-49B4-B0CF-E39557A8ED2B}">
      <dsp:nvSpPr>
        <dsp:cNvPr id="0" name=""/>
        <dsp:cNvSpPr/>
      </dsp:nvSpPr>
      <dsp:spPr>
        <a:xfrm>
          <a:off x="0" y="3059360"/>
          <a:ext cx="11029615" cy="112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All this so that we can change course when necessary and, by the time we get to findings and recommendations, there are no “surprises.” </a:t>
          </a:r>
        </a:p>
      </dsp:txBody>
      <dsp:txXfrm>
        <a:off x="0" y="3059360"/>
        <a:ext cx="11029615" cy="11235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3415" y="187959"/>
            <a:ext cx="5181279" cy="2914469"/>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3415" y="3102428"/>
            <a:ext cx="6027225" cy="560469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683775"/>
      </p:ext>
    </p:extLst>
  </p:cSld>
  <p:clrMap bg1="lt1" tx1="dk1" bg2="lt2" tx2="dk2" accent1="accent1" accent2="accent2" accent3="accent3" accent4="accent4" accent5="accent5" accent6="accent6" hlink="hlink" folHlink="folHlink"/>
  <p:notesStyle>
    <a:lvl1pPr marL="2857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1pPr>
    <a:lvl2pPr marL="7429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2pPr>
    <a:lvl3pPr marL="12001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3pPr>
    <a:lvl4pPr marL="16573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94C42-5034-4A46-9B78-EE3919A245F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9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4227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3668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3C361-EA41-D168-8F90-FDC147F47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03531-B71E-B79E-2629-8555EF6E0C79}"/>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3D44EFC0-F35C-4DCA-2EFF-8ABAD16C24B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9896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780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751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FB15D-0803-5DC9-D4B6-D37C424DD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4205F-F47F-CBD0-14E3-71F7FC9783FF}"/>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FE4F1763-D72E-E9F4-BD4D-FDA3CF8C370B}"/>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4092268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795760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EEA5D-15E4-E5AD-C0F2-4CFDF5688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F9B17-D812-B4A4-E3B7-BE908529AD10}"/>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0B6A7438-24ED-97BF-E79D-253EDE4090E1}"/>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14740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9141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0363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92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5032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4357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556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6250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7507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6120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2346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E0406-1178-84C9-D26D-67BFA15593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03969-25E2-7E23-B19B-76F3E770A0B3}"/>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6BE553F2-AA28-DD7A-C101-3C10DC7A81D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814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3A38E-76CD-3952-A420-9C8380ACD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058E1-DCB0-97B3-EC00-97621220B88B}"/>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E4298D3A-D7B7-FDF1-10D7-48C6F596F5C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2926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FEB57-FB23-A52A-E8F2-6EA62B830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E19DE-0382-6CF4-3D73-E9C1403A4813}"/>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BA138917-D2E0-DCDC-391C-1C9F7DAAF38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591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9526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E2EAD-517F-ADC3-E832-C1C2A4E65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4B534-1385-1E99-4F55-26CE12F0D10C}"/>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FF4142E0-56C0-5EA0-CF3F-D8CD3B817B7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346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7986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2237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1410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0F353-1226-4247-59CE-F1436BAE0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2F1B7-D210-7CD4-3FB4-0FEE0FE88F5B}"/>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372A5EB6-88B9-BD3D-881C-3FC96FAEEF9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2153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7EC10-AB8A-23A9-A77F-6C248628D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031EE-1F3C-602C-C0DE-1B1E6782A8E7}"/>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4729AF2A-351D-ABBB-5506-317556EF449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0194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5813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7A49-50DA-51FC-EF11-6533F242E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33415-DCE7-C1AD-DC2C-C439A28FCC3A}"/>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CBB91378-9D41-5B25-9E4A-8D5B04AC969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3892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71488-4657-8EB7-8E83-6203C46CE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E8475-BEF8-590A-03C6-432D57D8032F}"/>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DD738053-EAEF-F36E-9AA8-D1C7E06650B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8916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EDC49-BFA9-BB06-9E8B-3D1DDC2A1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42F09-6038-8308-5E63-661BB1304C0F}"/>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6EF7A0CD-1013-8C96-39A6-CDB4AE30062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964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352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B09D1-1DF9-5E38-DA84-0DA3A1223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3CDEF-0D7A-9180-7672-D5CDFE96E8B5}"/>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92EDF4A1-F1B4-C4C0-FC7B-544C6079D1A6}"/>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186673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BA75E-A454-A0BF-FA33-68531FE56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C56E2-4948-42BE-4A3F-304DD12A9145}"/>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0EC3B4AB-C359-FF0C-6FC6-03D90B853212}"/>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7157405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CB290-4DBA-6857-F513-BA6CF55BD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C168E-BECD-CC20-8326-AE3ECDCD38E6}"/>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CB40CDED-874F-0D58-34BF-F7DA57C7F7BB}"/>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535739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419B0-52BA-9FF0-9959-E359AD408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35E82-9DD1-6865-0486-F4788FED318B}"/>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4C27AD6E-1F8D-ECE6-919F-EE8FB75C811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6805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7187F-FE6F-3D70-28A8-AD67BC6C4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1F330-BB00-402E-D72E-0377396E9B9B}"/>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417310E6-4FFA-738E-4297-168B78BB7C7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55905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3C32A-3679-04EE-0DF2-AA884577D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20F12-1902-0AB1-6942-7A878978702D}"/>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0B57FB33-85B1-327D-52E7-62EB2E70B6B4}"/>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058056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82295-49E6-119D-3DF0-D502CE71D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3A2AB-B79C-C9AA-EEEE-940EFFB23BAC}"/>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249F7511-C13E-0531-D11E-9180E0BCE994}"/>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812945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A7AF8-7112-A78C-2F9A-28CCC5B61D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A9252-D9E6-C5D4-C59F-29A53E8F7AF8}"/>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421A1FB2-8939-7590-C4C4-B5DBB4583DE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04235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9DD04-2C8F-4565-D8F3-3EA393505F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58D672-29F7-18FF-4C3D-25D54AAE4672}"/>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45F39D31-D851-FFF0-3D59-06DEBE64DE7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5646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A0074-833D-6BFF-1F77-DABBAF52C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B4F38-E253-3B40-841E-911DBB100CA9}"/>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DD1CE161-970E-4E06-54CF-D19C5344A15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503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519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681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5045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283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098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5/21/2025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D95D4-B1DC-4BD3-96F7-872A240A5AA8}"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5/21/2025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6215E3FE-2A52-4BFD-866F-7468E077B710}" type="datetime1">
              <a:rPr lang="en-US" smtClean="0"/>
              <a:t>5/21/2025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631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56EA5F0-CC34-482B-B7D7-9B41821823C8}" type="datetime1">
              <a:rPr lang="en-US" smtClean="0"/>
              <a:t>5/21/2025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1838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F35DAB7C-C874-4098-B6FA-7A7D41D46054}" type="datetime1">
              <a:rPr lang="en-US" smtClean="0"/>
              <a:t>5/21/2025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706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CED2E2-1542-4766-B14D-910888DE2F40}"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6044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139CAA-DE3D-430A-BBEB-611F0ABD547B}" type="datetime1">
              <a:rPr lang="en-US" smtClean="0"/>
              <a:t>5/21/2025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2139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13BBB6-D452-44CA-BE48-69C7636B069C}" type="datetime1">
              <a:rPr lang="en-US" smtClean="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9684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A268C-8FB5-4886-8264-FC595AF8391B}" type="datetime1">
              <a:rPr lang="en-US" smtClean="0"/>
              <a:t>5/21/2025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3205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C277F93F-B245-4FE5-8EF7-CE30EA2F06A3}" type="datetime1">
              <a:rPr lang="en-US" smtClean="0"/>
              <a:t>5/21/2025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4061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5/21/2025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505B9-AE01-4BC3-856D-BB132BF34314}" type="datetime1">
              <a:rPr lang="en-US" smtClean="0"/>
              <a:t>5/21/2025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0558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CF3C1-CD21-49DD-B007-0E3BB43F67F8}"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0140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51A75AEC-37D3-4D1C-B3F1-20813135198E}" type="datetime1">
              <a:rPr lang="en-US" smtClean="0"/>
              <a:t>5/21/2025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2373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6215E3FE-2A52-4BFD-866F-7468E077B710}" type="datetime1">
              <a:rPr lang="en-US" smtClean="0"/>
              <a:t>5/21/2025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2779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56EA5F0-CC34-482B-B7D7-9B41821823C8}" type="datetime1">
              <a:rPr lang="en-US" smtClean="0"/>
              <a:t>5/21/2025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71005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F35DAB7C-C874-4098-B6FA-7A7D41D46054}" type="datetime1">
              <a:rPr lang="en-US" smtClean="0"/>
              <a:t>5/21/2025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713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CED2E2-1542-4766-B14D-910888DE2F40}"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5534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139CAA-DE3D-430A-BBEB-611F0ABD547B}" type="datetime1">
              <a:rPr lang="en-US" smtClean="0"/>
              <a:t>5/21/2025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46772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13BBB6-D452-44CA-BE48-69C7636B069C}" type="datetime1">
              <a:rPr lang="en-US" smtClean="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53455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A268C-8FB5-4886-8264-FC595AF8391B}" type="datetime1">
              <a:rPr lang="en-US" smtClean="0"/>
              <a:t>5/21/2025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4249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5/21/2025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C277F93F-B245-4FE5-8EF7-CE30EA2F06A3}" type="datetime1">
              <a:rPr lang="en-US" smtClean="0"/>
              <a:t>5/21/2025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08977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505B9-AE01-4BC3-856D-BB132BF34314}" type="datetime1">
              <a:rPr lang="en-US" smtClean="0"/>
              <a:t>5/21/2025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6292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CF3C1-CD21-49DD-B007-0E3BB43F67F8}"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3166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51A75AEC-37D3-4D1C-B3F1-20813135198E}" type="datetime1">
              <a:rPr lang="en-US" smtClean="0"/>
              <a:t>5/21/2025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86005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5/21/2025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87895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5/21/2025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1947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5/21/2025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31245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33662A-E4A9-46DC-A512-ACCF7860B028}"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9083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B839D-9003-41F0-B39B-2D574F1A5C80}" type="datetime1">
              <a:rPr lang="en-US" smtClean="0"/>
              <a:t>5/21/2025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1681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4EED65-072C-4FDB-A3BF-BBE9404B99E2}" type="datetime1">
              <a:rPr lang="en-US" smtClean="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5191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33662A-E4A9-46DC-A512-ACCF7860B028}"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5/21/2025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93073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5/21/2025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554833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5/21/2025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7753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D95D4-B1DC-4BD3-96F7-872A240A5AA8}"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54051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5/21/2025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1270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B839D-9003-41F0-B39B-2D574F1A5C80}" type="datetime1">
              <a:rPr lang="en-US" smtClean="0"/>
              <a:t>5/21/2025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4EED65-072C-4FDB-A3BF-BBE9404B99E2}" type="datetime1">
              <a:rPr lang="en-US" smtClean="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5/21/2025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5/21/2025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5/21/2025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5/21/2025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64E5414-ECEC-412A-94F2-109BABC55DD1}" type="datetime1">
              <a:rPr lang="en-US" smtClean="0"/>
              <a:t>5/21/2025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7915774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64E5414-ECEC-412A-94F2-109BABC55DD1}" type="datetime1">
              <a:rPr lang="en-US" smtClean="0"/>
              <a:t>5/21/2025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2594821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lumMod val="75000"/>
                <a:lumOff val="25000"/>
              </a:schemeClr>
            </a:gs>
            <a:gs pos="87000">
              <a:schemeClr val="tx2">
                <a:lumMod val="25000"/>
                <a:lumOff val="75000"/>
              </a:schemeClr>
            </a:gs>
            <a:gs pos="73000">
              <a:schemeClr val="bg1">
                <a:lumMod val="85000"/>
              </a:schemeClr>
            </a:gs>
            <a:gs pos="64000">
              <a:schemeClr val="bg1">
                <a:lumMod val="9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5/21/2025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9155160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mtc.gov/uniformity/project-on-state-taxation-of-partnerships/"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www.mtc.gov/uniformity/project-on-state-taxation-of-partnerships/" TargetMode="External"/><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308049" y="2080644"/>
            <a:ext cx="7673419" cy="1721187"/>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400" cap="none" dirty="0"/>
              <a:t>State Taxation of Partnerships – </a:t>
            </a:r>
            <a:br>
              <a:rPr lang="en-US" sz="4400" cap="none" dirty="0"/>
            </a:br>
            <a:r>
              <a:rPr lang="en-US" sz="4400" cap="none" dirty="0"/>
              <a:t>Status Report </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308049" y="3909268"/>
            <a:ext cx="5829685" cy="637565"/>
          </a:xfrm>
        </p:spPr>
        <p:txBody>
          <a:bodyPr>
            <a:noAutofit/>
          </a:bodyPr>
          <a:lstStyle/>
          <a:p>
            <a:r>
              <a:rPr lang="en-US" sz="2400" dirty="0"/>
              <a:t>May 21, 2025</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898039" y="2490291"/>
            <a:ext cx="3053422" cy="1541978"/>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8B44E-0759-0B63-8109-A929EEE923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E236F4-72B2-F35F-0551-71314B3B8287}"/>
              </a:ext>
            </a:extLst>
          </p:cNvPr>
          <p:cNvSpPr>
            <a:spLocks noGrp="1"/>
          </p:cNvSpPr>
          <p:nvPr>
            <p:ph type="title"/>
          </p:nvPr>
        </p:nvSpPr>
        <p:spPr>
          <a:xfrm>
            <a:off x="581192" y="702156"/>
            <a:ext cx="11029616" cy="750724"/>
          </a:xfrm>
        </p:spPr>
        <p:txBody>
          <a:bodyPr>
            <a:normAutofit/>
          </a:bodyPr>
          <a:lstStyle/>
          <a:p>
            <a:r>
              <a:rPr lang="en-US" sz="3600" dirty="0"/>
              <a:t>“Substitute payments”</a:t>
            </a:r>
            <a:endParaRPr lang="en-US" dirty="0"/>
          </a:p>
        </p:txBody>
      </p:sp>
      <p:sp>
        <p:nvSpPr>
          <p:cNvPr id="4" name="Content Placeholder 3">
            <a:extLst>
              <a:ext uri="{FF2B5EF4-FFF2-40B4-BE49-F238E27FC236}">
                <a16:creationId xmlns:a16="http://schemas.microsoft.com/office/drawing/2014/main" id="{3ED4197E-1806-C6D2-4350-736266F03294}"/>
              </a:ext>
            </a:extLst>
          </p:cNvPr>
          <p:cNvSpPr>
            <a:spLocks noGrp="1"/>
          </p:cNvSpPr>
          <p:nvPr>
            <p:ph idx="1"/>
          </p:nvPr>
        </p:nvSpPr>
        <p:spPr>
          <a:xfrm>
            <a:off x="581192" y="1643449"/>
            <a:ext cx="11240694" cy="4992129"/>
          </a:xfrm>
        </p:spPr>
        <p:txBody>
          <a:bodyPr anchor="t">
            <a:noAutofit/>
          </a:bodyPr>
          <a:lstStyle/>
          <a:p>
            <a:pPr>
              <a:spcAft>
                <a:spcPts val="1200"/>
              </a:spcAft>
            </a:pPr>
            <a:r>
              <a:rPr lang="en-US" sz="2400" dirty="0"/>
              <a:t>“Specified Tax Benefit” is a benefit allowed against or in reference to a “Specified Tax,” meaning an exclusion or a credit for state tax purposes. </a:t>
            </a:r>
          </a:p>
          <a:p>
            <a:pPr>
              <a:spcAft>
                <a:spcPts val="1200"/>
              </a:spcAft>
            </a:pPr>
            <a:r>
              <a:rPr lang="en-US" sz="2400" dirty="0"/>
              <a:t>The statute says it is determined with respect to the amount of tentative substitute payment. Based on the JCT example that seems to mean that the substitute payment itself is used as a credit or as a deduction on the owner’s return.</a:t>
            </a:r>
          </a:p>
          <a:p>
            <a:pPr>
              <a:spcAft>
                <a:spcPts val="1200"/>
              </a:spcAft>
            </a:pPr>
            <a:r>
              <a:rPr lang="en-US" sz="2400" dirty="0"/>
              <a:t>The assumptions regarding the dollar value of the “Specified Tax Benefit” are: </a:t>
            </a:r>
          </a:p>
          <a:p>
            <a:pPr lvl="1">
              <a:spcAft>
                <a:spcPts val="1200"/>
              </a:spcAft>
            </a:pPr>
            <a:r>
              <a:rPr lang="en-US" sz="2400" dirty="0"/>
              <a:t>That all PTE owners are residents of the state imposing the tax, and </a:t>
            </a:r>
          </a:p>
          <a:p>
            <a:pPr lvl="1">
              <a:spcAft>
                <a:spcPts val="1200"/>
              </a:spcAft>
            </a:pPr>
            <a:r>
              <a:rPr lang="en-US" sz="2400" dirty="0"/>
              <a:t>The dollar value of the specified benefit is either the entire amount of the credit or 15% of the exclusion.</a:t>
            </a:r>
          </a:p>
        </p:txBody>
      </p:sp>
      <p:sp>
        <p:nvSpPr>
          <p:cNvPr id="2" name="Slide Number Placeholder 1">
            <a:extLst>
              <a:ext uri="{FF2B5EF4-FFF2-40B4-BE49-F238E27FC236}">
                <a16:creationId xmlns:a16="http://schemas.microsoft.com/office/drawing/2014/main" id="{C787164C-C098-9524-A8D5-DAE86ECB318E}"/>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15323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4187F-ADEB-258C-4635-B2C434A0B2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21BC56-D5A3-18F1-660B-534203D500A8}"/>
              </a:ext>
            </a:extLst>
          </p:cNvPr>
          <p:cNvSpPr>
            <a:spLocks noGrp="1"/>
          </p:cNvSpPr>
          <p:nvPr>
            <p:ph type="title"/>
          </p:nvPr>
        </p:nvSpPr>
        <p:spPr>
          <a:xfrm>
            <a:off x="581192" y="702156"/>
            <a:ext cx="11029616" cy="750724"/>
          </a:xfrm>
        </p:spPr>
        <p:txBody>
          <a:bodyPr>
            <a:normAutofit/>
          </a:bodyPr>
          <a:lstStyle/>
          <a:p>
            <a:r>
              <a:rPr lang="en-US" sz="3600" dirty="0"/>
              <a:t>Result – With respect to Credits</a:t>
            </a:r>
            <a:endParaRPr lang="en-US" dirty="0"/>
          </a:p>
        </p:txBody>
      </p:sp>
      <p:sp>
        <p:nvSpPr>
          <p:cNvPr id="4" name="Content Placeholder 3">
            <a:extLst>
              <a:ext uri="{FF2B5EF4-FFF2-40B4-BE49-F238E27FC236}">
                <a16:creationId xmlns:a16="http://schemas.microsoft.com/office/drawing/2014/main" id="{0F118D9F-8CA4-5FC5-1CDD-028DA86F3D32}"/>
              </a:ext>
            </a:extLst>
          </p:cNvPr>
          <p:cNvSpPr>
            <a:spLocks noGrp="1"/>
          </p:cNvSpPr>
          <p:nvPr>
            <p:ph idx="1"/>
          </p:nvPr>
        </p:nvSpPr>
        <p:spPr>
          <a:xfrm>
            <a:off x="581193" y="1556363"/>
            <a:ext cx="11029615" cy="4049779"/>
          </a:xfrm>
        </p:spPr>
        <p:txBody>
          <a:bodyPr anchor="t">
            <a:noAutofit/>
          </a:bodyPr>
          <a:lstStyle/>
          <a:p>
            <a:pPr lvl="1">
              <a:spcAft>
                <a:spcPts val="1800"/>
              </a:spcAft>
            </a:pPr>
            <a:r>
              <a:rPr lang="en-US" sz="2800" dirty="0"/>
              <a:t>When a state uses the distributive share of PTE tax as a tax credit, the specified tax benefit would be </a:t>
            </a:r>
            <a:r>
              <a:rPr lang="en-US" sz="2800" b="1" dirty="0"/>
              <a:t>100% of the credit. And since PTE tax payment is the same amount it would be more than </a:t>
            </a:r>
            <a:r>
              <a:rPr lang="en-US" sz="2800" dirty="0"/>
              <a:t> 25% of the aggregate value of the PTE Tax payment. </a:t>
            </a:r>
          </a:p>
          <a:p>
            <a:pPr lvl="1">
              <a:spcAft>
                <a:spcPts val="1800"/>
              </a:spcAft>
            </a:pPr>
            <a:r>
              <a:rPr lang="en-US" sz="2800" dirty="0"/>
              <a:t>That seems to mean that PTE taxes that are offset with a credit at the individual owner level would be considered substitute payments subject to the limitation under IRC 275.</a:t>
            </a:r>
          </a:p>
        </p:txBody>
      </p:sp>
      <p:sp>
        <p:nvSpPr>
          <p:cNvPr id="2" name="Slide Number Placeholder 1">
            <a:extLst>
              <a:ext uri="{FF2B5EF4-FFF2-40B4-BE49-F238E27FC236}">
                <a16:creationId xmlns:a16="http://schemas.microsoft.com/office/drawing/2014/main" id="{BD2D1055-8B01-CC4D-0584-F7CF262BB987}"/>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96890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631E3-53DF-7A3E-7AED-0B855B365D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66300C-16A9-4153-6C80-9A6838A028F3}"/>
              </a:ext>
            </a:extLst>
          </p:cNvPr>
          <p:cNvSpPr>
            <a:spLocks noGrp="1"/>
          </p:cNvSpPr>
          <p:nvPr>
            <p:ph type="title"/>
          </p:nvPr>
        </p:nvSpPr>
        <p:spPr>
          <a:xfrm>
            <a:off x="581192" y="702156"/>
            <a:ext cx="11029616" cy="750724"/>
          </a:xfrm>
        </p:spPr>
        <p:txBody>
          <a:bodyPr>
            <a:normAutofit/>
          </a:bodyPr>
          <a:lstStyle/>
          <a:p>
            <a:r>
              <a:rPr lang="en-US" sz="3600" dirty="0"/>
              <a:t>Result – With respect to exclusions</a:t>
            </a:r>
            <a:endParaRPr lang="en-US" dirty="0"/>
          </a:p>
        </p:txBody>
      </p:sp>
      <p:sp>
        <p:nvSpPr>
          <p:cNvPr id="4" name="Content Placeholder 3">
            <a:extLst>
              <a:ext uri="{FF2B5EF4-FFF2-40B4-BE49-F238E27FC236}">
                <a16:creationId xmlns:a16="http://schemas.microsoft.com/office/drawing/2014/main" id="{0F5CB63E-7BA7-ECB4-A14D-FE28B2173536}"/>
              </a:ext>
            </a:extLst>
          </p:cNvPr>
          <p:cNvSpPr>
            <a:spLocks noGrp="1"/>
          </p:cNvSpPr>
          <p:nvPr>
            <p:ph idx="1"/>
          </p:nvPr>
        </p:nvSpPr>
        <p:spPr>
          <a:xfrm>
            <a:off x="581193" y="1666563"/>
            <a:ext cx="11029615" cy="4757351"/>
          </a:xfrm>
        </p:spPr>
        <p:txBody>
          <a:bodyPr anchor="t">
            <a:noAutofit/>
          </a:bodyPr>
          <a:lstStyle/>
          <a:p>
            <a:pPr lvl="1">
              <a:spcAft>
                <a:spcPts val="1800"/>
              </a:spcAft>
            </a:pPr>
            <a:r>
              <a:rPr lang="en-US" sz="2300" dirty="0"/>
              <a:t>When a state provides an exclusion of all or part of the distributive share of state income, the result seems less clear and would require further clarification. </a:t>
            </a:r>
          </a:p>
          <a:p>
            <a:pPr lvl="1">
              <a:spcAft>
                <a:spcPts val="1800"/>
              </a:spcAft>
            </a:pPr>
            <a:r>
              <a:rPr lang="en-US" sz="2300" dirty="0"/>
              <a:t>Since exclusions are based on distributive share rather than on PTE Tax payments, a narrow reading requiring the use of such payment on the individual’s return as an exclusion would result in PTE tax payments having no specified tax benefit. PTE taxes would not be substitute payments and would not be limited under IRC 275.</a:t>
            </a:r>
          </a:p>
          <a:p>
            <a:pPr lvl="1">
              <a:spcAft>
                <a:spcPts val="1800"/>
              </a:spcAft>
            </a:pPr>
            <a:r>
              <a:rPr lang="en-US" sz="2300" dirty="0"/>
              <a:t>If, the deduction of distributive share of PTE income at the owner’s level is considered a tax benefit “with respect to the payment of PTE tax paid at the PTE level”, then the specified tax benefit would be 15% of all the deductions which is likely to be more than 25% of the PTE tax paid at the entity level. And in this case, the PTE tax would be a substitute </a:t>
            </a:r>
            <a:r>
              <a:rPr lang="en-US" sz="2300"/>
              <a:t>payment limited under 275.</a:t>
            </a:r>
            <a:endParaRPr lang="en-US" sz="2300" dirty="0"/>
          </a:p>
        </p:txBody>
      </p:sp>
      <p:sp>
        <p:nvSpPr>
          <p:cNvPr id="2" name="Slide Number Placeholder 1">
            <a:extLst>
              <a:ext uri="{FF2B5EF4-FFF2-40B4-BE49-F238E27FC236}">
                <a16:creationId xmlns:a16="http://schemas.microsoft.com/office/drawing/2014/main" id="{8C20382F-8F08-DBDC-50B5-3577D8CBEAD1}"/>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207480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5BA65-B9E9-FE4D-5B9F-D5E55AAFDEC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156A5D-A88F-0421-60AC-68A7F8D2288D}"/>
              </a:ext>
            </a:extLst>
          </p:cNvPr>
          <p:cNvSpPr>
            <a:spLocks noGrp="1"/>
          </p:cNvSpPr>
          <p:nvPr>
            <p:ph type="title"/>
          </p:nvPr>
        </p:nvSpPr>
        <p:spPr>
          <a:xfrm>
            <a:off x="581192" y="702156"/>
            <a:ext cx="11029616" cy="750724"/>
          </a:xfrm>
        </p:spPr>
        <p:txBody>
          <a:bodyPr>
            <a:normAutofit/>
          </a:bodyPr>
          <a:lstStyle/>
          <a:p>
            <a:r>
              <a:rPr lang="en-US" sz="3600" b="1" dirty="0"/>
              <a:t>New Sec 6659:</a:t>
            </a:r>
            <a:endParaRPr lang="en-US" dirty="0"/>
          </a:p>
        </p:txBody>
      </p:sp>
      <p:sp>
        <p:nvSpPr>
          <p:cNvPr id="4" name="Content Placeholder 3">
            <a:extLst>
              <a:ext uri="{FF2B5EF4-FFF2-40B4-BE49-F238E27FC236}">
                <a16:creationId xmlns:a16="http://schemas.microsoft.com/office/drawing/2014/main" id="{AD2D1478-6C2F-367D-4D7C-CD201B6C1EDD}"/>
              </a:ext>
            </a:extLst>
          </p:cNvPr>
          <p:cNvSpPr>
            <a:spLocks noGrp="1"/>
          </p:cNvSpPr>
          <p:nvPr>
            <p:ph idx="1"/>
          </p:nvPr>
        </p:nvSpPr>
        <p:spPr>
          <a:xfrm>
            <a:off x="581192" y="1556657"/>
            <a:ext cx="11029615" cy="4867257"/>
          </a:xfrm>
        </p:spPr>
        <p:txBody>
          <a:bodyPr anchor="t">
            <a:normAutofit fontScale="70000" lnSpcReduction="20000"/>
          </a:bodyPr>
          <a:lstStyle/>
          <a:p>
            <a:pPr>
              <a:spcAft>
                <a:spcPts val="1200"/>
              </a:spcAft>
            </a:pPr>
            <a:r>
              <a:rPr lang="en-US" sz="3600" dirty="0"/>
              <a:t>Seem to address what is called a state and local allocation mismatches.</a:t>
            </a:r>
          </a:p>
          <a:p>
            <a:pPr>
              <a:spcAft>
                <a:spcPts val="1200"/>
              </a:spcAft>
            </a:pPr>
            <a:r>
              <a:rPr lang="en-US" sz="3600" dirty="0"/>
              <a:t>Allocations mismatches stem from partnership special allocations, w</a:t>
            </a:r>
            <a:r>
              <a:rPr lang="en-US" sz="3300" dirty="0"/>
              <a:t>hen a partner receives a specified tax (unlimited) deduction, and another partner receives a state credit or exclusion without the deduction.</a:t>
            </a:r>
          </a:p>
          <a:p>
            <a:pPr>
              <a:spcAft>
                <a:spcPts val="1200"/>
              </a:spcAft>
            </a:pPr>
            <a:r>
              <a:rPr lang="en-US" sz="3600" u="sng" dirty="0"/>
              <a:t>NEW FEDERAL TAX</a:t>
            </a:r>
            <a:r>
              <a:rPr lang="en-US" sz="3600" dirty="0"/>
              <a:t> (penalty?) would be paid by the individual and would equal the highest marginal tax rate in effect in the tax year multiplied by the sum of all allocation mismatches. </a:t>
            </a:r>
          </a:p>
          <a:p>
            <a:pPr>
              <a:spcAft>
                <a:spcPts val="1200"/>
              </a:spcAft>
            </a:pPr>
            <a:r>
              <a:rPr lang="en-US" sz="3600" dirty="0"/>
              <a:t>However, it is unclear what federal tax benefit can be derived by individual or trust partners from reallocating deductions to other unlimited partners, if they could not take the deduction to start with. </a:t>
            </a:r>
          </a:p>
        </p:txBody>
      </p:sp>
      <p:sp>
        <p:nvSpPr>
          <p:cNvPr id="2" name="Slide Number Placeholder 1">
            <a:extLst>
              <a:ext uri="{FF2B5EF4-FFF2-40B4-BE49-F238E27FC236}">
                <a16:creationId xmlns:a16="http://schemas.microsoft.com/office/drawing/2014/main" id="{AD7754DF-17C1-5994-2B78-3FCE4F1763F6}"/>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91418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66EA5-87F4-8A7C-A19E-D9BF8D61F8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33D738-8CB5-7675-1403-D7024789B2CA}"/>
              </a:ext>
            </a:extLst>
          </p:cNvPr>
          <p:cNvSpPr>
            <a:spLocks noGrp="1"/>
          </p:cNvSpPr>
          <p:nvPr>
            <p:ph type="title"/>
          </p:nvPr>
        </p:nvSpPr>
        <p:spPr/>
        <p:txBody>
          <a:bodyPr/>
          <a:lstStyle/>
          <a:p>
            <a:r>
              <a:rPr lang="en-US" dirty="0"/>
              <a:t>UPDATE on the White Paper</a:t>
            </a:r>
          </a:p>
        </p:txBody>
      </p:sp>
      <p:sp>
        <p:nvSpPr>
          <p:cNvPr id="5" name="Text Placeholder 4">
            <a:extLst>
              <a:ext uri="{FF2B5EF4-FFF2-40B4-BE49-F238E27FC236}">
                <a16:creationId xmlns:a16="http://schemas.microsoft.com/office/drawing/2014/main" id="{78E34028-FC1D-6D38-A801-1A8A32A429A6}"/>
              </a:ext>
            </a:extLst>
          </p:cNvPr>
          <p:cNvSpPr>
            <a:spLocks noGrp="1"/>
          </p:cNvSpPr>
          <p:nvPr>
            <p:ph type="body" idx="1"/>
          </p:nvPr>
        </p:nvSpPr>
        <p:spPr/>
        <p:txBody>
          <a:bodyPr/>
          <a:lstStyle/>
          <a:p>
            <a:r>
              <a:rPr lang="en-US" dirty="0"/>
              <a:t>See the version dated 5-19-2025 on the Project Webpage</a:t>
            </a:r>
          </a:p>
        </p:txBody>
      </p:sp>
      <p:sp>
        <p:nvSpPr>
          <p:cNvPr id="2" name="Slide Number Placeholder 1">
            <a:extLst>
              <a:ext uri="{FF2B5EF4-FFF2-40B4-BE49-F238E27FC236}">
                <a16:creationId xmlns:a16="http://schemas.microsoft.com/office/drawing/2014/main" id="{878B5F71-4CE8-7E84-2885-D02CBC8E71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57513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a:extLst>
            <a:ext uri="{FF2B5EF4-FFF2-40B4-BE49-F238E27FC236}">
              <a16:creationId xmlns:a16="http://schemas.microsoft.com/office/drawing/2014/main" id="{2C2A02A5-8937-754F-02CC-F1AB30A98E64}"/>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4" name="Rectangle 2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6" name="Rectangle 2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8" name="Rectangle 27">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30" name="Rectangle 2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67E96785-58E4-4E4C-27A5-ED7E92451116}"/>
              </a:ext>
            </a:extLst>
          </p:cNvPr>
          <p:cNvSpPr>
            <a:spLocks noGrp="1"/>
          </p:cNvSpPr>
          <p:nvPr>
            <p:ph type="title"/>
          </p:nvPr>
        </p:nvSpPr>
        <p:spPr>
          <a:xfrm>
            <a:off x="528320" y="660152"/>
            <a:ext cx="3713510" cy="5899649"/>
          </a:xfrm>
        </p:spPr>
        <p:txBody>
          <a:bodyPr vert="horz" lIns="91440" tIns="45720" rIns="91440" bIns="45720" rtlCol="0" anchor="ctr">
            <a:noAutofit/>
          </a:bodyPr>
          <a:lstStyle/>
          <a:p>
            <a:pPr>
              <a:lnSpc>
                <a:spcPct val="90000"/>
              </a:lnSpc>
            </a:pPr>
            <a:r>
              <a:rPr lang="en-US" sz="3200" dirty="0">
                <a:solidFill>
                  <a:srgbClr val="FFFFFF"/>
                </a:solidFill>
              </a:rPr>
              <a:t>NOTE:</a:t>
            </a:r>
            <a:br>
              <a:rPr lang="en-US" sz="1800" dirty="0">
                <a:solidFill>
                  <a:srgbClr val="FFFFFF"/>
                </a:solidFill>
              </a:rPr>
            </a:br>
            <a:br>
              <a:rPr lang="en-US" sz="1800" dirty="0">
                <a:solidFill>
                  <a:srgbClr val="FFFFFF"/>
                </a:solidFill>
              </a:rPr>
            </a:br>
            <a:r>
              <a:rPr lang="en-US" sz="1800" cap="none" dirty="0">
                <a:solidFill>
                  <a:schemeClr val="tx1"/>
                </a:solidFill>
              </a:rPr>
              <a:t>This presentation sets out information from work group discussions, the white paper draft, and multistate research, which are on the project webpage here: </a:t>
            </a:r>
            <a:r>
              <a:rPr lang="en-US" sz="1800" cap="none" dirty="0">
                <a:solidFill>
                  <a:schemeClr val="tx1"/>
                </a:solidFill>
                <a:hlinkClick r:id="rId3">
                  <a:extLst>
                    <a:ext uri="{A12FA001-AC4F-418D-AE19-62706E023703}">
                      <ahyp:hlinkClr xmlns:ahyp="http://schemas.microsoft.com/office/drawing/2018/hyperlinkcolor" val="tx"/>
                    </a:ext>
                  </a:extLst>
                </a:hlinkClick>
              </a:rPr>
              <a:t>partnership project webpage</a:t>
            </a:r>
            <a:r>
              <a:rPr lang="en-US" sz="1800" cap="none" dirty="0">
                <a:solidFill>
                  <a:schemeClr val="tx1"/>
                </a:solidFill>
              </a:rPr>
              <a:t>. All input is welcomed</a:t>
            </a:r>
            <a:r>
              <a:rPr lang="en-US" sz="1800" dirty="0">
                <a:solidFill>
                  <a:schemeClr val="tx1"/>
                </a:solidFill>
              </a:rPr>
              <a:t>.</a:t>
            </a:r>
            <a:br>
              <a:rPr lang="en-US" sz="1800" dirty="0">
                <a:solidFill>
                  <a:schemeClr val="tx1"/>
                </a:solidFill>
              </a:rPr>
            </a:br>
            <a:br>
              <a:rPr lang="en-US" sz="1800" dirty="0">
                <a:solidFill>
                  <a:schemeClr val="tx1"/>
                </a:solidFill>
              </a:rPr>
            </a:br>
            <a:r>
              <a:rPr lang="en-US" sz="1800" i="1" dirty="0">
                <a:solidFill>
                  <a:schemeClr val="tx1"/>
                </a:solidFill>
              </a:rPr>
              <a:t>*</a:t>
            </a:r>
            <a:r>
              <a:rPr lang="en-US" sz="1800" i="1" cap="none" dirty="0">
                <a:solidFill>
                  <a:schemeClr val="tx1"/>
                </a:solidFill>
              </a:rPr>
              <a:t>Our multistate research should not be relied on as tax advice. For specific questions, please contact your state department of revenue and/or tax advisor</a:t>
            </a:r>
            <a:r>
              <a:rPr lang="en-US" sz="1800" cap="none" dirty="0">
                <a:solidFill>
                  <a:schemeClr val="tx1"/>
                </a:solidFill>
              </a:rPr>
              <a:t>.</a:t>
            </a:r>
            <a:br>
              <a:rPr lang="en-US" sz="1600" dirty="0">
                <a:solidFill>
                  <a:schemeClr val="bg1">
                    <a:lumMod val="75000"/>
                    <a:lumOff val="25000"/>
                  </a:schemeClr>
                </a:solidFill>
              </a:rPr>
            </a:br>
            <a:endParaRPr lang="en-US" sz="1600" dirty="0">
              <a:solidFill>
                <a:srgbClr val="FFFFFF"/>
              </a:solidFill>
            </a:endParaRPr>
          </a:p>
        </p:txBody>
      </p:sp>
      <p:sp>
        <p:nvSpPr>
          <p:cNvPr id="34" name="Rectangle 3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5" name="Picture 4" descr="A map with a diagram of people and a map&#10;&#10;Description automatically generated with medium confidence">
            <a:extLst>
              <a:ext uri="{FF2B5EF4-FFF2-40B4-BE49-F238E27FC236}">
                <a16:creationId xmlns:a16="http://schemas.microsoft.com/office/drawing/2014/main" id="{F13E3F02-A8A0-77CA-665B-10A618537EE0}"/>
              </a:ext>
            </a:extLst>
          </p:cNvPr>
          <p:cNvPicPr>
            <a:picLocks noChangeAspect="1"/>
          </p:cNvPicPr>
          <p:nvPr/>
        </p:nvPicPr>
        <p:blipFill rotWithShape="1">
          <a:blip r:embed="rId4"/>
          <a:srcRect l="18695" r="13743" b="1"/>
          <a:stretch/>
        </p:blipFill>
        <p:spPr>
          <a:xfrm>
            <a:off x="4654295" y="440872"/>
            <a:ext cx="7086151" cy="5899650"/>
          </a:xfrm>
          <a:prstGeom prst="rect">
            <a:avLst/>
          </a:prstGeom>
        </p:spPr>
      </p:pic>
      <p:sp>
        <p:nvSpPr>
          <p:cNvPr id="4" name="Slide Number Placeholder 3">
            <a:extLst>
              <a:ext uri="{FF2B5EF4-FFF2-40B4-BE49-F238E27FC236}">
                <a16:creationId xmlns:a16="http://schemas.microsoft.com/office/drawing/2014/main" id="{FDB46343-CA4B-4A81-1FBA-CB49A8AF96E4}"/>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15</a:t>
            </a:fld>
            <a:endParaRPr kumimoji="0" lang="en-US" sz="900" b="0" i="0" u="none" strike="noStrike" kern="1200" cap="none" spc="0" normalizeH="0" baseline="0" noProof="0" dirty="0">
              <a:ln>
                <a:noFill/>
              </a:ln>
              <a:solidFill>
                <a:srgbClr val="FFFFFF"/>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17045374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9" name="Rectangle 18">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5" name="Title 4">
            <a:extLst>
              <a:ext uri="{FF2B5EF4-FFF2-40B4-BE49-F238E27FC236}">
                <a16:creationId xmlns:a16="http://schemas.microsoft.com/office/drawing/2014/main" id="{12B8E692-0F94-7B6F-451A-5E33C16A3B74}"/>
              </a:ext>
            </a:extLst>
          </p:cNvPr>
          <p:cNvSpPr>
            <a:spLocks noGrp="1"/>
          </p:cNvSpPr>
          <p:nvPr>
            <p:ph type="title"/>
          </p:nvPr>
        </p:nvSpPr>
        <p:spPr>
          <a:xfrm>
            <a:off x="771148" y="1037967"/>
            <a:ext cx="3254314" cy="4709131"/>
          </a:xfrm>
        </p:spPr>
        <p:txBody>
          <a:bodyPr anchor="ctr">
            <a:normAutofit/>
          </a:bodyPr>
          <a:lstStyle/>
          <a:p>
            <a:r>
              <a:rPr lang="en-US" sz="2550" b="1" dirty="0">
                <a:solidFill>
                  <a:srgbClr val="FFFEFF"/>
                </a:solidFill>
              </a:rPr>
              <a:t>Partnership Project </a:t>
            </a:r>
            <a:br>
              <a:rPr lang="en-US" sz="2550" b="1" dirty="0">
                <a:solidFill>
                  <a:srgbClr val="FFFEFF"/>
                </a:solidFill>
              </a:rPr>
            </a:br>
            <a:r>
              <a:rPr lang="en-US" sz="2550" b="1" dirty="0">
                <a:solidFill>
                  <a:srgbClr val="FFFEFF"/>
                </a:solidFill>
              </a:rPr>
              <a:t>Progress To Date</a:t>
            </a:r>
          </a:p>
        </p:txBody>
      </p:sp>
      <p:sp>
        <p:nvSpPr>
          <p:cNvPr id="6" name="Content Placeholder 5">
            <a:extLst>
              <a:ext uri="{FF2B5EF4-FFF2-40B4-BE49-F238E27FC236}">
                <a16:creationId xmlns:a16="http://schemas.microsoft.com/office/drawing/2014/main" id="{26C7325D-AB76-DBDF-EDA1-51F00C5B22C3}"/>
              </a:ext>
            </a:extLst>
          </p:cNvPr>
          <p:cNvSpPr>
            <a:spLocks noGrp="1"/>
          </p:cNvSpPr>
          <p:nvPr>
            <p:ph idx="1"/>
          </p:nvPr>
        </p:nvSpPr>
        <p:spPr>
          <a:xfrm>
            <a:off x="4459625" y="887085"/>
            <a:ext cx="7422603" cy="5662479"/>
          </a:xfrm>
        </p:spPr>
        <p:txBody>
          <a:bodyPr>
            <a:normAutofit fontScale="92500" lnSpcReduction="10000"/>
          </a:bodyPr>
          <a:lstStyle/>
          <a:p>
            <a:pPr lvl="1"/>
            <a:r>
              <a:rPr lang="en-US" sz="2000" b="1" dirty="0"/>
              <a:t>Comprehensive Issue Outline </a:t>
            </a:r>
          </a:p>
          <a:p>
            <a:pPr lvl="1"/>
            <a:r>
              <a:rPr lang="en-US" sz="2000" b="1" dirty="0"/>
              <a:t>Sourcing Income of Investment Partnerships</a:t>
            </a:r>
          </a:p>
          <a:p>
            <a:pPr lvl="2"/>
            <a:r>
              <a:rPr lang="en-US" sz="2000" dirty="0"/>
              <a:t>White Paper</a:t>
            </a:r>
          </a:p>
          <a:p>
            <a:pPr lvl="2"/>
            <a:r>
              <a:rPr lang="en-US" sz="2000" dirty="0"/>
              <a:t>Draft Model</a:t>
            </a:r>
          </a:p>
          <a:p>
            <a:pPr lvl="1"/>
            <a:r>
              <a:rPr lang="en-US" sz="2000" b="1" dirty="0"/>
              <a:t>Sourcing Guaranteed Payments for Services</a:t>
            </a:r>
          </a:p>
          <a:p>
            <a:pPr lvl="2"/>
            <a:r>
              <a:rPr lang="en-US" sz="2000" dirty="0"/>
              <a:t>White Paper</a:t>
            </a:r>
          </a:p>
          <a:p>
            <a:pPr lvl="2"/>
            <a:r>
              <a:rPr lang="en-US" sz="2000" dirty="0"/>
              <a:t>Draft Model</a:t>
            </a:r>
          </a:p>
          <a:p>
            <a:pPr lvl="1"/>
            <a:r>
              <a:rPr lang="en-US" sz="2000" b="1" dirty="0"/>
              <a:t>Proposed General Framework – </a:t>
            </a:r>
            <a:br>
              <a:rPr lang="en-US" sz="2000" b="1" dirty="0"/>
            </a:br>
            <a:r>
              <a:rPr lang="en-US" sz="2000" b="1" dirty="0"/>
              <a:t>State Pass-Through Taxation of Partnerships</a:t>
            </a:r>
          </a:p>
          <a:p>
            <a:pPr lvl="1"/>
            <a:r>
              <a:rPr lang="en-US" sz="2000" b="1" dirty="0"/>
              <a:t>Sourcing in Complex Partnership Structures</a:t>
            </a:r>
          </a:p>
          <a:p>
            <a:pPr lvl="2"/>
            <a:r>
              <a:rPr lang="en-US" sz="2000" dirty="0"/>
              <a:t>Multistate Research </a:t>
            </a:r>
          </a:p>
          <a:p>
            <a:pPr lvl="2"/>
            <a:r>
              <a:rPr lang="en-US" sz="2000" dirty="0">
                <a:highlight>
                  <a:srgbClr val="FFFF00"/>
                </a:highlight>
              </a:rPr>
              <a:t>White Paper Draft - </a:t>
            </a:r>
            <a:r>
              <a:rPr lang="en-US" sz="2000" i="1" dirty="0">
                <a:highlight>
                  <a:srgbClr val="FFFF00"/>
                </a:highlight>
              </a:rPr>
              <a:t>all input is welcome</a:t>
            </a:r>
          </a:p>
          <a:p>
            <a:pPr marL="324000" lvl="1" indent="0">
              <a:buNone/>
            </a:pPr>
            <a:endParaRPr lang="en-US" sz="1700" b="1" dirty="0"/>
          </a:p>
          <a:p>
            <a:pPr marL="324000" lvl="1" indent="0">
              <a:buNone/>
            </a:pPr>
            <a:r>
              <a:rPr lang="en-US" sz="1900" b="1" i="1" dirty="0"/>
              <a:t>These documents can be found on the project webpage  </a:t>
            </a:r>
            <a:r>
              <a:rPr lang="en-US" sz="1900" b="1" i="1" dirty="0">
                <a:solidFill>
                  <a:srgbClr val="C00000"/>
                </a:solidFill>
                <a:hlinkClick r:id="rId3">
                  <a:extLst>
                    <a:ext uri="{A12FA001-AC4F-418D-AE19-62706E023703}">
                      <ahyp:hlinkClr xmlns:ahyp="http://schemas.microsoft.com/office/drawing/2018/hyperlinkcolor" val="tx"/>
                    </a:ext>
                  </a:extLst>
                </a:hlinkClick>
              </a:rPr>
              <a:t>HERE</a:t>
            </a:r>
            <a:r>
              <a:rPr lang="en-US" sz="1900" b="1" i="1" dirty="0"/>
              <a:t>. </a:t>
            </a:r>
          </a:p>
          <a:p>
            <a:pPr lvl="1"/>
            <a:endParaRPr lang="en-US" sz="1700" b="1" dirty="0"/>
          </a:p>
        </p:txBody>
      </p:sp>
      <p:sp>
        <p:nvSpPr>
          <p:cNvPr id="4" name="Slide Number Placeholder 3">
            <a:extLst>
              <a:ext uri="{FF2B5EF4-FFF2-40B4-BE49-F238E27FC236}">
                <a16:creationId xmlns:a16="http://schemas.microsoft.com/office/drawing/2014/main" id="{3ED4E0CC-7078-69E1-9AD6-3CA8EBE9E657}"/>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751100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3B7787-3378-843D-339C-0E0DEEE8215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27EE972-EC2A-B989-7306-9EFFF59E4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D75F0E8B-6915-AEA1-2E5A-1929F1518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C6E19B30-8092-0BFD-AC6B-B7E8D1EF2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2D16F1BB-1B4C-8306-C142-27F63059A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9" name="Rectangle 18">
            <a:extLst>
              <a:ext uri="{FF2B5EF4-FFF2-40B4-BE49-F238E27FC236}">
                <a16:creationId xmlns:a16="http://schemas.microsoft.com/office/drawing/2014/main" id="{41DC4E92-DC12-C414-2D93-9DF7D44EC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5" name="Title 4">
            <a:extLst>
              <a:ext uri="{FF2B5EF4-FFF2-40B4-BE49-F238E27FC236}">
                <a16:creationId xmlns:a16="http://schemas.microsoft.com/office/drawing/2014/main" id="{5AC4B2AD-BC64-5C5D-C949-F0F50BFB4748}"/>
              </a:ext>
            </a:extLst>
          </p:cNvPr>
          <p:cNvSpPr>
            <a:spLocks noGrp="1"/>
          </p:cNvSpPr>
          <p:nvPr>
            <p:ph type="title"/>
          </p:nvPr>
        </p:nvSpPr>
        <p:spPr>
          <a:xfrm>
            <a:off x="771148" y="1037967"/>
            <a:ext cx="3254314" cy="4709131"/>
          </a:xfrm>
        </p:spPr>
        <p:txBody>
          <a:bodyPr anchor="ctr">
            <a:normAutofit/>
          </a:bodyPr>
          <a:lstStyle/>
          <a:p>
            <a:r>
              <a:rPr lang="en-US" sz="2550" b="1" dirty="0">
                <a:solidFill>
                  <a:srgbClr val="FFFEFF"/>
                </a:solidFill>
              </a:rPr>
              <a:t>White paper approach</a:t>
            </a:r>
          </a:p>
        </p:txBody>
      </p:sp>
      <p:sp>
        <p:nvSpPr>
          <p:cNvPr id="6" name="Content Placeholder 5">
            <a:extLst>
              <a:ext uri="{FF2B5EF4-FFF2-40B4-BE49-F238E27FC236}">
                <a16:creationId xmlns:a16="http://schemas.microsoft.com/office/drawing/2014/main" id="{68CA2B5F-46DE-12CE-56A8-F9447AA5876B}"/>
              </a:ext>
            </a:extLst>
          </p:cNvPr>
          <p:cNvSpPr>
            <a:spLocks noGrp="1"/>
          </p:cNvSpPr>
          <p:nvPr>
            <p:ph idx="1"/>
          </p:nvPr>
        </p:nvSpPr>
        <p:spPr>
          <a:xfrm>
            <a:off x="4149854" y="597643"/>
            <a:ext cx="7732375" cy="5951921"/>
          </a:xfrm>
        </p:spPr>
        <p:txBody>
          <a:bodyPr>
            <a:normAutofit lnSpcReduction="10000"/>
          </a:bodyPr>
          <a:lstStyle/>
          <a:p>
            <a:pPr lvl="1">
              <a:spcAft>
                <a:spcPts val="1200"/>
              </a:spcAft>
            </a:pPr>
            <a:r>
              <a:rPr lang="en-US" sz="2400" b="1" dirty="0"/>
              <a:t>First: Do research on state rules for sourcing where there are corporate partners or complex structures—including intercompany transactions and special allocations. (Section III)</a:t>
            </a:r>
          </a:p>
          <a:p>
            <a:pPr lvl="1">
              <a:spcAft>
                <a:spcPts val="1200"/>
              </a:spcAft>
            </a:pPr>
            <a:r>
              <a:rPr lang="en-US" sz="2400" b="1" dirty="0"/>
              <a:t>Second: Summarize the general framework for state sourcing rules to provide context, including – general partnership law, federal tax rules to which states conform, general state sourcing rules – and focus on the issues and implications. (Section I)</a:t>
            </a:r>
          </a:p>
          <a:p>
            <a:pPr lvl="1">
              <a:spcAft>
                <a:spcPts val="1200"/>
              </a:spcAft>
            </a:pPr>
            <a:r>
              <a:rPr lang="en-US" sz="2400" b="1" dirty="0"/>
              <a:t>Third: Develop details of a potential approach to address the issues. (Section II)</a:t>
            </a:r>
          </a:p>
          <a:p>
            <a:pPr lvl="1">
              <a:spcAft>
                <a:spcPts val="1200"/>
              </a:spcAft>
            </a:pPr>
            <a:r>
              <a:rPr lang="en-US" sz="2400" b="1" dirty="0"/>
              <a:t>Fourth: Take any input during this process from states or the public.</a:t>
            </a:r>
          </a:p>
          <a:p>
            <a:pPr lvl="1">
              <a:spcAft>
                <a:spcPts val="1200"/>
              </a:spcAft>
            </a:pPr>
            <a:r>
              <a:rPr lang="en-US" sz="2400" b="1" dirty="0"/>
              <a:t>Fifth: Make general findings and recommendations. </a:t>
            </a:r>
          </a:p>
        </p:txBody>
      </p:sp>
      <p:sp>
        <p:nvSpPr>
          <p:cNvPr id="4" name="Slide Number Placeholder 3">
            <a:extLst>
              <a:ext uri="{FF2B5EF4-FFF2-40B4-BE49-F238E27FC236}">
                <a16:creationId xmlns:a16="http://schemas.microsoft.com/office/drawing/2014/main" id="{3B6E6C18-4E9A-78BF-EFB2-A544E7C9ED02}"/>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974275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ECB163-7E78-0ED0-1CB6-DA088CA694B8}"/>
              </a:ext>
            </a:extLst>
          </p:cNvPr>
          <p:cNvSpPr>
            <a:spLocks noGrp="1"/>
          </p:cNvSpPr>
          <p:nvPr>
            <p:ph type="title"/>
          </p:nvPr>
        </p:nvSpPr>
        <p:spPr>
          <a:xfrm>
            <a:off x="581192" y="702156"/>
            <a:ext cx="11029616" cy="830082"/>
          </a:xfrm>
        </p:spPr>
        <p:txBody>
          <a:bodyPr/>
          <a:lstStyle/>
          <a:p>
            <a:r>
              <a:rPr lang="en-US" dirty="0"/>
              <a:t>Over-arching Goal of this Process</a:t>
            </a:r>
          </a:p>
        </p:txBody>
      </p:sp>
      <p:graphicFrame>
        <p:nvGraphicFramePr>
          <p:cNvPr id="8" name="Content Placeholder 5">
            <a:extLst>
              <a:ext uri="{FF2B5EF4-FFF2-40B4-BE49-F238E27FC236}">
                <a16:creationId xmlns:a16="http://schemas.microsoft.com/office/drawing/2014/main" id="{311729B9-D240-6CBB-64EE-6634CC0CFD66}"/>
              </a:ext>
            </a:extLst>
          </p:cNvPr>
          <p:cNvGraphicFramePr>
            <a:graphicFrameLocks noGrp="1"/>
          </p:cNvGraphicFramePr>
          <p:nvPr>
            <p:ph idx="1"/>
            <p:extLst>
              <p:ext uri="{D42A27DB-BD31-4B8C-83A1-F6EECF244321}">
                <p14:modId xmlns:p14="http://schemas.microsoft.com/office/powerpoint/2010/main" val="1113284076"/>
              </p:ext>
            </p:extLst>
          </p:nvPr>
        </p:nvGraphicFramePr>
        <p:xfrm>
          <a:off x="581192" y="1791730"/>
          <a:ext cx="11029615" cy="4183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47E2CD9-3E9C-99F0-5728-3D23F2A084C9}"/>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1806149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27B91D-08EB-17CB-75A6-30EE6DABBF06}"/>
              </a:ext>
            </a:extLst>
          </p:cNvPr>
          <p:cNvSpPr>
            <a:spLocks noGrp="1"/>
          </p:cNvSpPr>
          <p:nvPr>
            <p:ph type="title"/>
          </p:nvPr>
        </p:nvSpPr>
        <p:spPr>
          <a:xfrm>
            <a:off x="581192" y="702156"/>
            <a:ext cx="11029616" cy="582947"/>
          </a:xfrm>
        </p:spPr>
        <p:txBody>
          <a:bodyPr/>
          <a:lstStyle/>
          <a:p>
            <a:r>
              <a:rPr lang="en-US" dirty="0"/>
              <a:t>Changes and Updates in 5-19-25 Version </a:t>
            </a:r>
          </a:p>
        </p:txBody>
      </p:sp>
      <p:sp>
        <p:nvSpPr>
          <p:cNvPr id="4" name="Content Placeholder 3">
            <a:extLst>
              <a:ext uri="{FF2B5EF4-FFF2-40B4-BE49-F238E27FC236}">
                <a16:creationId xmlns:a16="http://schemas.microsoft.com/office/drawing/2014/main" id="{D2094E6C-7760-0E86-7246-F4A85B80D695}"/>
              </a:ext>
            </a:extLst>
          </p:cNvPr>
          <p:cNvSpPr>
            <a:spLocks noGrp="1"/>
          </p:cNvSpPr>
          <p:nvPr>
            <p:ph idx="1"/>
          </p:nvPr>
        </p:nvSpPr>
        <p:spPr>
          <a:xfrm>
            <a:off x="581192" y="1544595"/>
            <a:ext cx="11029615" cy="4611249"/>
          </a:xfrm>
        </p:spPr>
        <p:txBody>
          <a:bodyPr>
            <a:normAutofit fontScale="92500" lnSpcReduction="20000"/>
          </a:bodyPr>
          <a:lstStyle/>
          <a:p>
            <a:r>
              <a:rPr lang="en-US" sz="2800" b="1" dirty="0"/>
              <a:t>Section I – Context</a:t>
            </a:r>
          </a:p>
          <a:p>
            <a:pPr lvl="1"/>
            <a:r>
              <a:rPr lang="en-US" sz="2400" b="1" dirty="0"/>
              <a:t>Some revisions to the section on Federal Anti-Abuse Provisions	</a:t>
            </a:r>
          </a:p>
          <a:p>
            <a:pPr lvl="1"/>
            <a:r>
              <a:rPr lang="en-US" sz="2400" b="1" dirty="0"/>
              <a:t>Some revisions to the section on General State Sourcing Rules for Income of Businesses	</a:t>
            </a:r>
          </a:p>
          <a:p>
            <a:pPr lvl="1"/>
            <a:r>
              <a:rPr lang="en-US" sz="2400" b="1" dirty="0"/>
              <a:t>Some revisions and additions to the section on the Importance of the Attribution or “Conduit” Principle</a:t>
            </a:r>
          </a:p>
          <a:p>
            <a:r>
              <a:rPr lang="en-US" sz="2700" b="1" dirty="0"/>
              <a:t>Section II – Proposals for Addressing Issues</a:t>
            </a:r>
          </a:p>
          <a:p>
            <a:pPr lvl="1"/>
            <a:r>
              <a:rPr lang="en-US" sz="2400" b="1" dirty="0"/>
              <a:t>II.D. Other Related-Entity Transactions	</a:t>
            </a:r>
          </a:p>
          <a:p>
            <a:pPr lvl="2"/>
            <a:r>
              <a:rPr lang="en-US" sz="2300" b="1" dirty="0"/>
              <a:t>Add-Back Statutes	</a:t>
            </a:r>
          </a:p>
          <a:p>
            <a:pPr lvl="2"/>
            <a:r>
              <a:rPr lang="en-US" sz="2300" b="1" dirty="0"/>
              <a:t>Transfer-Pricing Authority</a:t>
            </a:r>
          </a:p>
          <a:p>
            <a:pPr lvl="1"/>
            <a:r>
              <a:rPr lang="en-US" sz="2400" b="1" dirty="0"/>
              <a:t>II. E. Anti-Abuse Rules	</a:t>
            </a:r>
          </a:p>
          <a:p>
            <a:pPr lvl="1"/>
            <a:endParaRPr lang="en-US" dirty="0"/>
          </a:p>
        </p:txBody>
      </p:sp>
      <p:sp>
        <p:nvSpPr>
          <p:cNvPr id="2" name="Slide Number Placeholder 1">
            <a:extLst>
              <a:ext uri="{FF2B5EF4-FFF2-40B4-BE49-F238E27FC236}">
                <a16:creationId xmlns:a16="http://schemas.microsoft.com/office/drawing/2014/main" id="{8CE995DB-126C-C34E-43A2-97BC75BA8B9D}"/>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324516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37980-48B5-3FF1-8AEC-B7DC699DAE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8A5615-398E-9AA3-0609-484D6B9828BB}"/>
              </a:ext>
            </a:extLst>
          </p:cNvPr>
          <p:cNvSpPr>
            <a:spLocks noGrp="1"/>
          </p:cNvSpPr>
          <p:nvPr>
            <p:ph type="title"/>
          </p:nvPr>
        </p:nvSpPr>
        <p:spPr/>
        <p:txBody>
          <a:bodyPr>
            <a:normAutofit/>
          </a:bodyPr>
          <a:lstStyle/>
          <a:p>
            <a:r>
              <a:rPr lang="en-US" sz="4400" dirty="0"/>
              <a:t>Developments – </a:t>
            </a:r>
            <a:br>
              <a:rPr lang="en-US" sz="4400" dirty="0"/>
            </a:br>
            <a:r>
              <a:rPr lang="en-US" sz="4400" dirty="0"/>
              <a:t>federal budget bill provisions</a:t>
            </a:r>
          </a:p>
        </p:txBody>
      </p:sp>
      <p:sp>
        <p:nvSpPr>
          <p:cNvPr id="5" name="Text Placeholder 4">
            <a:extLst>
              <a:ext uri="{FF2B5EF4-FFF2-40B4-BE49-F238E27FC236}">
                <a16:creationId xmlns:a16="http://schemas.microsoft.com/office/drawing/2014/main" id="{4A9D3AF8-768E-1900-DBBA-F12530E42A90}"/>
              </a:ext>
            </a:extLst>
          </p:cNvPr>
          <p:cNvSpPr>
            <a:spLocks noGrp="1"/>
          </p:cNvSpPr>
          <p:nvPr>
            <p:ph type="body" idx="1"/>
          </p:nvPr>
        </p:nvSpPr>
        <p:spPr/>
        <p:txBody>
          <a:bodyPr/>
          <a:lstStyle/>
          <a:p>
            <a:r>
              <a:rPr lang="en-US" dirty="0"/>
              <a:t>These developments are still being studied by the MTC and states</a:t>
            </a:r>
          </a:p>
        </p:txBody>
      </p:sp>
      <p:sp>
        <p:nvSpPr>
          <p:cNvPr id="2" name="Slide Number Placeholder 1">
            <a:extLst>
              <a:ext uri="{FF2B5EF4-FFF2-40B4-BE49-F238E27FC236}">
                <a16:creationId xmlns:a16="http://schemas.microsoft.com/office/drawing/2014/main" id="{A655762E-A12C-DCC1-3A94-E12B98B4E9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101160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BF85-695A-6519-FD11-626BB3C29ACC}"/>
              </a:ext>
            </a:extLst>
          </p:cNvPr>
          <p:cNvSpPr>
            <a:spLocks noGrp="1"/>
          </p:cNvSpPr>
          <p:nvPr>
            <p:ph type="title"/>
          </p:nvPr>
        </p:nvSpPr>
        <p:spPr>
          <a:xfrm>
            <a:off x="581192" y="702156"/>
            <a:ext cx="11029616" cy="694158"/>
          </a:xfrm>
        </p:spPr>
        <p:txBody>
          <a:bodyPr/>
          <a:lstStyle/>
          <a:p>
            <a:r>
              <a:rPr lang="en-US" dirty="0"/>
              <a:t>Critical Assumptions Based on Work so far:</a:t>
            </a:r>
          </a:p>
        </p:txBody>
      </p:sp>
      <p:sp>
        <p:nvSpPr>
          <p:cNvPr id="3" name="Content Placeholder 2">
            <a:extLst>
              <a:ext uri="{FF2B5EF4-FFF2-40B4-BE49-F238E27FC236}">
                <a16:creationId xmlns:a16="http://schemas.microsoft.com/office/drawing/2014/main" id="{1AE64205-70C0-7413-9E5A-F1ADC31FFE40}"/>
              </a:ext>
            </a:extLst>
          </p:cNvPr>
          <p:cNvSpPr>
            <a:spLocks noGrp="1"/>
          </p:cNvSpPr>
          <p:nvPr>
            <p:ph idx="1"/>
          </p:nvPr>
        </p:nvSpPr>
        <p:spPr>
          <a:xfrm>
            <a:off x="581192" y="1594022"/>
            <a:ext cx="11029615" cy="4829892"/>
          </a:xfrm>
        </p:spPr>
        <p:txBody>
          <a:bodyPr/>
          <a:lstStyle/>
          <a:p>
            <a:pPr>
              <a:spcAft>
                <a:spcPts val="1800"/>
              </a:spcAft>
            </a:pPr>
            <a:r>
              <a:rPr lang="en-US" sz="2800" b="1" dirty="0"/>
              <a:t>States use apportionment as the main method of sourcing business income whether earned by corporations, proprietorships, or partnerships, and they use rules of assignment for “nonbusiness” (non-apportionable) income.  </a:t>
            </a:r>
          </a:p>
          <a:p>
            <a:pPr>
              <a:spcAft>
                <a:spcPts val="1800"/>
              </a:spcAft>
            </a:pPr>
            <a:r>
              <a:rPr lang="en-US" sz="2800" b="1" dirty="0"/>
              <a:t>In simple partnerships with individual partners, the partnership’s business income is sourced at the partnership level.</a:t>
            </a:r>
          </a:p>
          <a:p>
            <a:endParaRPr lang="en-US" dirty="0"/>
          </a:p>
        </p:txBody>
      </p:sp>
      <p:sp>
        <p:nvSpPr>
          <p:cNvPr id="4" name="Slide Number Placeholder 3">
            <a:extLst>
              <a:ext uri="{FF2B5EF4-FFF2-40B4-BE49-F238E27FC236}">
                <a16:creationId xmlns:a16="http://schemas.microsoft.com/office/drawing/2014/main" id="{F52D8254-B7EB-3428-8F53-770D3C66CC62}"/>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3546248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51188-324E-B330-B183-C3C0AF04FD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37A930-B001-3105-558F-BB05A15D94A1}"/>
              </a:ext>
            </a:extLst>
          </p:cNvPr>
          <p:cNvSpPr>
            <a:spLocks noGrp="1"/>
          </p:cNvSpPr>
          <p:nvPr>
            <p:ph type="title"/>
          </p:nvPr>
        </p:nvSpPr>
        <p:spPr>
          <a:xfrm>
            <a:off x="581192" y="702156"/>
            <a:ext cx="11029616" cy="694158"/>
          </a:xfrm>
        </p:spPr>
        <p:txBody>
          <a:bodyPr/>
          <a:lstStyle/>
          <a:p>
            <a:r>
              <a:rPr lang="en-US" dirty="0"/>
              <a:t>Critical Assumptions Based on Work so far:</a:t>
            </a:r>
          </a:p>
        </p:txBody>
      </p:sp>
      <p:sp>
        <p:nvSpPr>
          <p:cNvPr id="3" name="Content Placeholder 2">
            <a:extLst>
              <a:ext uri="{FF2B5EF4-FFF2-40B4-BE49-F238E27FC236}">
                <a16:creationId xmlns:a16="http://schemas.microsoft.com/office/drawing/2014/main" id="{EB8947D6-917A-00FF-92A7-65A007C6A454}"/>
              </a:ext>
            </a:extLst>
          </p:cNvPr>
          <p:cNvSpPr>
            <a:spLocks noGrp="1"/>
          </p:cNvSpPr>
          <p:nvPr>
            <p:ph idx="1"/>
          </p:nvPr>
        </p:nvSpPr>
        <p:spPr>
          <a:xfrm>
            <a:off x="581192" y="1594022"/>
            <a:ext cx="11029615" cy="4829892"/>
          </a:xfrm>
        </p:spPr>
        <p:txBody>
          <a:bodyPr>
            <a:normAutofit/>
          </a:bodyPr>
          <a:lstStyle/>
          <a:p>
            <a:pPr>
              <a:spcAft>
                <a:spcPts val="1800"/>
              </a:spcAft>
            </a:pPr>
            <a:r>
              <a:rPr lang="en-US" sz="3200" b="1" dirty="0"/>
              <a:t>The first step in applying those rules is determining when income is “apportionable” or “non-apportionable.”</a:t>
            </a:r>
          </a:p>
          <a:p>
            <a:pPr>
              <a:spcAft>
                <a:spcPts val="1800"/>
              </a:spcAft>
            </a:pPr>
            <a:r>
              <a:rPr lang="en-US" sz="3200" b="1" dirty="0"/>
              <a:t>In applying the state sourcing rules specifically to partnerships, the assumption is that this determination is done first at the partnership level. </a:t>
            </a:r>
          </a:p>
        </p:txBody>
      </p:sp>
      <p:sp>
        <p:nvSpPr>
          <p:cNvPr id="4" name="Slide Number Placeholder 3">
            <a:extLst>
              <a:ext uri="{FF2B5EF4-FFF2-40B4-BE49-F238E27FC236}">
                <a16:creationId xmlns:a16="http://schemas.microsoft.com/office/drawing/2014/main" id="{BBBAA91B-A060-D839-5352-D88F3EBB59AC}"/>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3233780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24E4E-DE91-67C8-5BCA-A9622E17D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A1E92-C568-6228-9DBF-A9E985EE204F}"/>
              </a:ext>
            </a:extLst>
          </p:cNvPr>
          <p:cNvSpPr>
            <a:spLocks noGrp="1"/>
          </p:cNvSpPr>
          <p:nvPr>
            <p:ph type="title"/>
          </p:nvPr>
        </p:nvSpPr>
        <p:spPr>
          <a:xfrm>
            <a:off x="581192" y="702156"/>
            <a:ext cx="11029616" cy="694158"/>
          </a:xfrm>
        </p:spPr>
        <p:txBody>
          <a:bodyPr/>
          <a:lstStyle/>
          <a:p>
            <a:r>
              <a:rPr lang="en-US" dirty="0"/>
              <a:t>Critical Assumptions Based on Work so far:</a:t>
            </a:r>
          </a:p>
        </p:txBody>
      </p:sp>
      <p:sp>
        <p:nvSpPr>
          <p:cNvPr id="3" name="Content Placeholder 2">
            <a:extLst>
              <a:ext uri="{FF2B5EF4-FFF2-40B4-BE49-F238E27FC236}">
                <a16:creationId xmlns:a16="http://schemas.microsoft.com/office/drawing/2014/main" id="{ED54BF2C-B4DB-9003-91D1-6C052BDBA6BF}"/>
              </a:ext>
            </a:extLst>
          </p:cNvPr>
          <p:cNvSpPr>
            <a:spLocks noGrp="1"/>
          </p:cNvSpPr>
          <p:nvPr>
            <p:ph idx="1"/>
          </p:nvPr>
        </p:nvSpPr>
        <p:spPr>
          <a:xfrm>
            <a:off x="581192" y="1594022"/>
            <a:ext cx="11029615" cy="4829892"/>
          </a:xfrm>
        </p:spPr>
        <p:txBody>
          <a:bodyPr/>
          <a:lstStyle/>
          <a:p>
            <a:pPr>
              <a:spcAft>
                <a:spcPts val="1800"/>
              </a:spcAft>
            </a:pPr>
            <a:r>
              <a:rPr lang="en-US" sz="2800" b="1" dirty="0"/>
              <a:t>Partnership – Level Sourcing:</a:t>
            </a:r>
          </a:p>
          <a:p>
            <a:pPr lvl="1">
              <a:spcAft>
                <a:spcPts val="1800"/>
              </a:spcAft>
            </a:pPr>
            <a:r>
              <a:rPr lang="en-US" sz="2400" b="1" dirty="0"/>
              <a:t>If apportionable, the income can be apportioned using the partnership’s factors.</a:t>
            </a:r>
          </a:p>
          <a:p>
            <a:pPr lvl="1">
              <a:spcAft>
                <a:spcPts val="1800"/>
              </a:spcAft>
            </a:pPr>
            <a:r>
              <a:rPr lang="en-US" sz="2400" b="1" dirty="0"/>
              <a:t>If non-apportionable, the income can be sourced based on the partnership’s activity and the nature of the income.</a:t>
            </a:r>
          </a:p>
          <a:p>
            <a:pPr>
              <a:spcAft>
                <a:spcPts val="1800"/>
              </a:spcAft>
            </a:pPr>
            <a:r>
              <a:rPr lang="en-US" sz="2800" b="1" dirty="0"/>
              <a:t>But where there are tiered or corporate partners—the question is how does their relationship to the partnership affect sourcing.</a:t>
            </a:r>
          </a:p>
          <a:p>
            <a:endParaRPr lang="en-US" dirty="0"/>
          </a:p>
        </p:txBody>
      </p:sp>
      <p:sp>
        <p:nvSpPr>
          <p:cNvPr id="4" name="Slide Number Placeholder 3">
            <a:extLst>
              <a:ext uri="{FF2B5EF4-FFF2-40B4-BE49-F238E27FC236}">
                <a16:creationId xmlns:a16="http://schemas.microsoft.com/office/drawing/2014/main" id="{15D3C397-E5C3-44A3-EC77-479EF53C6C30}"/>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488781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48BDE-5F56-89AD-27BD-0415149ED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3E46D-587E-40AE-21A7-6EB345E9DAE9}"/>
              </a:ext>
            </a:extLst>
          </p:cNvPr>
          <p:cNvSpPr>
            <a:spLocks noGrp="1"/>
          </p:cNvSpPr>
          <p:nvPr>
            <p:ph type="title"/>
          </p:nvPr>
        </p:nvSpPr>
        <p:spPr>
          <a:xfrm>
            <a:off x="581192" y="702156"/>
            <a:ext cx="11029616" cy="694158"/>
          </a:xfrm>
        </p:spPr>
        <p:txBody>
          <a:bodyPr/>
          <a:lstStyle/>
          <a:p>
            <a:r>
              <a:rPr lang="en-US" dirty="0"/>
              <a:t>Critical Assumptions Based on Work so far:</a:t>
            </a:r>
          </a:p>
        </p:txBody>
      </p:sp>
      <p:graphicFrame>
        <p:nvGraphicFramePr>
          <p:cNvPr id="5" name="Content Placeholder 4">
            <a:extLst>
              <a:ext uri="{FF2B5EF4-FFF2-40B4-BE49-F238E27FC236}">
                <a16:creationId xmlns:a16="http://schemas.microsoft.com/office/drawing/2014/main" id="{C94992D5-D4D2-A1E3-D29B-B25D30542834}"/>
              </a:ext>
            </a:extLst>
          </p:cNvPr>
          <p:cNvGraphicFramePr>
            <a:graphicFrameLocks noGrp="1"/>
          </p:cNvGraphicFramePr>
          <p:nvPr>
            <p:ph idx="1"/>
            <p:extLst>
              <p:ext uri="{D42A27DB-BD31-4B8C-83A1-F6EECF244321}">
                <p14:modId xmlns:p14="http://schemas.microsoft.com/office/powerpoint/2010/main" val="3918500059"/>
              </p:ext>
            </p:extLst>
          </p:nvPr>
        </p:nvGraphicFramePr>
        <p:xfrm>
          <a:off x="370702" y="1544595"/>
          <a:ext cx="11516497" cy="4967415"/>
        </p:xfrm>
        <a:graphic>
          <a:graphicData uri="http://schemas.openxmlformats.org/drawingml/2006/table">
            <a:tbl>
              <a:tblPr firstRow="1" bandRow="1">
                <a:tableStyleId>{5C22544A-7EE6-4342-B048-85BDC9FD1C3A}</a:tableStyleId>
              </a:tblPr>
              <a:tblGrid>
                <a:gridCol w="3070367">
                  <a:extLst>
                    <a:ext uri="{9D8B030D-6E8A-4147-A177-3AD203B41FA5}">
                      <a16:colId xmlns:a16="http://schemas.microsoft.com/office/drawing/2014/main" val="3257943849"/>
                    </a:ext>
                  </a:extLst>
                </a:gridCol>
                <a:gridCol w="3728629">
                  <a:extLst>
                    <a:ext uri="{9D8B030D-6E8A-4147-A177-3AD203B41FA5}">
                      <a16:colId xmlns:a16="http://schemas.microsoft.com/office/drawing/2014/main" val="523203934"/>
                    </a:ext>
                  </a:extLst>
                </a:gridCol>
                <a:gridCol w="4717501">
                  <a:extLst>
                    <a:ext uri="{9D8B030D-6E8A-4147-A177-3AD203B41FA5}">
                      <a16:colId xmlns:a16="http://schemas.microsoft.com/office/drawing/2014/main" val="1864273599"/>
                    </a:ext>
                  </a:extLst>
                </a:gridCol>
              </a:tblGrid>
              <a:tr h="1497355">
                <a:tc>
                  <a:txBody>
                    <a:bodyPr/>
                    <a:lstStyle/>
                    <a:p>
                      <a:pPr algn="ctr"/>
                      <a:r>
                        <a:rPr lang="en-US" dirty="0"/>
                        <a:t>Treatment of Item of Income by the Partnership</a:t>
                      </a:r>
                    </a:p>
                  </a:txBody>
                  <a:tcPr anchor="ctr"/>
                </a:tc>
                <a:tc>
                  <a:txBody>
                    <a:bodyPr/>
                    <a:lstStyle/>
                    <a:p>
                      <a:pPr algn="ctr"/>
                      <a:r>
                        <a:rPr lang="en-US" dirty="0"/>
                        <a:t>Treatment of the Distributive Share by the Partner</a:t>
                      </a:r>
                    </a:p>
                  </a:txBody>
                  <a:tcPr anchor="ctr"/>
                </a:tc>
                <a:tc>
                  <a:txBody>
                    <a:bodyPr/>
                    <a:lstStyle/>
                    <a:p>
                      <a:pPr algn="ctr"/>
                      <a:r>
                        <a:rPr lang="en-US" dirty="0"/>
                        <a:t>Result</a:t>
                      </a:r>
                    </a:p>
                  </a:txBody>
                  <a:tcPr anchor="ctr"/>
                </a:tc>
                <a:extLst>
                  <a:ext uri="{0D108BD9-81ED-4DB2-BD59-A6C34878D82A}">
                    <a16:rowId xmlns:a16="http://schemas.microsoft.com/office/drawing/2014/main" val="539714858"/>
                  </a:ext>
                </a:extLst>
              </a:tr>
              <a:tr h="867515">
                <a:tc>
                  <a:txBody>
                    <a:bodyPr/>
                    <a:lstStyle/>
                    <a:p>
                      <a:r>
                        <a:rPr lang="en-US" b="1" dirty="0"/>
                        <a:t>Non-business (non-apportionable)</a:t>
                      </a:r>
                    </a:p>
                  </a:txBody>
                  <a:tcPr/>
                </a:tc>
                <a:tc>
                  <a:txBody>
                    <a:bodyPr/>
                    <a:lstStyle/>
                    <a:p>
                      <a:r>
                        <a:rPr lang="en-US" b="1" dirty="0"/>
                        <a:t>Non-business (non-apportionable)</a:t>
                      </a:r>
                    </a:p>
                  </a:txBody>
                  <a:tcPr/>
                </a:tc>
                <a:tc>
                  <a:txBody>
                    <a:bodyPr/>
                    <a:lstStyle/>
                    <a:p>
                      <a:r>
                        <a:rPr lang="en-US" b="1" dirty="0"/>
                        <a:t>Sourced by applying rules of assignment (allocation) at the partnership level.</a:t>
                      </a:r>
                    </a:p>
                  </a:txBody>
                  <a:tcPr/>
                </a:tc>
                <a:extLst>
                  <a:ext uri="{0D108BD9-81ED-4DB2-BD59-A6C34878D82A}">
                    <a16:rowId xmlns:a16="http://schemas.microsoft.com/office/drawing/2014/main" val="2620543036"/>
                  </a:ext>
                </a:extLst>
              </a:tr>
              <a:tr h="867515">
                <a:tc>
                  <a:txBody>
                    <a:bodyPr/>
                    <a:lstStyle/>
                    <a:p>
                      <a:r>
                        <a:rPr lang="en-US" b="1" dirty="0"/>
                        <a:t>Non-business (non-apportionable)</a:t>
                      </a:r>
                    </a:p>
                  </a:txBody>
                  <a:tcPr/>
                </a:tc>
                <a:tc>
                  <a:txBody>
                    <a:bodyPr/>
                    <a:lstStyle/>
                    <a:p>
                      <a:r>
                        <a:rPr lang="en-US" b="1" dirty="0"/>
                        <a:t>Business (apportionable)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Sourced by applying rules of assignment (allocation) at the partnership level.</a:t>
                      </a:r>
                    </a:p>
                  </a:txBody>
                  <a:tcPr/>
                </a:tc>
                <a:extLst>
                  <a:ext uri="{0D108BD9-81ED-4DB2-BD59-A6C34878D82A}">
                    <a16:rowId xmlns:a16="http://schemas.microsoft.com/office/drawing/2014/main" val="1544939926"/>
                  </a:ext>
                </a:extLst>
              </a:tr>
              <a:tr h="867515">
                <a:tc>
                  <a:txBody>
                    <a:bodyPr/>
                    <a:lstStyle/>
                    <a:p>
                      <a:r>
                        <a:rPr lang="en-US" b="1" dirty="0"/>
                        <a:t>Business (apportionable)</a:t>
                      </a:r>
                    </a:p>
                  </a:txBody>
                  <a:tcPr/>
                </a:tc>
                <a:tc>
                  <a:txBody>
                    <a:bodyPr/>
                    <a:lstStyle/>
                    <a:p>
                      <a:r>
                        <a:rPr lang="en-US" b="1" dirty="0"/>
                        <a:t>Non-business (non-apportionable)</a:t>
                      </a:r>
                    </a:p>
                  </a:txBody>
                  <a:tcPr/>
                </a:tc>
                <a:tc>
                  <a:txBody>
                    <a:bodyPr/>
                    <a:lstStyle/>
                    <a:p>
                      <a:r>
                        <a:rPr lang="en-US" b="1" dirty="0"/>
                        <a:t>Sourced by apportioning at the partnership level.</a:t>
                      </a:r>
                    </a:p>
                  </a:txBody>
                  <a:tcPr/>
                </a:tc>
                <a:extLst>
                  <a:ext uri="{0D108BD9-81ED-4DB2-BD59-A6C34878D82A}">
                    <a16:rowId xmlns:a16="http://schemas.microsoft.com/office/drawing/2014/main" val="617491738"/>
                  </a:ext>
                </a:extLst>
              </a:tr>
              <a:tr h="867515">
                <a:tc>
                  <a:txBody>
                    <a:bodyPr/>
                    <a:lstStyle/>
                    <a:p>
                      <a:r>
                        <a:rPr lang="en-US" b="1" dirty="0"/>
                        <a:t>Business (apportionable)</a:t>
                      </a:r>
                    </a:p>
                  </a:txBody>
                  <a:tcPr/>
                </a:tc>
                <a:tc>
                  <a:txBody>
                    <a:bodyPr/>
                    <a:lstStyle/>
                    <a:p>
                      <a:r>
                        <a:rPr lang="en-US" b="1" dirty="0"/>
                        <a:t>Business (apportionable)</a:t>
                      </a:r>
                    </a:p>
                  </a:txBody>
                  <a:tcPr/>
                </a:tc>
                <a:tc>
                  <a:txBody>
                    <a:bodyPr/>
                    <a:lstStyle/>
                    <a:p>
                      <a:r>
                        <a:rPr lang="en-US" b="1" dirty="0"/>
                        <a:t>Sourced by apportioning at the partnership level unless blended apportionment applies.</a:t>
                      </a:r>
                    </a:p>
                  </a:txBody>
                  <a:tcPr/>
                </a:tc>
                <a:extLst>
                  <a:ext uri="{0D108BD9-81ED-4DB2-BD59-A6C34878D82A}">
                    <a16:rowId xmlns:a16="http://schemas.microsoft.com/office/drawing/2014/main" val="4040782219"/>
                  </a:ext>
                </a:extLst>
              </a:tr>
            </a:tbl>
          </a:graphicData>
        </a:graphic>
      </p:graphicFrame>
      <p:sp>
        <p:nvSpPr>
          <p:cNvPr id="4" name="Slide Number Placeholder 3">
            <a:extLst>
              <a:ext uri="{FF2B5EF4-FFF2-40B4-BE49-F238E27FC236}">
                <a16:creationId xmlns:a16="http://schemas.microsoft.com/office/drawing/2014/main" id="{9337006C-E2C8-02E6-B30F-E5CBD5B9A30C}"/>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2816361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0E28-B058-5E57-E168-8D446E135023}"/>
              </a:ext>
            </a:extLst>
          </p:cNvPr>
          <p:cNvSpPr>
            <a:spLocks noGrp="1"/>
          </p:cNvSpPr>
          <p:nvPr>
            <p:ph type="title"/>
          </p:nvPr>
        </p:nvSpPr>
        <p:spPr>
          <a:xfrm>
            <a:off x="581192" y="702156"/>
            <a:ext cx="11029616" cy="793012"/>
          </a:xfrm>
        </p:spPr>
        <p:txBody>
          <a:bodyPr/>
          <a:lstStyle/>
          <a:p>
            <a:r>
              <a:rPr lang="en-US" dirty="0"/>
              <a:t>Critical Assumptions Based on Work so far:</a:t>
            </a:r>
          </a:p>
        </p:txBody>
      </p:sp>
      <p:sp>
        <p:nvSpPr>
          <p:cNvPr id="3" name="Content Placeholder 2">
            <a:extLst>
              <a:ext uri="{FF2B5EF4-FFF2-40B4-BE49-F238E27FC236}">
                <a16:creationId xmlns:a16="http://schemas.microsoft.com/office/drawing/2014/main" id="{277E9AFC-4CEE-9B37-7920-924BD1A38080}"/>
              </a:ext>
            </a:extLst>
          </p:cNvPr>
          <p:cNvSpPr>
            <a:spLocks noGrp="1"/>
          </p:cNvSpPr>
          <p:nvPr>
            <p:ph idx="1"/>
          </p:nvPr>
        </p:nvSpPr>
        <p:spPr>
          <a:xfrm>
            <a:off x="581192" y="1779373"/>
            <a:ext cx="11029615" cy="4376471"/>
          </a:xfrm>
        </p:spPr>
        <p:txBody>
          <a:bodyPr>
            <a:normAutofit/>
          </a:bodyPr>
          <a:lstStyle/>
          <a:p>
            <a:pPr>
              <a:spcAft>
                <a:spcPts val="1800"/>
              </a:spcAft>
            </a:pPr>
            <a:r>
              <a:rPr lang="en-US" sz="2400" b="1" dirty="0"/>
              <a:t>In other words, the character of the partnership income as apportionable or non-apportionable is determined at the level of the partnership, based on the partnership’s activities, and that character and sourcing result is attributed to the partners—whether individual, corporate, tiered, or other.</a:t>
            </a:r>
          </a:p>
          <a:p>
            <a:pPr>
              <a:spcAft>
                <a:spcPts val="1800"/>
              </a:spcAft>
            </a:pPr>
            <a:r>
              <a:rPr lang="en-US" sz="2400" b="1" dirty="0"/>
              <a:t>The only time this does not determine sourcing is when the partnership would treat the income as apportionable and the partner would also treat its distributive share as apportionable. In that case, blended apportionment might be used.  </a:t>
            </a:r>
          </a:p>
        </p:txBody>
      </p:sp>
      <p:sp>
        <p:nvSpPr>
          <p:cNvPr id="4" name="Slide Number Placeholder 3">
            <a:extLst>
              <a:ext uri="{FF2B5EF4-FFF2-40B4-BE49-F238E27FC236}">
                <a16:creationId xmlns:a16="http://schemas.microsoft.com/office/drawing/2014/main" id="{5B560A09-FAB7-0F9C-404E-DE3D07A165C2}"/>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3312279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B4131-6280-6DB1-5276-73356620F81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DACF0-F828-EC15-5A32-D6BE32FD4D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3" name="TextBox 2">
            <a:extLst>
              <a:ext uri="{FF2B5EF4-FFF2-40B4-BE49-F238E27FC236}">
                <a16:creationId xmlns:a16="http://schemas.microsoft.com/office/drawing/2014/main" id="{5FB668E7-334A-FA94-A1AF-352867319ABF}"/>
              </a:ext>
            </a:extLst>
          </p:cNvPr>
          <p:cNvSpPr txBox="1"/>
          <p:nvPr/>
        </p:nvSpPr>
        <p:spPr>
          <a:xfrm>
            <a:off x="1555423" y="2767280"/>
            <a:ext cx="900287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Franklin Gothic Book" panose="020B0502020104020203"/>
                <a:ea typeface="+mn-ea"/>
                <a:cs typeface="+mn-cs"/>
              </a:rPr>
              <a:t>Update on </a:t>
            </a:r>
            <a:r>
              <a:rPr lang="en-US" sz="4400" b="1" dirty="0">
                <a:solidFill>
                  <a:prstClr val="black"/>
                </a:solidFill>
                <a:latin typeface="Franklin Gothic Book" panose="020B0502020104020203"/>
              </a:rPr>
              <a:t>Blended Apportionment</a:t>
            </a:r>
            <a:endParaRPr kumimoji="0" lang="en-US" sz="44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513286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87" name="Rectangle 86">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88" name="Rectangle 87">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89" name="Rectangle 8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5" name="Title 1">
            <a:extLst>
              <a:ext uri="{FF2B5EF4-FFF2-40B4-BE49-F238E27FC236}">
                <a16:creationId xmlns:a16="http://schemas.microsoft.com/office/drawing/2014/main" id="{6186799C-3508-A4CB-3421-B621C57AD169}"/>
              </a:ext>
            </a:extLst>
          </p:cNvPr>
          <p:cNvSpPr txBox="1">
            <a:spLocks/>
          </p:cNvSpPr>
          <p:nvPr/>
        </p:nvSpPr>
        <p:spPr>
          <a:xfrm>
            <a:off x="555171" y="320040"/>
            <a:ext cx="5599515" cy="844732"/>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24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What is blended apportionment? </a:t>
            </a:r>
          </a:p>
        </p:txBody>
      </p:sp>
      <p:sp>
        <p:nvSpPr>
          <p:cNvPr id="90" name="Rectangle 89">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C29A4E19-860F-7AD1-0187-C47A9DACDA38}"/>
              </a:ext>
            </a:extLst>
          </p:cNvPr>
          <p:cNvSpPr txBox="1"/>
          <p:nvPr/>
        </p:nvSpPr>
        <p:spPr>
          <a:xfrm>
            <a:off x="446534" y="1264768"/>
            <a:ext cx="5481518" cy="5273193"/>
          </a:xfrm>
          <a:prstGeom prst="rect">
            <a:avLst/>
          </a:prstGeom>
        </p:spPr>
        <p:txBody>
          <a:bodyPr vert="horz" lIns="91440" tIns="45720" rIns="91440" bIns="45720" rtlCol="0" anchor="ctr">
            <a:normAutofit/>
          </a:bodyPr>
          <a:lstStyle/>
          <a:p>
            <a:pPr marL="274320" marR="0" lvl="0" indent="-274320" algn="l" defTabSz="457200" rtl="0" eaLnBrk="1" fontAlgn="auto" latinLnBrk="0" hangingPunct="1">
              <a:lnSpc>
                <a:spcPct val="90000"/>
              </a:lnSpc>
              <a:spcBef>
                <a:spcPts val="1800"/>
              </a:spcBef>
              <a:spcAft>
                <a:spcPts val="600"/>
              </a:spcAft>
              <a:buClr>
                <a:srgbClr val="A5300F"/>
              </a:buClr>
              <a:buSzPct val="92000"/>
              <a:buFont typeface="Wingdings 2" panose="05020102010507070707" pitchFamily="18" charset="2"/>
              <a:buChar char=""/>
              <a:tabLst/>
              <a:defRPr/>
            </a:pPr>
            <a:r>
              <a:rPr kumimoji="0" lang="en-US" sz="2200" b="1"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This concept applies when the partner is a corporation or another partnership.</a:t>
            </a:r>
          </a:p>
          <a:p>
            <a:pPr marL="274320" marR="0" lvl="0" indent="-274320" algn="l" defTabSz="457200" rtl="0" eaLnBrk="1" fontAlgn="auto" latinLnBrk="0" hangingPunct="1">
              <a:lnSpc>
                <a:spcPct val="90000"/>
              </a:lnSpc>
              <a:spcBef>
                <a:spcPts val="1800"/>
              </a:spcBef>
              <a:spcAft>
                <a:spcPts val="600"/>
              </a:spcAft>
              <a:buClr>
                <a:srgbClr val="A5300F"/>
              </a:buClr>
              <a:buSzPct val="92000"/>
              <a:buFont typeface="Wingdings 2" panose="05020102010507070707" pitchFamily="18" charset="2"/>
              <a:buChar char=""/>
              <a:tabLst/>
              <a:defRPr/>
            </a:pPr>
            <a:r>
              <a:rPr kumimoji="0" lang="en-US" sz="2200" b="1"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It is sometimes referred to as “rolling up” the factors.</a:t>
            </a:r>
          </a:p>
          <a:p>
            <a:pPr marL="274320" marR="0" lvl="0" indent="-274320" algn="l" defTabSz="457200" rtl="0" eaLnBrk="1" fontAlgn="auto" latinLnBrk="0" hangingPunct="1">
              <a:lnSpc>
                <a:spcPct val="90000"/>
              </a:lnSpc>
              <a:spcBef>
                <a:spcPts val="1800"/>
              </a:spcBef>
              <a:spcAft>
                <a:spcPts val="600"/>
              </a:spcAft>
              <a:buClr>
                <a:srgbClr val="A5300F"/>
              </a:buClr>
              <a:buSzPct val="92000"/>
              <a:buFont typeface="Wingdings 2" panose="05020102010507070707" pitchFamily="18" charset="2"/>
              <a:buChar char=""/>
              <a:tabLst/>
              <a:defRPr/>
            </a:pPr>
            <a:r>
              <a:rPr kumimoji="0" lang="en-US" sz="2200" b="1"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Under blended apportionment, the partner’s own apportionment factors are combined with its share of the partnership’s apportionment factors. The blended formula is then applied to the partner’s total apportionable income, including its share of the partnership’s apportionable income. </a:t>
            </a:r>
          </a:p>
          <a:p>
            <a:pPr marL="571500" marR="0" lvl="0" indent="-571500" algn="l" defTabSz="457200" rtl="0" eaLnBrk="1" fontAlgn="auto" latinLnBrk="0" hangingPunct="1">
              <a:lnSpc>
                <a:spcPct val="90000"/>
              </a:lnSpc>
              <a:spcBef>
                <a:spcPct val="20000"/>
              </a:spcBef>
              <a:spcAft>
                <a:spcPts val="600"/>
              </a:spcAft>
              <a:buClr>
                <a:srgbClr val="A5300F"/>
              </a:buClr>
              <a:buSzPct val="92000"/>
              <a:buFont typeface="Wingdings 2" panose="05020102010507070707" pitchFamily="18" charset="2"/>
              <a:buChar char=""/>
              <a:tabLst/>
              <a:defRPr/>
            </a:pPr>
            <a:endParaRPr kumimoji="0" lang="en-US" sz="15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pic>
        <p:nvPicPr>
          <p:cNvPr id="15" name="Picture 14" descr="Diagram&#10;&#10;AI-generated content may be incorrect.">
            <a:extLst>
              <a:ext uri="{FF2B5EF4-FFF2-40B4-BE49-F238E27FC236}">
                <a16:creationId xmlns:a16="http://schemas.microsoft.com/office/drawing/2014/main" id="{2AE44780-CB25-D8D6-DDDA-F5314BABFEBB}"/>
              </a:ext>
            </a:extLst>
          </p:cNvPr>
          <p:cNvPicPr>
            <a:picLocks noChangeAspect="1"/>
          </p:cNvPicPr>
          <p:nvPr/>
        </p:nvPicPr>
        <p:blipFill>
          <a:blip r:embed="rId3"/>
          <a:stretch>
            <a:fillRect/>
          </a:stretch>
        </p:blipFill>
        <p:spPr>
          <a:xfrm>
            <a:off x="6263949" y="988472"/>
            <a:ext cx="5273194" cy="5273194"/>
          </a:xfrm>
          <a:prstGeom prst="rect">
            <a:avLst/>
          </a:prstGeom>
          <a:ln>
            <a:solidFill>
              <a:srgbClr val="C00000"/>
            </a:solidFill>
          </a:ln>
        </p:spPr>
      </p:pic>
      <p:sp>
        <p:nvSpPr>
          <p:cNvPr id="2" name="Slide Number Placeholder 1">
            <a:extLst>
              <a:ext uri="{FF2B5EF4-FFF2-40B4-BE49-F238E27FC236}">
                <a16:creationId xmlns:a16="http://schemas.microsoft.com/office/drawing/2014/main" id="{4E462493-5622-A7F6-EA40-B4E923857384}"/>
              </a:ext>
            </a:extLst>
          </p:cNvPr>
          <p:cNvSpPr>
            <a:spLocks noGrp="1"/>
          </p:cNvSpPr>
          <p:nvPr>
            <p:ph type="sldNum" sz="quarter" idx="12"/>
          </p:nvPr>
        </p:nvSpPr>
        <p:spPr>
          <a:xfrm>
            <a:off x="10558300" y="6423914"/>
            <a:ext cx="105251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26</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10" name="Rectangle 9">
            <a:extLst>
              <a:ext uri="{FF2B5EF4-FFF2-40B4-BE49-F238E27FC236}">
                <a16:creationId xmlns:a16="http://schemas.microsoft.com/office/drawing/2014/main" id="{9B8FDAC2-9950-4989-18FD-9C1B05FD3304}"/>
              </a:ext>
            </a:extLst>
          </p:cNvPr>
          <p:cNvSpPr/>
          <p:nvPr/>
        </p:nvSpPr>
        <p:spPr>
          <a:xfrm>
            <a:off x="8521449" y="1164772"/>
            <a:ext cx="758194" cy="45561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Franklin Gothic Book" panose="020B0502020104020203"/>
                <a:ea typeface="+mn-ea"/>
                <a:cs typeface="+mn-cs"/>
              </a:rPr>
              <a:t>BLEND</a:t>
            </a:r>
          </a:p>
        </p:txBody>
      </p:sp>
      <p:sp>
        <p:nvSpPr>
          <p:cNvPr id="3" name="Rectangle 2">
            <a:extLst>
              <a:ext uri="{FF2B5EF4-FFF2-40B4-BE49-F238E27FC236}">
                <a16:creationId xmlns:a16="http://schemas.microsoft.com/office/drawing/2014/main" id="{B2141B61-2F8B-50C4-C704-FE2F31A17122}"/>
              </a:ext>
            </a:extLst>
          </p:cNvPr>
          <p:cNvSpPr/>
          <p:nvPr/>
        </p:nvSpPr>
        <p:spPr>
          <a:xfrm>
            <a:off x="6812394" y="2688775"/>
            <a:ext cx="758194" cy="45561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Franklin Gothic Book" panose="020B0502020104020203"/>
                <a:ea typeface="+mn-ea"/>
                <a:cs typeface="+mn-cs"/>
              </a:rPr>
              <a:t>BLEND</a:t>
            </a:r>
          </a:p>
        </p:txBody>
      </p:sp>
      <p:sp>
        <p:nvSpPr>
          <p:cNvPr id="6" name="Rectangle 5">
            <a:extLst>
              <a:ext uri="{FF2B5EF4-FFF2-40B4-BE49-F238E27FC236}">
                <a16:creationId xmlns:a16="http://schemas.microsoft.com/office/drawing/2014/main" id="{591639B2-4AAA-72EF-BBFC-705655FF78E2}"/>
              </a:ext>
            </a:extLst>
          </p:cNvPr>
          <p:cNvSpPr/>
          <p:nvPr/>
        </p:nvSpPr>
        <p:spPr>
          <a:xfrm>
            <a:off x="10230510" y="2677885"/>
            <a:ext cx="758194" cy="45561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Franklin Gothic Book" panose="020B0502020104020203"/>
                <a:ea typeface="+mn-ea"/>
                <a:cs typeface="+mn-cs"/>
              </a:rPr>
              <a:t>BLEND</a:t>
            </a:r>
          </a:p>
        </p:txBody>
      </p:sp>
      <p:pic>
        <p:nvPicPr>
          <p:cNvPr id="8" name="Graphic 7" descr="Man with solid fill">
            <a:extLst>
              <a:ext uri="{FF2B5EF4-FFF2-40B4-BE49-F238E27FC236}">
                <a16:creationId xmlns:a16="http://schemas.microsoft.com/office/drawing/2014/main" id="{2F7AEF94-51A0-B02D-DEE3-32833A051E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0172" y="1521390"/>
            <a:ext cx="914400" cy="914400"/>
          </a:xfrm>
          <a:prstGeom prst="rect">
            <a:avLst/>
          </a:prstGeom>
        </p:spPr>
      </p:pic>
      <p:cxnSp>
        <p:nvCxnSpPr>
          <p:cNvPr id="9" name="Straight Connector 8">
            <a:extLst>
              <a:ext uri="{FF2B5EF4-FFF2-40B4-BE49-F238E27FC236}">
                <a16:creationId xmlns:a16="http://schemas.microsoft.com/office/drawing/2014/main" id="{31086FEB-62DB-DC57-FB1D-48EA049A9552}"/>
              </a:ext>
            </a:extLst>
          </p:cNvPr>
          <p:cNvCxnSpPr>
            <a:cxnSpLocks/>
          </p:cNvCxnSpPr>
          <p:nvPr/>
        </p:nvCxnSpPr>
        <p:spPr>
          <a:xfrm flipH="1">
            <a:off x="10971376" y="2435790"/>
            <a:ext cx="435996" cy="988472"/>
          </a:xfrm>
          <a:prstGeom prst="line">
            <a:avLst/>
          </a:prstGeom>
        </p:spPr>
        <p:style>
          <a:lnRef idx="1">
            <a:schemeClr val="dk1"/>
          </a:lnRef>
          <a:fillRef idx="0">
            <a:schemeClr val="dk1"/>
          </a:fillRef>
          <a:effectRef idx="0">
            <a:schemeClr val="dk1"/>
          </a:effectRef>
          <a:fontRef idx="minor">
            <a:schemeClr val="tx1"/>
          </a:fontRef>
        </p:style>
      </p:cxnSp>
      <p:pic>
        <p:nvPicPr>
          <p:cNvPr id="18" name="Graphic 17" descr="Woman with solid fill">
            <a:extLst>
              <a:ext uri="{FF2B5EF4-FFF2-40B4-BE49-F238E27FC236}">
                <a16:creationId xmlns:a16="http://schemas.microsoft.com/office/drawing/2014/main" id="{5F6B3DDE-73D7-7DD8-C359-DC3106410E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37315" y="1525154"/>
            <a:ext cx="914400" cy="914400"/>
          </a:xfrm>
          <a:prstGeom prst="rect">
            <a:avLst/>
          </a:prstGeom>
        </p:spPr>
      </p:pic>
      <p:cxnSp>
        <p:nvCxnSpPr>
          <p:cNvPr id="19" name="Straight Connector 18">
            <a:extLst>
              <a:ext uri="{FF2B5EF4-FFF2-40B4-BE49-F238E27FC236}">
                <a16:creationId xmlns:a16="http://schemas.microsoft.com/office/drawing/2014/main" id="{B3D21D34-EE9D-8391-67A1-821CDE3F7B2D}"/>
              </a:ext>
            </a:extLst>
          </p:cNvPr>
          <p:cNvCxnSpPr>
            <a:cxnSpLocks/>
          </p:cNvCxnSpPr>
          <p:nvPr/>
        </p:nvCxnSpPr>
        <p:spPr>
          <a:xfrm>
            <a:off x="6426448" y="2435790"/>
            <a:ext cx="385946" cy="127782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1802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5DC08-221E-6951-3DAC-2E57E96A493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A85A24-5ED0-CA42-9449-A7B283D7A2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3" name="TextBox 2">
            <a:extLst>
              <a:ext uri="{FF2B5EF4-FFF2-40B4-BE49-F238E27FC236}">
                <a16:creationId xmlns:a16="http://schemas.microsoft.com/office/drawing/2014/main" id="{C90D646A-4B6C-E379-B295-1B7CF41E7E3F}"/>
              </a:ext>
            </a:extLst>
          </p:cNvPr>
          <p:cNvSpPr txBox="1"/>
          <p:nvPr/>
        </p:nvSpPr>
        <p:spPr>
          <a:xfrm>
            <a:off x="1767457" y="1751617"/>
            <a:ext cx="9002877" cy="33547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Franklin Gothic Book" panose="020B0502020104020203"/>
              </a:rPr>
              <a:t>What are the Advantages and Disadvantages of Blended Apportionment?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436557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79AB5-880D-05BB-FB48-D6BC63EEC02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3687506-072A-5EAF-4715-72D5DE392435}"/>
              </a:ext>
            </a:extLst>
          </p:cNvPr>
          <p:cNvSpPr>
            <a:spLocks noGrp="1"/>
          </p:cNvSpPr>
          <p:nvPr>
            <p:ph idx="1"/>
          </p:nvPr>
        </p:nvSpPr>
        <p:spPr>
          <a:xfrm>
            <a:off x="422165" y="1371599"/>
            <a:ext cx="11029615" cy="4485503"/>
          </a:xfrm>
        </p:spPr>
        <p:txBody>
          <a:bodyPr>
            <a:normAutofit fontScale="92500"/>
          </a:bodyPr>
          <a:lstStyle/>
          <a:p>
            <a:pPr>
              <a:spcBef>
                <a:spcPts val="1200"/>
              </a:spcBef>
              <a:spcAft>
                <a:spcPts val="1200"/>
              </a:spcAft>
            </a:pPr>
            <a:r>
              <a:rPr lang="en-US" sz="3200" b="1" dirty="0"/>
              <a:t>Blended apportionment can help reduce the distortions in income sourcing across states that arise under separate-entity reporting where partners and partnerships are engaged in a unitary business.</a:t>
            </a:r>
          </a:p>
          <a:p>
            <a:pPr>
              <a:spcBef>
                <a:spcPts val="1200"/>
              </a:spcBef>
              <a:spcAft>
                <a:spcPts val="1200"/>
              </a:spcAft>
            </a:pPr>
            <a:r>
              <a:rPr lang="en-US" sz="3200" b="1" dirty="0"/>
              <a:t>It can reflect the economic reality more accurately. </a:t>
            </a:r>
          </a:p>
          <a:p>
            <a:pPr>
              <a:spcBef>
                <a:spcPts val="1200"/>
              </a:spcBef>
              <a:spcAft>
                <a:spcPts val="1200"/>
              </a:spcAft>
            </a:pPr>
            <a:r>
              <a:rPr lang="en-US" sz="3200" b="1" dirty="0"/>
              <a:t>It can allow for the elimination of intercompany transactions from the base and a share of those transactions from the factors. </a:t>
            </a:r>
            <a:endParaRPr lang="en-US" sz="3200" dirty="0"/>
          </a:p>
        </p:txBody>
      </p:sp>
      <p:sp>
        <p:nvSpPr>
          <p:cNvPr id="2" name="Slide Number Placeholder 1">
            <a:extLst>
              <a:ext uri="{FF2B5EF4-FFF2-40B4-BE49-F238E27FC236}">
                <a16:creationId xmlns:a16="http://schemas.microsoft.com/office/drawing/2014/main" id="{BF95CD8A-2C95-3756-AAFD-E44CA0A6B8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5" name="Title 1">
            <a:extLst>
              <a:ext uri="{FF2B5EF4-FFF2-40B4-BE49-F238E27FC236}">
                <a16:creationId xmlns:a16="http://schemas.microsoft.com/office/drawing/2014/main" id="{044BDF11-F4EB-D391-5E9C-D8803F4F073C}"/>
              </a:ext>
            </a:extLst>
          </p:cNvPr>
          <p:cNvSpPr txBox="1">
            <a:spLocks/>
          </p:cNvSpPr>
          <p:nvPr/>
        </p:nvSpPr>
        <p:spPr>
          <a:xfrm>
            <a:off x="581192" y="749900"/>
            <a:ext cx="11029616" cy="794420"/>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dirty="0">
                <a:solidFill>
                  <a:prstClr val="black">
                    <a:lumMod val="75000"/>
                    <a:lumOff val="25000"/>
                  </a:prstClr>
                </a:solidFill>
                <a:latin typeface="Franklin Gothic Demi" panose="020B0502020104020203"/>
              </a:rPr>
              <a:t>Advantages of Blended Apportionment </a:t>
            </a:r>
            <a:endParaRPr kumimoji="0" lang="en-US" sz="32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endParaRPr>
          </a:p>
        </p:txBody>
      </p:sp>
    </p:spTree>
    <p:extLst>
      <p:ext uri="{BB962C8B-B14F-4D97-AF65-F5344CB8AC3E}">
        <p14:creationId xmlns:p14="http://schemas.microsoft.com/office/powerpoint/2010/main" val="2278096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E5588-DA02-9093-3ADB-E7CE213EC92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F6293A-20B5-EB2B-63ED-B805EAC2466D}"/>
              </a:ext>
            </a:extLst>
          </p:cNvPr>
          <p:cNvSpPr>
            <a:spLocks noGrp="1"/>
          </p:cNvSpPr>
          <p:nvPr>
            <p:ph idx="1"/>
          </p:nvPr>
        </p:nvSpPr>
        <p:spPr>
          <a:xfrm>
            <a:off x="579288" y="550762"/>
            <a:ext cx="11029615" cy="4075430"/>
          </a:xfrm>
        </p:spPr>
        <p:txBody>
          <a:bodyPr>
            <a:normAutofit/>
          </a:bodyPr>
          <a:lstStyle/>
          <a:p>
            <a:pPr>
              <a:spcBef>
                <a:spcPts val="1200"/>
              </a:spcBef>
              <a:spcAft>
                <a:spcPts val="1200"/>
              </a:spcAft>
            </a:pPr>
            <a:r>
              <a:rPr lang="en-US" sz="3200" b="1" dirty="0"/>
              <a:t>It can create challenges in reporting tax-related information.</a:t>
            </a:r>
          </a:p>
          <a:p>
            <a:pPr>
              <a:spcBef>
                <a:spcPts val="1200"/>
              </a:spcBef>
              <a:spcAft>
                <a:spcPts val="1200"/>
              </a:spcAft>
            </a:pPr>
            <a:r>
              <a:rPr lang="en-US" sz="3200" b="1" dirty="0"/>
              <a:t>Some states don’t have rules for blended apportionment, and the rules aren’t consistent.</a:t>
            </a:r>
            <a:endParaRPr lang="en-US" sz="3200" dirty="0"/>
          </a:p>
        </p:txBody>
      </p:sp>
      <p:sp>
        <p:nvSpPr>
          <p:cNvPr id="2" name="Slide Number Placeholder 1">
            <a:extLst>
              <a:ext uri="{FF2B5EF4-FFF2-40B4-BE49-F238E27FC236}">
                <a16:creationId xmlns:a16="http://schemas.microsoft.com/office/drawing/2014/main" id="{B933F996-67C4-4378-C760-C604F4213B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5" name="Title 1">
            <a:extLst>
              <a:ext uri="{FF2B5EF4-FFF2-40B4-BE49-F238E27FC236}">
                <a16:creationId xmlns:a16="http://schemas.microsoft.com/office/drawing/2014/main" id="{3B962418-2847-B505-17CC-5D081134B1A9}"/>
              </a:ext>
            </a:extLst>
          </p:cNvPr>
          <p:cNvSpPr txBox="1">
            <a:spLocks/>
          </p:cNvSpPr>
          <p:nvPr/>
        </p:nvSpPr>
        <p:spPr>
          <a:xfrm>
            <a:off x="581192" y="749900"/>
            <a:ext cx="11029616" cy="794420"/>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Disadvantages of Blended Apportionment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endParaRPr>
          </a:p>
        </p:txBody>
      </p:sp>
    </p:spTree>
    <p:extLst>
      <p:ext uri="{BB962C8B-B14F-4D97-AF65-F5344CB8AC3E}">
        <p14:creationId xmlns:p14="http://schemas.microsoft.com/office/powerpoint/2010/main" val="53158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88240F-76BD-E4FE-1160-CCEE1A643D85}"/>
              </a:ext>
            </a:extLst>
          </p:cNvPr>
          <p:cNvSpPr>
            <a:spLocks noGrp="1"/>
          </p:cNvSpPr>
          <p:nvPr>
            <p:ph type="title"/>
          </p:nvPr>
        </p:nvSpPr>
        <p:spPr/>
        <p:txBody>
          <a:bodyPr>
            <a:normAutofit/>
          </a:bodyPr>
          <a:lstStyle/>
          <a:p>
            <a:r>
              <a:rPr lang="en-US" sz="3600" dirty="0"/>
              <a:t>House Reconciliation Bill  - Section 112018</a:t>
            </a:r>
          </a:p>
        </p:txBody>
      </p:sp>
      <p:sp>
        <p:nvSpPr>
          <p:cNvPr id="4" name="Content Placeholder 3">
            <a:extLst>
              <a:ext uri="{FF2B5EF4-FFF2-40B4-BE49-F238E27FC236}">
                <a16:creationId xmlns:a16="http://schemas.microsoft.com/office/drawing/2014/main" id="{5EE6F0C9-C048-9BE0-442A-4A8EE61DD4D7}"/>
              </a:ext>
            </a:extLst>
          </p:cNvPr>
          <p:cNvSpPr>
            <a:spLocks noGrp="1"/>
          </p:cNvSpPr>
          <p:nvPr>
            <p:ph idx="1"/>
          </p:nvPr>
        </p:nvSpPr>
        <p:spPr>
          <a:xfrm>
            <a:off x="1754659" y="2340864"/>
            <a:ext cx="9856148" cy="2713050"/>
          </a:xfrm>
        </p:spPr>
        <p:txBody>
          <a:bodyPr/>
          <a:lstStyle/>
          <a:p>
            <a:r>
              <a:rPr lang="en-US" sz="3600" b="1" dirty="0"/>
              <a:t>Changes to Subchapters K and S</a:t>
            </a:r>
          </a:p>
          <a:p>
            <a:r>
              <a:rPr lang="en-US" sz="3600" b="1" dirty="0"/>
              <a:t>Amended IRC 275</a:t>
            </a:r>
          </a:p>
          <a:p>
            <a:r>
              <a:rPr lang="en-US" sz="3600" b="1" dirty="0"/>
              <a:t>New IRC 6659</a:t>
            </a:r>
          </a:p>
          <a:p>
            <a:pPr marL="0" indent="0">
              <a:buNone/>
            </a:pPr>
            <a:endParaRPr lang="en-US" dirty="0"/>
          </a:p>
        </p:txBody>
      </p:sp>
      <p:sp>
        <p:nvSpPr>
          <p:cNvPr id="2" name="Slide Number Placeholder 1">
            <a:extLst>
              <a:ext uri="{FF2B5EF4-FFF2-40B4-BE49-F238E27FC236}">
                <a16:creationId xmlns:a16="http://schemas.microsoft.com/office/drawing/2014/main" id="{6DB1450C-A351-76EE-B4AD-5B190669F69C}"/>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3855301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EAE59-3DDF-20CD-8F9C-8535877CDB6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3B3578-D38B-7195-A83B-8AACD4B43E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B114C7C4-0D10-6D25-DDA2-11A6CD23DB40}"/>
              </a:ext>
            </a:extLst>
          </p:cNvPr>
          <p:cNvSpPr txBox="1"/>
          <p:nvPr/>
        </p:nvSpPr>
        <p:spPr>
          <a:xfrm>
            <a:off x="581190" y="1389184"/>
            <a:ext cx="10269690" cy="4093428"/>
          </a:xfrm>
          <a:prstGeom prst="rect">
            <a:avLst/>
          </a:prstGeom>
          <a:noFill/>
        </p:spPr>
        <p:txBody>
          <a:bodyPr wrap="square" rtlCol="0">
            <a:spAutoFit/>
          </a:bodyPr>
          <a:lstStyle/>
          <a:p>
            <a:pPr marL="457200" lvl="0" indent="-457200">
              <a:buClr>
                <a:srgbClr val="C00000"/>
              </a:buClr>
              <a:buFont typeface="Wingdings" panose="05000000000000000000" pitchFamily="2" charset="2"/>
              <a:buChar char="§"/>
              <a:defRPr/>
            </a:pPr>
            <a:r>
              <a:rPr kumimoji="0" lang="en-US" sz="26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The majority of states </a:t>
            </a:r>
            <a:r>
              <a:rPr lang="en-US" sz="2600" b="1" dirty="0">
                <a:solidFill>
                  <a:prstClr val="black"/>
                </a:solidFill>
              </a:rPr>
              <a:t>have explicitly adopted some form of blended apportionment for sourcing income </a:t>
            </a:r>
            <a:r>
              <a:rPr lang="en-US" sz="2600" b="1" dirty="0">
                <a:solidFill>
                  <a:prstClr val="black"/>
                </a:solidFill>
                <a:highlight>
                  <a:srgbClr val="FFFF00"/>
                </a:highlight>
              </a:rPr>
              <a:t>when the partner is a corporation</a:t>
            </a:r>
            <a:r>
              <a:rPr lang="en-US" sz="2600" b="1" dirty="0">
                <a:solidFill>
                  <a:prstClr val="black"/>
                </a:solidFill>
              </a:rPr>
              <a:t>.</a:t>
            </a:r>
            <a:r>
              <a:rPr kumimoji="0" lang="en-US" sz="2600" b="1" i="0" u="none" strike="noStrike" kern="1200" cap="none" spc="0" normalizeH="0" baseline="0" noProof="0" dirty="0">
                <a:ln>
                  <a:noFill/>
                </a:ln>
                <a:solidFill>
                  <a:prstClr val="black"/>
                </a:solidFill>
                <a:effectLst/>
                <a:uLnTx/>
                <a:uFillTx/>
                <a:latin typeface="Franklin Gothic Book" panose="020B0502020104020203"/>
                <a:ea typeface="+mn-ea"/>
                <a:cs typeface="+mn-cs"/>
              </a:rPr>
              <a:t> </a:t>
            </a:r>
          </a:p>
          <a:p>
            <a:pPr marL="457200" lvl="0" indent="-457200">
              <a:buClr>
                <a:srgbClr val="C00000"/>
              </a:buClr>
              <a:buFont typeface="Wingdings" panose="05000000000000000000" pitchFamily="2" charset="2"/>
              <a:buChar char="§"/>
              <a:defRPr/>
            </a:pPr>
            <a:endParaRPr lang="en-US" sz="2600" b="1" dirty="0">
              <a:solidFill>
                <a:prstClr val="black"/>
              </a:solidFill>
              <a:latin typeface="Franklin Gothic Book" panose="020B0502020104020203"/>
            </a:endParaRPr>
          </a:p>
          <a:p>
            <a:pPr marL="457200" lvl="0" indent="-457200">
              <a:buClr>
                <a:srgbClr val="C00000"/>
              </a:buClr>
              <a:buFont typeface="Wingdings" panose="05000000000000000000" pitchFamily="2" charset="2"/>
              <a:buChar char="§"/>
              <a:defRPr/>
            </a:pPr>
            <a:r>
              <a:rPr kumimoji="0" lang="en-US" sz="2600" b="1" i="0" u="none" strike="noStrike" kern="1200" cap="none" spc="0" normalizeH="0" baseline="0" noProof="0" dirty="0">
                <a:ln>
                  <a:noFill/>
                </a:ln>
                <a:solidFill>
                  <a:prstClr val="black"/>
                </a:solidFill>
                <a:effectLst/>
                <a:uLnTx/>
                <a:uFillTx/>
                <a:latin typeface="Franklin Gothic Book" panose="020B0502020104020203"/>
                <a:ea typeface="+mn-ea"/>
                <a:cs typeface="+mn-cs"/>
              </a:rPr>
              <a:t>Alabama, Arizona, California, Connecticut, Delaware, the District of Columbia, Florida, Georgia, Hawaii, Indiana, Idaho, Illinois, Iowa, Kansas, Kentucky, Maine, Maryland, Massachusetts, Michigan, Minnesota, Montana, Nebraska, New Jersey, New York, North Carolina, North Dakota, Ohio, Oregon, Pennsylvania, Rhode Island, Tennessee, Utah, Vermont, Virginia, West Virginia, and Wisconsin</a:t>
            </a:r>
            <a:r>
              <a:rPr lang="en-US" sz="2600" b="1" dirty="0">
                <a:solidFill>
                  <a:prstClr val="black"/>
                </a:solidFill>
                <a:latin typeface="Franklin Gothic Book" panose="020B0502020104020203"/>
              </a:rPr>
              <a:t>.</a:t>
            </a:r>
          </a:p>
        </p:txBody>
      </p:sp>
      <p:sp>
        <p:nvSpPr>
          <p:cNvPr id="5" name="Title 1">
            <a:extLst>
              <a:ext uri="{FF2B5EF4-FFF2-40B4-BE49-F238E27FC236}">
                <a16:creationId xmlns:a16="http://schemas.microsoft.com/office/drawing/2014/main" id="{A03AC931-515A-8AD4-FE2C-3A7E37086480}"/>
              </a:ext>
            </a:extLst>
          </p:cNvPr>
          <p:cNvSpPr txBox="1">
            <a:spLocks/>
          </p:cNvSpPr>
          <p:nvPr/>
        </p:nvSpPr>
        <p:spPr>
          <a:xfrm>
            <a:off x="581192" y="702156"/>
            <a:ext cx="11029616" cy="687029"/>
          </a:xfrm>
          <a:prstGeom prst="rect">
            <a:avLst/>
          </a:prstGeom>
        </p:spPr>
        <p:txBody>
          <a:bodyPr>
            <a:normAutofit fontScale="975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Who is using blended apportionment? </a:t>
            </a:r>
          </a:p>
        </p:txBody>
      </p:sp>
    </p:spTree>
    <p:extLst>
      <p:ext uri="{BB962C8B-B14F-4D97-AF65-F5344CB8AC3E}">
        <p14:creationId xmlns:p14="http://schemas.microsoft.com/office/powerpoint/2010/main" val="3027127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294EF-DDA9-5845-8D89-0E40DD14816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51E2B8-8F36-A65D-BE02-1C25E46E27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3DAEF77C-1ADA-A410-9F33-2651302924EB}"/>
              </a:ext>
            </a:extLst>
          </p:cNvPr>
          <p:cNvSpPr txBox="1"/>
          <p:nvPr/>
        </p:nvSpPr>
        <p:spPr>
          <a:xfrm>
            <a:off x="581190" y="1389185"/>
            <a:ext cx="997711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US" sz="26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a:p>
            <a:pPr marL="457200" indent="-457200">
              <a:buClr>
                <a:srgbClr val="C00000"/>
              </a:buClr>
              <a:buFont typeface="Wingdings" panose="05000000000000000000" pitchFamily="2" charset="2"/>
              <a:buChar char="§"/>
              <a:defRPr/>
            </a:pPr>
            <a:r>
              <a:rPr kumimoji="0" lang="en-US" sz="26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When the partner is a partnership in another partnership, 12 of the 15 states </a:t>
            </a:r>
            <a:r>
              <a:rPr kumimoji="0" lang="en-US" sz="2600" b="1" i="0" u="none" strike="noStrike" kern="1200" cap="none" spc="0" normalizeH="0" baseline="0" noProof="0" dirty="0">
                <a:ln>
                  <a:noFill/>
                </a:ln>
                <a:solidFill>
                  <a:prstClr val="black"/>
                </a:solidFill>
                <a:effectLst/>
                <a:uLnTx/>
                <a:uFillTx/>
                <a:latin typeface="Franklin Gothic Book" panose="020B0502020104020203"/>
                <a:ea typeface="+mn-ea"/>
                <a:cs typeface="+mn-cs"/>
              </a:rPr>
              <a:t>with sourcing rules for multi-tiered partnerships have explicitly adopted some form of blended apportionment for sourcing income. </a:t>
            </a:r>
          </a:p>
          <a:p>
            <a:pPr marL="457200" indent="-457200">
              <a:buClr>
                <a:srgbClr val="C00000"/>
              </a:buClr>
              <a:buFont typeface="Wingdings" panose="05000000000000000000" pitchFamily="2" charset="2"/>
              <a:buChar char="§"/>
              <a:defRPr/>
            </a:pPr>
            <a:endParaRPr lang="en-US" sz="2600" b="1" dirty="0">
              <a:solidFill>
                <a:prstClr val="black"/>
              </a:solidFill>
              <a:latin typeface="Franklin Gothic Book" panose="020B0502020104020203"/>
            </a:endParaRPr>
          </a:p>
          <a:p>
            <a:pPr marL="457200" indent="-457200">
              <a:buClr>
                <a:srgbClr val="C00000"/>
              </a:buClr>
              <a:buFont typeface="Wingdings" panose="05000000000000000000" pitchFamily="2" charset="2"/>
              <a:buChar char="§"/>
              <a:defRPr/>
            </a:pPr>
            <a:r>
              <a:rPr kumimoji="0" lang="en-US" sz="2600" b="1" i="0" u="none" strike="noStrike" kern="1200" cap="none" spc="0" normalizeH="0" baseline="0" noProof="0" dirty="0">
                <a:ln>
                  <a:noFill/>
                </a:ln>
                <a:solidFill>
                  <a:prstClr val="black"/>
                </a:solidFill>
                <a:effectLst/>
                <a:uLnTx/>
                <a:uFillTx/>
                <a:latin typeface="Franklin Gothic Book" panose="020B0502020104020203"/>
                <a:ea typeface="+mn-ea"/>
                <a:cs typeface="+mn-cs"/>
              </a:rPr>
              <a:t>The twelve states are Arizona, California, Colorado, Florida, Illinois, Kentucky, Massachusetts, Ohio, Utah, Vermont, West Virginia, and Wisconsin.</a:t>
            </a:r>
          </a:p>
        </p:txBody>
      </p:sp>
      <p:sp>
        <p:nvSpPr>
          <p:cNvPr id="5" name="Title 1">
            <a:extLst>
              <a:ext uri="{FF2B5EF4-FFF2-40B4-BE49-F238E27FC236}">
                <a16:creationId xmlns:a16="http://schemas.microsoft.com/office/drawing/2014/main" id="{00C2ADBA-EACF-A39B-8D0C-BACAE928DABA}"/>
              </a:ext>
            </a:extLst>
          </p:cNvPr>
          <p:cNvSpPr txBox="1">
            <a:spLocks/>
          </p:cNvSpPr>
          <p:nvPr/>
        </p:nvSpPr>
        <p:spPr>
          <a:xfrm>
            <a:off x="581192" y="702156"/>
            <a:ext cx="11029616" cy="687029"/>
          </a:xfrm>
          <a:prstGeom prst="rect">
            <a:avLst/>
          </a:prstGeom>
        </p:spPr>
        <p:txBody>
          <a:bodyPr>
            <a:normAutofit fontScale="975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Who is using blended apportionment? </a:t>
            </a:r>
          </a:p>
        </p:txBody>
      </p:sp>
    </p:spTree>
    <p:extLst>
      <p:ext uri="{BB962C8B-B14F-4D97-AF65-F5344CB8AC3E}">
        <p14:creationId xmlns:p14="http://schemas.microsoft.com/office/powerpoint/2010/main" val="691278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45629-F9C4-96EF-972B-3672BD9B3C5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3A3F7-DF41-DF92-F962-2C8CB6A365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3" name="TextBox 2">
            <a:extLst>
              <a:ext uri="{FF2B5EF4-FFF2-40B4-BE49-F238E27FC236}">
                <a16:creationId xmlns:a16="http://schemas.microsoft.com/office/drawing/2014/main" id="{1A6ECDEB-CA52-463C-9BF6-43AFF5D1EF84}"/>
              </a:ext>
            </a:extLst>
          </p:cNvPr>
          <p:cNvSpPr txBox="1"/>
          <p:nvPr/>
        </p:nvSpPr>
        <p:spPr>
          <a:xfrm>
            <a:off x="1740952" y="2428726"/>
            <a:ext cx="9002877"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Franklin Gothic Book" panose="020B0502020104020203"/>
                <a:ea typeface="+mn-ea"/>
                <a:cs typeface="+mn-cs"/>
              </a:rPr>
              <a:t>Blended Apportionment: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Franklin Gothic Book" panose="020B0502020104020203"/>
                <a:ea typeface="+mn-ea"/>
                <a:cs typeface="+mn-cs"/>
              </a:rPr>
              <a:t>The “</a:t>
            </a:r>
            <a:r>
              <a:rPr lang="en-US" sz="4400" b="1" dirty="0">
                <a:solidFill>
                  <a:prstClr val="black"/>
                </a:solidFill>
                <a:latin typeface="Franklin Gothic Book" panose="020B0502020104020203"/>
              </a:rPr>
              <a:t>How</a:t>
            </a:r>
            <a:r>
              <a:rPr kumimoji="0" lang="en-US" sz="4400" b="1" i="0" u="none" strike="noStrike" kern="1200" cap="none" spc="0" normalizeH="0" baseline="0" noProof="0" dirty="0">
                <a:ln>
                  <a:noFill/>
                </a:ln>
                <a:solidFill>
                  <a:prstClr val="black"/>
                </a:solidFill>
                <a:effectLst/>
                <a:uLnTx/>
                <a:uFillTx/>
                <a:latin typeface="Franklin Gothic Book" panose="020B0502020104020203"/>
                <a:ea typeface="+mn-ea"/>
                <a:cs typeface="+mn-cs"/>
              </a:rPr>
              <a:t>” Issues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686219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1D51-211D-6563-6D9C-FC2F8EE3D289}"/>
              </a:ext>
            </a:extLst>
          </p:cNvPr>
          <p:cNvSpPr>
            <a:spLocks noGrp="1"/>
          </p:cNvSpPr>
          <p:nvPr>
            <p:ph type="title"/>
          </p:nvPr>
        </p:nvSpPr>
        <p:spPr>
          <a:xfrm>
            <a:off x="581192" y="702156"/>
            <a:ext cx="11029616" cy="687029"/>
          </a:xfrm>
        </p:spPr>
        <p:txBody>
          <a:bodyPr>
            <a:normAutofit/>
          </a:bodyPr>
          <a:lstStyle/>
          <a:p>
            <a:r>
              <a:rPr lang="en-US" sz="3200" dirty="0"/>
              <a:t>“How” Issues with Blended Apportionment</a:t>
            </a:r>
          </a:p>
        </p:txBody>
      </p:sp>
      <p:sp>
        <p:nvSpPr>
          <p:cNvPr id="3" name="Content Placeholder 2">
            <a:extLst>
              <a:ext uri="{FF2B5EF4-FFF2-40B4-BE49-F238E27FC236}">
                <a16:creationId xmlns:a16="http://schemas.microsoft.com/office/drawing/2014/main" id="{72C4CA5F-036B-D726-F45E-46229D27AA2A}"/>
              </a:ext>
            </a:extLst>
          </p:cNvPr>
          <p:cNvSpPr>
            <a:spLocks noGrp="1"/>
          </p:cNvSpPr>
          <p:nvPr>
            <p:ph idx="1"/>
          </p:nvPr>
        </p:nvSpPr>
        <p:spPr>
          <a:xfrm>
            <a:off x="581193" y="1578645"/>
            <a:ext cx="10381447" cy="4845269"/>
          </a:xfrm>
        </p:spPr>
        <p:txBody>
          <a:bodyPr>
            <a:noAutofit/>
          </a:bodyPr>
          <a:lstStyle/>
          <a:p>
            <a:r>
              <a:rPr lang="en-US" sz="2400" b="1" dirty="0"/>
              <a:t>How is the share of the factors to be combined with the partner’s own factors determined?</a:t>
            </a:r>
          </a:p>
          <a:p>
            <a:pPr lvl="1"/>
            <a:r>
              <a:rPr lang="en-US" sz="2400" b="1" dirty="0"/>
              <a:t>General tentative answer – based on the partner’s distributive share of partnership income.</a:t>
            </a:r>
          </a:p>
          <a:p>
            <a:pPr lvl="2"/>
            <a:r>
              <a:rPr lang="en-US" sz="2400" b="1" dirty="0"/>
              <a:t>What if the partner receives special allocations—including special allocations of partnership losses?</a:t>
            </a:r>
          </a:p>
          <a:p>
            <a:pPr lvl="3">
              <a:spcAft>
                <a:spcPts val="1200"/>
              </a:spcAft>
            </a:pPr>
            <a:r>
              <a:rPr lang="en-US" sz="2400" b="1" dirty="0"/>
              <a:t>Use absolute values of the total amounts of income (loss) allocated to partners.</a:t>
            </a:r>
          </a:p>
          <a:p>
            <a:r>
              <a:rPr lang="en-US" sz="2400" b="1" dirty="0"/>
              <a:t>Are required allocations of gain or loss—e.g., built-in gain (loss) on contributed assets—sourced differently?</a:t>
            </a:r>
          </a:p>
        </p:txBody>
      </p:sp>
      <p:sp>
        <p:nvSpPr>
          <p:cNvPr id="4" name="Slide Number Placeholder 3">
            <a:extLst>
              <a:ext uri="{FF2B5EF4-FFF2-40B4-BE49-F238E27FC236}">
                <a16:creationId xmlns:a16="http://schemas.microsoft.com/office/drawing/2014/main" id="{55DE5F8B-DFCE-6DAF-90A3-28BE657397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915297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24A1E-9D95-9749-1B32-472B40D4C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FAB317-3628-C860-69A3-C2B6628626B2}"/>
              </a:ext>
            </a:extLst>
          </p:cNvPr>
          <p:cNvSpPr>
            <a:spLocks noGrp="1"/>
          </p:cNvSpPr>
          <p:nvPr>
            <p:ph type="title"/>
          </p:nvPr>
        </p:nvSpPr>
        <p:spPr>
          <a:xfrm>
            <a:off x="581192" y="702156"/>
            <a:ext cx="11029616" cy="687029"/>
          </a:xfrm>
        </p:spPr>
        <p:txBody>
          <a:bodyPr>
            <a:normAutofit/>
          </a:bodyPr>
          <a:lstStyle/>
          <a:p>
            <a:r>
              <a:rPr lang="en-US" sz="3200" dirty="0"/>
              <a:t>“How” Issues with Blended Apportionment</a:t>
            </a:r>
          </a:p>
        </p:txBody>
      </p:sp>
      <p:sp>
        <p:nvSpPr>
          <p:cNvPr id="3" name="Content Placeholder 2">
            <a:extLst>
              <a:ext uri="{FF2B5EF4-FFF2-40B4-BE49-F238E27FC236}">
                <a16:creationId xmlns:a16="http://schemas.microsoft.com/office/drawing/2014/main" id="{F96CD0C3-8020-9915-8226-27BA1A57E282}"/>
              </a:ext>
            </a:extLst>
          </p:cNvPr>
          <p:cNvSpPr>
            <a:spLocks noGrp="1"/>
          </p:cNvSpPr>
          <p:nvPr>
            <p:ph idx="1"/>
          </p:nvPr>
        </p:nvSpPr>
        <p:spPr>
          <a:xfrm>
            <a:off x="706454" y="1045670"/>
            <a:ext cx="11029615" cy="4845269"/>
          </a:xfrm>
        </p:spPr>
        <p:txBody>
          <a:bodyPr>
            <a:normAutofit/>
          </a:bodyPr>
          <a:lstStyle/>
          <a:p>
            <a:pPr marL="0" indent="0">
              <a:spcAft>
                <a:spcPts val="0"/>
              </a:spcAft>
              <a:buNone/>
            </a:pPr>
            <a:endParaRPr lang="en-US" sz="2000" b="1" dirty="0"/>
          </a:p>
          <a:p>
            <a:r>
              <a:rPr lang="en-US" sz="2800" b="1" dirty="0"/>
              <a:t>How are receipts from partner-partnership transactions treated?</a:t>
            </a:r>
          </a:p>
          <a:p>
            <a:pPr lvl="1"/>
            <a:r>
              <a:rPr lang="en-US" sz="2800" b="1" dirty="0"/>
              <a:t>In general—the states that have addressed this issue appear to eliminate those intercompany amounts.  </a:t>
            </a:r>
          </a:p>
          <a:p>
            <a:pPr lvl="2">
              <a:spcAft>
                <a:spcPts val="1200"/>
              </a:spcAft>
            </a:pPr>
            <a:r>
              <a:rPr lang="en-US" sz="2800" b="1" dirty="0"/>
              <a:t>Are there times when clear 482 or other add-back authority is needed?</a:t>
            </a:r>
          </a:p>
          <a:p>
            <a:r>
              <a:rPr lang="en-US" sz="2800" b="1" dirty="0"/>
              <a:t>Are there other general anti-abuse rules to consider? </a:t>
            </a:r>
          </a:p>
        </p:txBody>
      </p:sp>
      <p:sp>
        <p:nvSpPr>
          <p:cNvPr id="4" name="Slide Number Placeholder 3">
            <a:extLst>
              <a:ext uri="{FF2B5EF4-FFF2-40B4-BE49-F238E27FC236}">
                <a16:creationId xmlns:a16="http://schemas.microsoft.com/office/drawing/2014/main" id="{1CA4CB0A-51D1-5000-7FEF-C65364752F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14666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3EAAF-C970-88D2-220F-8FDE9B6B136C}"/>
              </a:ext>
            </a:extLst>
          </p:cNvPr>
          <p:cNvSpPr>
            <a:spLocks noGrp="1"/>
          </p:cNvSpPr>
          <p:nvPr>
            <p:ph type="title"/>
          </p:nvPr>
        </p:nvSpPr>
        <p:spPr/>
        <p:txBody>
          <a:bodyPr/>
          <a:lstStyle/>
          <a:p>
            <a:r>
              <a:rPr lang="en-US" dirty="0"/>
              <a:t>Expanded workbook on sourcing Method</a:t>
            </a:r>
          </a:p>
        </p:txBody>
      </p:sp>
      <p:sp>
        <p:nvSpPr>
          <p:cNvPr id="3" name="Content Placeholder 2">
            <a:extLst>
              <a:ext uri="{FF2B5EF4-FFF2-40B4-BE49-F238E27FC236}">
                <a16:creationId xmlns:a16="http://schemas.microsoft.com/office/drawing/2014/main" id="{A6099985-6472-3E9D-1AFA-B1F7F11E76EB}"/>
              </a:ext>
            </a:extLst>
          </p:cNvPr>
          <p:cNvSpPr>
            <a:spLocks noGrp="1"/>
          </p:cNvSpPr>
          <p:nvPr>
            <p:ph idx="1"/>
          </p:nvPr>
        </p:nvSpPr>
        <p:spPr>
          <a:xfrm>
            <a:off x="581192" y="2340864"/>
            <a:ext cx="11306008" cy="3634486"/>
          </a:xfrm>
        </p:spPr>
        <p:txBody>
          <a:bodyPr>
            <a:noAutofit/>
          </a:bodyPr>
          <a:lstStyle/>
          <a:p>
            <a:r>
              <a:rPr lang="en-US" sz="2800" dirty="0"/>
              <a:t>The Workbook is intended to:</a:t>
            </a:r>
          </a:p>
          <a:p>
            <a:pPr lvl="1"/>
            <a:r>
              <a:rPr lang="en-US" sz="2000" dirty="0"/>
              <a:t>Compare separate apportionment vs blended apportionment.</a:t>
            </a:r>
          </a:p>
          <a:p>
            <a:pPr lvl="1"/>
            <a:r>
              <a:rPr lang="en-US" sz="2000" dirty="0"/>
              <a:t>Provide examples of special allocations and the effect of the absolute value method.</a:t>
            </a:r>
          </a:p>
          <a:p>
            <a:pPr lvl="1"/>
            <a:r>
              <a:rPr lang="en-US" sz="2000" dirty="0"/>
              <a:t>Compare the effect of both sourcing methods on individuals and corporations.</a:t>
            </a:r>
          </a:p>
          <a:p>
            <a:pPr lvl="1"/>
            <a:r>
              <a:rPr lang="en-US" sz="2000" dirty="0"/>
              <a:t>Highlight the effects of partnership structure on sourcing and illustrate why sourcing is highly dependent on information transfer between the partnership and its partners.</a:t>
            </a:r>
          </a:p>
          <a:p>
            <a:pPr lvl="1"/>
            <a:r>
              <a:rPr lang="en-US" sz="2000" dirty="0"/>
              <a:t>Illustrate the effect of each sourcing method on withholding tax. </a:t>
            </a:r>
          </a:p>
          <a:p>
            <a:pPr lvl="1"/>
            <a:r>
              <a:rPr lang="en-US" sz="2000" dirty="0"/>
              <a:t>Illustrate the effect of intercompany transactions on sourcing.</a:t>
            </a:r>
          </a:p>
        </p:txBody>
      </p:sp>
      <p:sp>
        <p:nvSpPr>
          <p:cNvPr id="4" name="Slide Number Placeholder 3">
            <a:extLst>
              <a:ext uri="{FF2B5EF4-FFF2-40B4-BE49-F238E27FC236}">
                <a16:creationId xmlns:a16="http://schemas.microsoft.com/office/drawing/2014/main" id="{4A638D42-A065-5C70-8460-A685206FA6ED}"/>
              </a:ext>
            </a:extLst>
          </p:cNvPr>
          <p:cNvSpPr>
            <a:spLocks noGrp="1"/>
          </p:cNvSpPr>
          <p:nvPr>
            <p:ph type="sldNum" sz="quarter" idx="12"/>
          </p:nvPr>
        </p:nvSpPr>
        <p:spPr/>
        <p:txBody>
          <a:bodyPr/>
          <a:lstStyle/>
          <a:p>
            <a:fld id="{3A98EE3D-8CD1-4C3F-BD1C-C98C9596463C}" type="slidenum">
              <a:rPr lang="en-US" smtClean="0"/>
              <a:t>35</a:t>
            </a:fld>
            <a:endParaRPr lang="en-US" dirty="0"/>
          </a:p>
        </p:txBody>
      </p:sp>
    </p:spTree>
    <p:extLst>
      <p:ext uri="{BB962C8B-B14F-4D97-AF65-F5344CB8AC3E}">
        <p14:creationId xmlns:p14="http://schemas.microsoft.com/office/powerpoint/2010/main" val="3209996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5685C-59F7-F368-3DA2-6CD2D9A90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B48271-6478-58DE-27CD-B5BA6903562B}"/>
              </a:ext>
            </a:extLst>
          </p:cNvPr>
          <p:cNvSpPr>
            <a:spLocks noGrp="1"/>
          </p:cNvSpPr>
          <p:nvPr>
            <p:ph type="title"/>
          </p:nvPr>
        </p:nvSpPr>
        <p:spPr/>
        <p:txBody>
          <a:bodyPr/>
          <a:lstStyle/>
          <a:p>
            <a:r>
              <a:rPr lang="en-US" dirty="0"/>
              <a:t>Expanded workbook on sourcing Method</a:t>
            </a:r>
          </a:p>
        </p:txBody>
      </p:sp>
      <p:sp>
        <p:nvSpPr>
          <p:cNvPr id="3" name="Content Placeholder 2">
            <a:extLst>
              <a:ext uri="{FF2B5EF4-FFF2-40B4-BE49-F238E27FC236}">
                <a16:creationId xmlns:a16="http://schemas.microsoft.com/office/drawing/2014/main" id="{5DAA54B4-44E7-1049-DEE7-08036F249921}"/>
              </a:ext>
            </a:extLst>
          </p:cNvPr>
          <p:cNvSpPr>
            <a:spLocks noGrp="1"/>
          </p:cNvSpPr>
          <p:nvPr>
            <p:ph idx="1"/>
          </p:nvPr>
        </p:nvSpPr>
        <p:spPr/>
        <p:txBody>
          <a:bodyPr>
            <a:normAutofit lnSpcReduction="10000"/>
          </a:bodyPr>
          <a:lstStyle/>
          <a:p>
            <a:r>
              <a:rPr lang="en-US" sz="2800" dirty="0"/>
              <a:t>Assumptions for this workbook will be that </a:t>
            </a:r>
            <a:r>
              <a:rPr lang="en-US" sz="2800" u="sng" dirty="0"/>
              <a:t>all states</a:t>
            </a:r>
            <a:r>
              <a:rPr lang="en-US" sz="2800" dirty="0"/>
              <a:t>:</a:t>
            </a:r>
          </a:p>
          <a:p>
            <a:pPr lvl="1"/>
            <a:r>
              <a:rPr lang="en-US" sz="2800" dirty="0"/>
              <a:t>have adopted some version of UDIPTA to distinguish apportionable income from non-apportionable income. </a:t>
            </a:r>
          </a:p>
          <a:p>
            <a:pPr lvl="1"/>
            <a:r>
              <a:rPr lang="en-US" sz="2800" dirty="0"/>
              <a:t>use a single sales factor.</a:t>
            </a:r>
          </a:p>
          <a:p>
            <a:pPr lvl="1"/>
            <a:r>
              <a:rPr lang="en-US" sz="2800" dirty="0"/>
              <a:t>use market sourcing for factor representation.</a:t>
            </a:r>
          </a:p>
          <a:p>
            <a:pPr lvl="1"/>
            <a:r>
              <a:rPr lang="en-US" sz="2800" dirty="0"/>
              <a:t>must determine some amount of source income at the operating partnership to apply a withholding tax.</a:t>
            </a:r>
          </a:p>
          <a:p>
            <a:endParaRPr lang="en-US" dirty="0"/>
          </a:p>
        </p:txBody>
      </p:sp>
      <p:sp>
        <p:nvSpPr>
          <p:cNvPr id="4" name="Slide Number Placeholder 3">
            <a:extLst>
              <a:ext uri="{FF2B5EF4-FFF2-40B4-BE49-F238E27FC236}">
                <a16:creationId xmlns:a16="http://schemas.microsoft.com/office/drawing/2014/main" id="{66118145-A7F2-6126-97EC-B2793842C9A6}"/>
              </a:ext>
            </a:extLst>
          </p:cNvPr>
          <p:cNvSpPr>
            <a:spLocks noGrp="1"/>
          </p:cNvSpPr>
          <p:nvPr>
            <p:ph type="sldNum" sz="quarter" idx="12"/>
          </p:nvPr>
        </p:nvSpPr>
        <p:spPr/>
        <p:txBody>
          <a:bodyPr/>
          <a:lstStyle/>
          <a:p>
            <a:fld id="{3A98EE3D-8CD1-4C3F-BD1C-C98C9596463C}" type="slidenum">
              <a:rPr lang="en-US" smtClean="0"/>
              <a:t>36</a:t>
            </a:fld>
            <a:endParaRPr lang="en-US" dirty="0"/>
          </a:p>
        </p:txBody>
      </p:sp>
    </p:spTree>
    <p:extLst>
      <p:ext uri="{BB962C8B-B14F-4D97-AF65-F5344CB8AC3E}">
        <p14:creationId xmlns:p14="http://schemas.microsoft.com/office/powerpoint/2010/main" val="2236584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EB6B66-0C07-7E81-FDC6-FFFDCB25EB34}"/>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5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51">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52">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54" name="Rectangle 53">
            <a:extLst>
              <a:ext uri="{FF2B5EF4-FFF2-40B4-BE49-F238E27FC236}">
                <a16:creationId xmlns:a16="http://schemas.microsoft.com/office/drawing/2014/main" id="{7C427EA3-1645-4B27-A5C2-55E8E24C6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85CDBF6-7B87-4A58-92CA-E887CA36A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Rectangle 55">
            <a:extLst>
              <a:ext uri="{FF2B5EF4-FFF2-40B4-BE49-F238E27FC236}">
                <a16:creationId xmlns:a16="http://schemas.microsoft.com/office/drawing/2014/main" id="{6BFF2B2E-1CF1-403F-BB44-3F9C3E7F6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56">
            <a:extLst>
              <a:ext uri="{FF2B5EF4-FFF2-40B4-BE49-F238E27FC236}">
                <a16:creationId xmlns:a16="http://schemas.microsoft.com/office/drawing/2014/main" id="{9D8B4D3C-0DE0-43B9-B032-32B536B96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Content Placeholder 5">
            <a:extLst>
              <a:ext uri="{FF2B5EF4-FFF2-40B4-BE49-F238E27FC236}">
                <a16:creationId xmlns:a16="http://schemas.microsoft.com/office/drawing/2014/main" id="{92738D13-76E2-38EA-A48B-BC816BF8049B}"/>
              </a:ext>
            </a:extLst>
          </p:cNvPr>
          <p:cNvPicPr>
            <a:picLocks noGrp="1" noChangeAspect="1"/>
          </p:cNvPicPr>
          <p:nvPr>
            <p:ph idx="1"/>
          </p:nvPr>
        </p:nvPicPr>
        <p:blipFill>
          <a:blip r:embed="rId3"/>
          <a:stretch>
            <a:fillRect/>
          </a:stretch>
        </p:blipFill>
        <p:spPr>
          <a:xfrm>
            <a:off x="92437" y="693691"/>
            <a:ext cx="8033112" cy="5884256"/>
          </a:xfrm>
          <a:prstGeom prst="rect">
            <a:avLst/>
          </a:prstGeom>
        </p:spPr>
      </p:pic>
      <p:sp>
        <p:nvSpPr>
          <p:cNvPr id="58" name="Rectangle 57">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4D1ADDDE-5CA2-9BDE-C5F9-A1D6D73B1E9F}"/>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457200">
              <a:spcAft>
                <a:spcPts val="600"/>
              </a:spcAft>
            </a:pPr>
            <a:fld id="{3A98EE3D-8CD1-4C3F-BD1C-C98C9596463C}" type="slidenum">
              <a:rPr lang="en-US" smtClean="0">
                <a:solidFill>
                  <a:schemeClr val="tx1">
                    <a:lumMod val="85000"/>
                    <a:lumOff val="15000"/>
                  </a:schemeClr>
                </a:solidFill>
              </a:rPr>
              <a:pPr defTabSz="457200">
                <a:spcAft>
                  <a:spcPts val="600"/>
                </a:spcAft>
              </a:pPr>
              <a:t>37</a:t>
            </a:fld>
            <a:endParaRPr lang="en-US">
              <a:solidFill>
                <a:schemeClr val="tx1">
                  <a:lumMod val="85000"/>
                  <a:lumOff val="15000"/>
                </a:schemeClr>
              </a:solidFill>
            </a:endParaRPr>
          </a:p>
        </p:txBody>
      </p:sp>
      <p:sp>
        <p:nvSpPr>
          <p:cNvPr id="18" name="TextBox 17">
            <a:extLst>
              <a:ext uri="{FF2B5EF4-FFF2-40B4-BE49-F238E27FC236}">
                <a16:creationId xmlns:a16="http://schemas.microsoft.com/office/drawing/2014/main" id="{B481499A-877F-AE05-0904-D6B51060C2A0}"/>
              </a:ext>
            </a:extLst>
          </p:cNvPr>
          <p:cNvSpPr txBox="1"/>
          <p:nvPr/>
        </p:nvSpPr>
        <p:spPr>
          <a:xfrm>
            <a:off x="8125548" y="864655"/>
            <a:ext cx="3449191" cy="4278094"/>
          </a:xfrm>
          <a:prstGeom prst="rect">
            <a:avLst/>
          </a:prstGeom>
          <a:noFill/>
        </p:spPr>
        <p:txBody>
          <a:bodyPr wrap="square">
            <a:spAutoFit/>
          </a:bodyPr>
          <a:lstStyle/>
          <a:p>
            <a:r>
              <a:rPr lang="en-US" sz="2800" dirty="0">
                <a:solidFill>
                  <a:srgbClr val="FFFFFF"/>
                </a:solidFill>
              </a:rPr>
              <a:t>Expanded Workbook on Souring Method</a:t>
            </a:r>
            <a:br>
              <a:rPr lang="en-US" dirty="0">
                <a:solidFill>
                  <a:srgbClr val="FFFFFF"/>
                </a:solidFill>
              </a:rPr>
            </a:br>
            <a:br>
              <a:rPr lang="en-US" dirty="0">
                <a:solidFill>
                  <a:srgbClr val="FFFFFF"/>
                </a:solidFill>
              </a:rPr>
            </a:br>
            <a:r>
              <a:rPr lang="en-US" dirty="0">
                <a:solidFill>
                  <a:srgbClr val="FFFFFF"/>
                </a:solidFill>
              </a:rPr>
              <a:t>The following structure reflects most possible cases.</a:t>
            </a:r>
          </a:p>
          <a:p>
            <a:endParaRPr lang="en-US" dirty="0">
              <a:solidFill>
                <a:srgbClr val="FFFFFF"/>
              </a:solidFill>
            </a:endParaRPr>
          </a:p>
          <a:p>
            <a:r>
              <a:rPr lang="en-US" dirty="0">
                <a:solidFill>
                  <a:srgbClr val="FFFFFF"/>
                </a:solidFill>
              </a:rPr>
              <a:t>Corp and P1 can both be entities operating businesses in at least two states.</a:t>
            </a:r>
          </a:p>
          <a:p>
            <a:endParaRPr lang="en-US" dirty="0">
              <a:solidFill>
                <a:srgbClr val="FFFFFF"/>
              </a:solidFill>
            </a:endParaRPr>
          </a:p>
          <a:p>
            <a:r>
              <a:rPr lang="en-US" dirty="0">
                <a:solidFill>
                  <a:srgbClr val="FFFFFF"/>
                </a:solidFill>
              </a:rPr>
              <a:t>The individuals are both residents of B which uses a credit for taxes paid to another </a:t>
            </a:r>
            <a:r>
              <a:rPr lang="en-US">
                <a:solidFill>
                  <a:srgbClr val="FFFFFF"/>
                </a:solidFill>
              </a:rPr>
              <a:t>state.</a:t>
            </a:r>
            <a:endParaRPr lang="en-US" dirty="0">
              <a:solidFill>
                <a:srgbClr val="FFFFFF"/>
              </a:solidFill>
            </a:endParaRPr>
          </a:p>
          <a:p>
            <a:endParaRPr lang="en-US" dirty="0"/>
          </a:p>
        </p:txBody>
      </p:sp>
    </p:spTree>
    <p:extLst>
      <p:ext uri="{BB962C8B-B14F-4D97-AF65-F5344CB8AC3E}">
        <p14:creationId xmlns:p14="http://schemas.microsoft.com/office/powerpoint/2010/main" val="763137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12A05-5794-3104-B6AE-5C2670A46D5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413522-0EA3-2EBF-6F40-DFD5E2E090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3" name="TextBox 2">
            <a:extLst>
              <a:ext uri="{FF2B5EF4-FFF2-40B4-BE49-F238E27FC236}">
                <a16:creationId xmlns:a16="http://schemas.microsoft.com/office/drawing/2014/main" id="{070E245E-C161-0036-E48D-3914E20D141E}"/>
              </a:ext>
            </a:extLst>
          </p:cNvPr>
          <p:cNvSpPr txBox="1"/>
          <p:nvPr/>
        </p:nvSpPr>
        <p:spPr>
          <a:xfrm>
            <a:off x="1740952" y="2428726"/>
            <a:ext cx="9002877"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Franklin Gothic Book" panose="020B0502020104020203"/>
              </a:rPr>
              <a:t>Blended Apportionment: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Franklin Gothic Book" panose="020B0502020104020203"/>
              </a:rPr>
              <a:t>The “When” Issues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537181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8DFAA-7B14-BC61-5081-FEADCFFACA3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89DE5-EFB2-8CEE-58D3-F9C0968F28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0126BED8-A93A-7215-E6BC-88242CA08258}"/>
              </a:ext>
            </a:extLst>
          </p:cNvPr>
          <p:cNvSpPr txBox="1"/>
          <p:nvPr/>
        </p:nvSpPr>
        <p:spPr>
          <a:xfrm>
            <a:off x="375920" y="1439985"/>
            <a:ext cx="11029616" cy="48013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
                <a:srgbClr val="C00000"/>
              </a:buClr>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When the partner is a corporation</a:t>
            </a:r>
            <a:r>
              <a:rPr lang="en-US" sz="2400" b="1" dirty="0">
                <a:solidFill>
                  <a:prstClr val="black"/>
                </a:solidFill>
                <a:highlight>
                  <a:srgbClr val="FFFF00"/>
                </a:highlight>
                <a:latin typeface="Franklin Gothic Book" panose="020B0502020104020203"/>
              </a:rPr>
              <a:t> – states vary</a:t>
            </a:r>
          </a:p>
          <a:p>
            <a:pPr marL="914400" lvl="1" indent="-457200">
              <a:spcAft>
                <a:spcPts val="1200"/>
              </a:spcAft>
              <a:buClr>
                <a:srgbClr val="C00000"/>
              </a:buClr>
              <a:buFont typeface="Wingdings" panose="05000000000000000000" pitchFamily="2" charset="2"/>
              <a:buChar char="§"/>
              <a:defRPr/>
            </a:pPr>
            <a:r>
              <a:rPr kumimoji="0" lang="en-US" sz="2200" b="1" i="0" u="none" strike="noStrike" kern="1200" cap="none" spc="0" normalizeH="0" baseline="0" noProof="0" dirty="0">
                <a:ln>
                  <a:noFill/>
                </a:ln>
                <a:solidFill>
                  <a:prstClr val="black"/>
                </a:solidFill>
                <a:effectLst/>
                <a:uLnTx/>
                <a:uFillTx/>
                <a:latin typeface="Franklin Gothic Book" panose="020B0502020104020203"/>
                <a:ea typeface="+mn-ea"/>
                <a:cs typeface="+mn-cs"/>
              </a:rPr>
              <a:t>Most expressly limit blended apportionment </a:t>
            </a:r>
          </a:p>
          <a:p>
            <a:pPr marL="1371600" lvl="2" indent="-457200">
              <a:spcAft>
                <a:spcPts val="1200"/>
              </a:spcAft>
              <a:buClr>
                <a:srgbClr val="C00000"/>
              </a:buClr>
              <a:buFont typeface="Wingdings" panose="05000000000000000000" pitchFamily="2" charset="2"/>
              <a:buChar char="§"/>
              <a:defRPr/>
            </a:pPr>
            <a:r>
              <a:rPr kumimoji="0" lang="en-US" sz="2000" b="1" i="0" u="none" strike="noStrike" kern="1200" cap="none" spc="0" normalizeH="0" baseline="0" noProof="0" dirty="0">
                <a:ln>
                  <a:noFill/>
                </a:ln>
                <a:solidFill>
                  <a:prstClr val="black"/>
                </a:solidFill>
                <a:effectLst/>
                <a:uLnTx/>
                <a:uFillTx/>
                <a:latin typeface="Franklin Gothic Book" panose="020B0502020104020203"/>
                <a:ea typeface="+mn-ea"/>
                <a:cs typeface="+mn-cs"/>
              </a:rPr>
              <a:t>To situations involving a </a:t>
            </a:r>
            <a:r>
              <a:rPr kumimoji="0" lang="en-US" sz="20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unitary</a:t>
            </a:r>
            <a:r>
              <a:rPr kumimoji="0" lang="en-US" sz="2000" b="1" i="0" u="none" strike="noStrike" kern="1200" cap="none" spc="0" normalizeH="0" baseline="0" noProof="0" dirty="0">
                <a:ln>
                  <a:noFill/>
                </a:ln>
                <a:solidFill>
                  <a:prstClr val="black"/>
                </a:solidFill>
                <a:effectLst/>
                <a:uLnTx/>
                <a:uFillTx/>
                <a:latin typeface="Franklin Gothic Book" panose="020B0502020104020203"/>
                <a:ea typeface="+mn-ea"/>
                <a:cs typeface="+mn-cs"/>
              </a:rPr>
              <a:t> relationship (California, Hawaii, Indiana, Illinois, Maryland, Massachusetts, Michigan, Minnesota, Montana, Nebraska, New Jersey, Vermont, West Virginia, Wisconsin); or </a:t>
            </a:r>
            <a:endParaRPr lang="en-US" sz="2000" b="1" dirty="0">
              <a:solidFill>
                <a:prstClr val="black"/>
              </a:solidFill>
              <a:latin typeface="Franklin Gothic Book" panose="020B0502020104020203"/>
            </a:endParaRPr>
          </a:p>
          <a:p>
            <a:pPr marL="1371600" lvl="2" indent="-457200">
              <a:spcAft>
                <a:spcPts val="1200"/>
              </a:spcAft>
              <a:buClr>
                <a:srgbClr val="C00000"/>
              </a:buClr>
              <a:buFont typeface="Wingdings" panose="05000000000000000000" pitchFamily="2" charset="2"/>
              <a:buChar char="§"/>
              <a:defRPr/>
            </a:pPr>
            <a:r>
              <a:rPr lang="en-US" sz="2000" b="1" dirty="0">
                <a:solidFill>
                  <a:prstClr val="black"/>
                </a:solidFill>
                <a:latin typeface="Franklin Gothic Book" panose="020B0502020104020203"/>
              </a:rPr>
              <a:t>Where the income is </a:t>
            </a:r>
            <a:r>
              <a:rPr kumimoji="0" lang="en-US" sz="20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apportionable</a:t>
            </a:r>
            <a:r>
              <a:rPr kumimoji="0" lang="en-US" sz="2000" b="1" i="0" u="none" strike="noStrike" kern="1200" cap="none" spc="0" normalizeH="0" baseline="0" noProof="0" dirty="0">
                <a:ln>
                  <a:noFill/>
                </a:ln>
                <a:solidFill>
                  <a:prstClr val="black"/>
                </a:solidFill>
                <a:effectLst/>
                <a:uLnTx/>
                <a:uFillTx/>
                <a:latin typeface="Franklin Gothic Book" panose="020B0502020104020203"/>
                <a:ea typeface="+mn-ea"/>
                <a:cs typeface="+mn-cs"/>
              </a:rPr>
              <a:t> (Idaho, North Carolina, North Dakota); or</a:t>
            </a:r>
          </a:p>
          <a:p>
            <a:pPr marL="1371600" lvl="2" indent="-457200">
              <a:spcAft>
                <a:spcPts val="1200"/>
              </a:spcAft>
              <a:buClr>
                <a:srgbClr val="C00000"/>
              </a:buClr>
              <a:buFont typeface="Wingdings" panose="05000000000000000000" pitchFamily="2" charset="2"/>
              <a:buChar char="§"/>
              <a:defRPr/>
            </a:pPr>
            <a:r>
              <a:rPr lang="en-US" sz="2000" b="1" dirty="0">
                <a:solidFill>
                  <a:prstClr val="black"/>
                </a:solidFill>
                <a:latin typeface="Franklin Gothic Book" panose="020B0502020104020203"/>
              </a:rPr>
              <a:t>Where the partnership is a </a:t>
            </a:r>
            <a:r>
              <a:rPr kumimoji="0" lang="en-US" sz="20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business interest </a:t>
            </a:r>
            <a:r>
              <a:rPr kumimoji="0" lang="en-US" sz="2000" b="1" i="0" u="none" strike="noStrike" kern="1200" cap="none" spc="0" normalizeH="0" baseline="0" noProof="0" dirty="0">
                <a:ln>
                  <a:noFill/>
                </a:ln>
                <a:solidFill>
                  <a:prstClr val="black"/>
                </a:solidFill>
                <a:effectLst/>
                <a:uLnTx/>
                <a:uFillTx/>
                <a:latin typeface="Franklin Gothic Book" panose="020B0502020104020203"/>
                <a:ea typeface="+mn-ea"/>
                <a:cs typeface="+mn-cs"/>
              </a:rPr>
              <a:t>(Alabama – business interest; Arizona – business interest; Iowa – connection with the taxpayer’s regular trade or business operations; Oregon – part of the corporation's overall business operations).</a:t>
            </a:r>
          </a:p>
          <a:p>
            <a:pPr marL="914400" lvl="1" indent="-457200">
              <a:buClr>
                <a:srgbClr val="C00000"/>
              </a:buClr>
              <a:buFont typeface="Wingdings" panose="05000000000000000000" pitchFamily="2" charset="2"/>
              <a:buChar char="§"/>
              <a:defRPr/>
            </a:pPr>
            <a:r>
              <a:rPr lang="en-US" sz="2200" b="1" dirty="0">
                <a:solidFill>
                  <a:prstClr val="black"/>
                </a:solidFill>
                <a:latin typeface="Franklin Gothic Book" panose="020B0502020104020203"/>
              </a:rPr>
              <a:t>The remaining blended apportionment states do not explicitly specify when blended apportionment applies.</a:t>
            </a: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en-US" sz="26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sp>
        <p:nvSpPr>
          <p:cNvPr id="5" name="Title 1">
            <a:extLst>
              <a:ext uri="{FF2B5EF4-FFF2-40B4-BE49-F238E27FC236}">
                <a16:creationId xmlns:a16="http://schemas.microsoft.com/office/drawing/2014/main" id="{61537A66-199B-AE09-6CA0-6DDA0873163A}"/>
              </a:ext>
            </a:extLst>
          </p:cNvPr>
          <p:cNvSpPr txBox="1">
            <a:spLocks/>
          </p:cNvSpPr>
          <p:nvPr/>
        </p:nvSpPr>
        <p:spPr>
          <a:xfrm>
            <a:off x="581192" y="702156"/>
            <a:ext cx="11029616" cy="687029"/>
          </a:xfrm>
          <a:prstGeom prst="rect">
            <a:avLst/>
          </a:prstGeom>
        </p:spPr>
        <p:txBody>
          <a:bodyPr>
            <a:normAutofit fontScale="975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sz="28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When are the states using blended apportionment?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endParaRPr>
          </a:p>
        </p:txBody>
      </p:sp>
    </p:spTree>
    <p:extLst>
      <p:ext uri="{BB962C8B-B14F-4D97-AF65-F5344CB8AC3E}">
        <p14:creationId xmlns:p14="http://schemas.microsoft.com/office/powerpoint/2010/main" val="271213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79E88-0492-5837-F137-FFF18BD8EB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95D58F-36B0-D32D-E752-8071B786BB48}"/>
              </a:ext>
            </a:extLst>
          </p:cNvPr>
          <p:cNvSpPr>
            <a:spLocks noGrp="1"/>
          </p:cNvSpPr>
          <p:nvPr>
            <p:ph type="title"/>
          </p:nvPr>
        </p:nvSpPr>
        <p:spPr>
          <a:xfrm>
            <a:off x="581192" y="702156"/>
            <a:ext cx="11029616" cy="750724"/>
          </a:xfrm>
        </p:spPr>
        <p:txBody>
          <a:bodyPr>
            <a:normAutofit/>
          </a:bodyPr>
          <a:lstStyle/>
          <a:p>
            <a:r>
              <a:rPr lang="en-US" sz="3600" b="1" dirty="0"/>
              <a:t>Changes to Subchapter K and S</a:t>
            </a:r>
            <a:endParaRPr lang="en-US" dirty="0"/>
          </a:p>
        </p:txBody>
      </p:sp>
      <p:sp>
        <p:nvSpPr>
          <p:cNvPr id="4" name="Content Placeholder 3">
            <a:extLst>
              <a:ext uri="{FF2B5EF4-FFF2-40B4-BE49-F238E27FC236}">
                <a16:creationId xmlns:a16="http://schemas.microsoft.com/office/drawing/2014/main" id="{E1939A01-2534-DE0E-7383-5224496312D6}"/>
              </a:ext>
            </a:extLst>
          </p:cNvPr>
          <p:cNvSpPr>
            <a:spLocks noGrp="1"/>
          </p:cNvSpPr>
          <p:nvPr>
            <p:ph idx="1"/>
          </p:nvPr>
        </p:nvSpPr>
        <p:spPr>
          <a:xfrm>
            <a:off x="581192" y="1927654"/>
            <a:ext cx="11029615" cy="4111902"/>
          </a:xfrm>
        </p:spPr>
        <p:txBody>
          <a:bodyPr anchor="t">
            <a:normAutofit fontScale="92500" lnSpcReduction="10000"/>
          </a:bodyPr>
          <a:lstStyle/>
          <a:p>
            <a:pPr marL="0" indent="0">
              <a:spcAft>
                <a:spcPts val="1200"/>
              </a:spcAft>
              <a:buNone/>
            </a:pPr>
            <a:r>
              <a:rPr lang="en-US" sz="3600" dirty="0"/>
              <a:t>Sections 702, 703 and 704 (Subchapter K) and 1366 and 1363 (Subchapter S) would be amended to reflect the limitations under amended section 275. </a:t>
            </a:r>
          </a:p>
          <a:p>
            <a:pPr marL="0" indent="0">
              <a:spcAft>
                <a:spcPts val="1200"/>
              </a:spcAft>
              <a:buNone/>
            </a:pPr>
            <a:r>
              <a:rPr lang="en-US" sz="3600" dirty="0"/>
              <a:t>In a nutshell, PTEs would have to separately state </a:t>
            </a:r>
            <a:r>
              <a:rPr lang="en-US" sz="3600" b="1" u="sng" dirty="0"/>
              <a:t>specified taxes </a:t>
            </a:r>
            <a:r>
              <a:rPr lang="en-US" sz="3600" dirty="0"/>
              <a:t>for the purpose of applying the limitation at the individual level. They would no longer be able to deduct them from ordinary business income.</a:t>
            </a:r>
          </a:p>
          <a:p>
            <a:pPr marL="0" indent="0">
              <a:spcAft>
                <a:spcPts val="1200"/>
              </a:spcAft>
              <a:buNone/>
            </a:pPr>
            <a:endParaRPr lang="en-US" sz="3600" dirty="0"/>
          </a:p>
        </p:txBody>
      </p:sp>
      <p:sp>
        <p:nvSpPr>
          <p:cNvPr id="2" name="Slide Number Placeholder 1">
            <a:extLst>
              <a:ext uri="{FF2B5EF4-FFF2-40B4-BE49-F238E27FC236}">
                <a16:creationId xmlns:a16="http://schemas.microsoft.com/office/drawing/2014/main" id="{7C7309B8-CD46-572E-483A-37A0D012F989}"/>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487683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550FD-AEA1-E07E-A809-1DD22320D1E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B364FF-7DB6-FB4F-8476-322BB7E2EC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CE1C6DE1-7B91-2DED-DEAA-33B2275FA516}"/>
              </a:ext>
            </a:extLst>
          </p:cNvPr>
          <p:cNvSpPr txBox="1"/>
          <p:nvPr/>
        </p:nvSpPr>
        <p:spPr>
          <a:xfrm>
            <a:off x="631985" y="1714305"/>
            <a:ext cx="10452570" cy="320087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
                <a:srgbClr val="C00000"/>
              </a:buClr>
              <a:buSzTx/>
              <a:buFont typeface="Wingdings" panose="05000000000000000000" pitchFamily="2" charset="2"/>
              <a:buChar char="§"/>
              <a:tabLst/>
              <a:defRPr/>
            </a:pPr>
            <a:r>
              <a:rPr kumimoji="0" lang="en-US" sz="26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When a partnership is a partner in another partnership:</a:t>
            </a:r>
          </a:p>
          <a:p>
            <a:pPr marL="914400" marR="0" lvl="1" indent="-457200" algn="l" defTabSz="914400" rtl="0" eaLnBrk="1" fontAlgn="auto" latinLnBrk="0" hangingPunct="1">
              <a:lnSpc>
                <a:spcPct val="100000"/>
              </a:lnSpc>
              <a:spcBef>
                <a:spcPts val="0"/>
              </a:spcBef>
              <a:spcAft>
                <a:spcPts val="1200"/>
              </a:spcAft>
              <a:buClr>
                <a:srgbClr val="C00000"/>
              </a:buClr>
              <a:buSzTx/>
              <a:buFont typeface="Wingdings" panose="05000000000000000000" pitchFamily="2" charset="2"/>
              <a:buChar char="§"/>
              <a:tabLst/>
              <a:defRPr/>
            </a:pPr>
            <a:r>
              <a:rPr kumimoji="0" lang="en-US" sz="2600" b="1" i="0" u="none" strike="noStrike" kern="1200" cap="none" spc="0" normalizeH="0" baseline="0" noProof="0" dirty="0">
                <a:ln>
                  <a:noFill/>
                </a:ln>
                <a:solidFill>
                  <a:prstClr val="black"/>
                </a:solidFill>
                <a:effectLst/>
                <a:uLnTx/>
                <a:uFillTx/>
                <a:latin typeface="Franklin Gothic Book" panose="020B0502020104020203"/>
                <a:ea typeface="+mn-ea"/>
                <a:cs typeface="+mn-cs"/>
              </a:rPr>
              <a:t>7 of the 12 states with blended apportionment—California, Colorado, Illinois, Massachusetts, Vermont, West Virginia, and Wisconsin—expressly limit its application to situations involving a </a:t>
            </a:r>
            <a:r>
              <a:rPr kumimoji="0" lang="en-US" sz="26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unitary</a:t>
            </a:r>
            <a:r>
              <a:rPr kumimoji="0" lang="en-US" sz="2600" b="1" i="0" u="none" strike="noStrike" kern="1200" cap="none" spc="0" normalizeH="0" baseline="0" noProof="0" dirty="0">
                <a:ln>
                  <a:noFill/>
                </a:ln>
                <a:solidFill>
                  <a:prstClr val="black"/>
                </a:solidFill>
                <a:effectLst/>
                <a:uLnTx/>
                <a:uFillTx/>
                <a:latin typeface="Franklin Gothic Book" panose="020B0502020104020203"/>
                <a:ea typeface="+mn-ea"/>
                <a:cs typeface="+mn-cs"/>
              </a:rPr>
              <a:t> relationship.</a:t>
            </a:r>
          </a:p>
          <a:p>
            <a:pPr marL="457200" marR="0" lvl="0" indent="-457200" algn="l" defTabSz="914400" rtl="0" eaLnBrk="1" fontAlgn="auto" latinLnBrk="0" hangingPunct="1">
              <a:lnSpc>
                <a:spcPct val="100000"/>
              </a:lnSpc>
              <a:spcBef>
                <a:spcPts val="0"/>
              </a:spcBef>
              <a:spcAft>
                <a:spcPts val="1200"/>
              </a:spcAft>
              <a:buClr>
                <a:srgbClr val="C00000"/>
              </a:buClr>
              <a:buSzTx/>
              <a:buFont typeface="Wingdings" panose="05000000000000000000" pitchFamily="2" charset="2"/>
              <a:buChar char="§"/>
              <a:tabLst/>
              <a:defRPr/>
            </a:pPr>
            <a:r>
              <a:rPr kumimoji="0" lang="en-US" sz="2600" b="1" i="0" u="none" strike="noStrike" kern="1200" cap="none" spc="0" normalizeH="0" baseline="0" noProof="0" dirty="0">
                <a:ln>
                  <a:noFill/>
                </a:ln>
                <a:solidFill>
                  <a:prstClr val="black"/>
                </a:solidFill>
                <a:effectLst/>
                <a:uLnTx/>
                <a:uFillTx/>
                <a:latin typeface="Franklin Gothic Book" panose="020B0502020104020203"/>
                <a:ea typeface="+mn-ea"/>
                <a:cs typeface="+mn-cs"/>
              </a:rPr>
              <a:t>The remaining blended apportionment states do not explicitly specify when blended apportionment applies.</a:t>
            </a:r>
            <a:endParaRPr kumimoji="0" lang="en-US" sz="26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sp>
        <p:nvSpPr>
          <p:cNvPr id="5" name="Title 1">
            <a:extLst>
              <a:ext uri="{FF2B5EF4-FFF2-40B4-BE49-F238E27FC236}">
                <a16:creationId xmlns:a16="http://schemas.microsoft.com/office/drawing/2014/main" id="{8F806E96-C967-4AFD-6ADD-0CD04A28EC0C}"/>
              </a:ext>
            </a:extLst>
          </p:cNvPr>
          <p:cNvSpPr txBox="1">
            <a:spLocks/>
          </p:cNvSpPr>
          <p:nvPr/>
        </p:nvSpPr>
        <p:spPr>
          <a:xfrm>
            <a:off x="581192" y="702156"/>
            <a:ext cx="11029616" cy="687029"/>
          </a:xfrm>
          <a:prstGeom prst="rect">
            <a:avLst/>
          </a:prstGeom>
        </p:spPr>
        <p:txBody>
          <a:bodyPr>
            <a:normAutofit fontScale="975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When </a:t>
            </a:r>
            <a:r>
              <a:rPr lang="en-US" dirty="0">
                <a:solidFill>
                  <a:prstClr val="black">
                    <a:lumMod val="75000"/>
                    <a:lumOff val="25000"/>
                  </a:prstClr>
                </a:solidFill>
                <a:latin typeface="Franklin Gothic Demi" panose="020B0502020104020203"/>
              </a:rPr>
              <a:t>are the states using blended apportionment?</a:t>
            </a:r>
            <a:r>
              <a:rPr kumimoji="0" lang="en-US" sz="28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 </a:t>
            </a:r>
          </a:p>
        </p:txBody>
      </p:sp>
    </p:spTree>
    <p:extLst>
      <p:ext uri="{BB962C8B-B14F-4D97-AF65-F5344CB8AC3E}">
        <p14:creationId xmlns:p14="http://schemas.microsoft.com/office/powerpoint/2010/main" val="3461597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03D33-7E61-9AEF-6886-61667DC362C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072E28-57D3-CBCD-2402-427E662B8F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79984EAE-B385-97B9-3EB5-CBF489230817}"/>
              </a:ext>
            </a:extLst>
          </p:cNvPr>
          <p:cNvSpPr txBox="1"/>
          <p:nvPr/>
        </p:nvSpPr>
        <p:spPr>
          <a:xfrm>
            <a:off x="386080" y="974527"/>
            <a:ext cx="11037149" cy="489364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C00000"/>
              </a:buClr>
              <a:buSzTx/>
              <a:tabLst/>
              <a:defRPr/>
            </a:pPr>
            <a:endParaRPr kumimoji="0" lang="en-US" sz="32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800" b="1" i="0" u="none" strike="noStrike" kern="1200" cap="none" spc="0" normalizeH="0" baseline="0" noProof="0" dirty="0">
                <a:ln>
                  <a:noFill/>
                </a:ln>
                <a:solidFill>
                  <a:srgbClr val="1A1D2C"/>
                </a:solidFill>
                <a:effectLst/>
                <a:uLnTx/>
                <a:uFillTx/>
                <a:latin typeface="Franklin Gothic Book" panose="020B0502020104020203"/>
                <a:ea typeface="+mn-ea"/>
                <a:cs typeface="+mn-cs"/>
              </a:rPr>
              <a:t>Some states don’t provide guidance on what </a:t>
            </a:r>
            <a:r>
              <a:rPr lang="en-US" sz="2800" b="1" dirty="0">
                <a:solidFill>
                  <a:srgbClr val="1A1D2C"/>
                </a:solidFill>
                <a:latin typeface="Franklin Gothic Book" panose="020B0502020104020203"/>
              </a:rPr>
              <a:t>“</a:t>
            </a:r>
            <a:r>
              <a:rPr kumimoji="0" lang="en-US" sz="2800" b="1" i="0" u="none" strike="noStrike" kern="1200" cap="none" spc="0" normalizeH="0" baseline="0" noProof="0" dirty="0">
                <a:ln>
                  <a:noFill/>
                </a:ln>
                <a:solidFill>
                  <a:srgbClr val="1A1D2C"/>
                </a:solidFill>
                <a:effectLst/>
                <a:uLnTx/>
                <a:uFillTx/>
                <a:latin typeface="Franklin Gothic Book" panose="020B0502020104020203"/>
                <a:ea typeface="+mn-ea"/>
                <a:cs typeface="+mn-cs"/>
              </a:rPr>
              <a:t>unitary” means for partnerships or blended apportionment.</a:t>
            </a:r>
          </a:p>
          <a:p>
            <a:pPr marR="0" lvl="0" algn="l" defTabSz="914400" rtl="0" eaLnBrk="1" fontAlgn="auto" latinLnBrk="0" hangingPunct="1">
              <a:lnSpc>
                <a:spcPct val="100000"/>
              </a:lnSpc>
              <a:spcBef>
                <a:spcPts val="0"/>
              </a:spcBef>
              <a:spcAft>
                <a:spcPts val="0"/>
              </a:spcAft>
              <a:buClr>
                <a:srgbClr val="C00000"/>
              </a:buClr>
              <a:buSzTx/>
              <a:tabLst/>
              <a:defRPr/>
            </a:pPr>
            <a:endParaRPr lang="en-US" sz="2800" b="1" dirty="0">
              <a:solidFill>
                <a:srgbClr val="1A1D2C"/>
              </a:solidFill>
              <a:latin typeface="Franklin Gothic Book" panose="020B0502020104020203"/>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2800" b="1" dirty="0">
                <a:solidFill>
                  <a:srgbClr val="1A1D2C"/>
                </a:solidFill>
                <a:latin typeface="Franklin Gothic Book" panose="020B0502020104020203"/>
              </a:rPr>
              <a:t>Some states cross-reference their “unitary” definition for corporate tax which uses tests such as </a:t>
            </a:r>
            <a:r>
              <a:rPr kumimoji="0" lang="en-US" sz="2800" b="1" i="0" u="none" strike="noStrike" kern="1200" cap="none" spc="0" normalizeH="0" baseline="0" noProof="0" dirty="0">
                <a:ln>
                  <a:noFill/>
                </a:ln>
                <a:solidFill>
                  <a:srgbClr val="1A1D2C"/>
                </a:solidFill>
                <a:effectLst/>
                <a:uLnTx/>
                <a:uFillTx/>
                <a:latin typeface="Franklin Gothic Book" panose="020B0502020104020203"/>
                <a:ea typeface="+mn-ea"/>
                <a:cs typeface="+mn-cs"/>
              </a:rPr>
              <a:t>such as functional integration, economies of scale, centralized management, contribution or dependency, and/or flow of value.</a:t>
            </a: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2800" b="1" dirty="0">
              <a:solidFill>
                <a:srgbClr val="1A1D2C"/>
              </a:solidFill>
              <a:latin typeface="Franklin Gothic Book" panose="020B0502020104020203"/>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2800" b="1" dirty="0">
                <a:solidFill>
                  <a:srgbClr val="1A1D2C"/>
                </a:solidFill>
                <a:latin typeface="Franklin Gothic Book" panose="020B0502020104020203"/>
              </a:rPr>
              <a:t>Several states have express language disregarding ownership requirements for purposes of the unitary analysis. </a:t>
            </a:r>
          </a:p>
        </p:txBody>
      </p:sp>
      <p:sp>
        <p:nvSpPr>
          <p:cNvPr id="5" name="Title 1">
            <a:extLst>
              <a:ext uri="{FF2B5EF4-FFF2-40B4-BE49-F238E27FC236}">
                <a16:creationId xmlns:a16="http://schemas.microsoft.com/office/drawing/2014/main" id="{0C9879CD-1DCA-8207-6B6A-06FCF0B026AC}"/>
              </a:ext>
            </a:extLst>
          </p:cNvPr>
          <p:cNvSpPr txBox="1">
            <a:spLocks/>
          </p:cNvSpPr>
          <p:nvPr/>
        </p:nvSpPr>
        <p:spPr>
          <a:xfrm>
            <a:off x="386080" y="702156"/>
            <a:ext cx="11480800" cy="842164"/>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9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What does “Unitary” Mean in the context of a partnership?</a:t>
            </a:r>
          </a:p>
        </p:txBody>
      </p:sp>
    </p:spTree>
    <p:extLst>
      <p:ext uri="{BB962C8B-B14F-4D97-AF65-F5344CB8AC3E}">
        <p14:creationId xmlns:p14="http://schemas.microsoft.com/office/powerpoint/2010/main" val="884713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D3CEE-93FD-B1EA-2079-D282FFEC0D8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E48CC7-36DB-C625-64D7-02124BA9A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7819E57D-BA4B-1E1E-6EE5-D1DE1F836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00DB39CD-DAE1-DDC9-6F0D-75785CA3E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7EAB41D1-CDC3-CDA2-D3D8-7BE42C540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0110047E-9CB4-D8FA-3E1D-C6864541C0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B69C0ECF-C97F-CB55-A81F-9C297C3C3D2A}"/>
              </a:ext>
            </a:extLst>
          </p:cNvPr>
          <p:cNvSpPr>
            <a:spLocks noGrp="1"/>
          </p:cNvSpPr>
          <p:nvPr>
            <p:ph type="title"/>
          </p:nvPr>
        </p:nvSpPr>
        <p:spPr>
          <a:xfrm>
            <a:off x="771148" y="1037967"/>
            <a:ext cx="3054091" cy="4709131"/>
          </a:xfrm>
        </p:spPr>
        <p:txBody>
          <a:bodyPr anchor="ctr">
            <a:normAutofit/>
          </a:bodyPr>
          <a:lstStyle/>
          <a:p>
            <a:r>
              <a:rPr lang="en-US" sz="3200" dirty="0">
                <a:solidFill>
                  <a:srgbClr val="FFFEFF"/>
                </a:solidFill>
              </a:rPr>
              <a:t>Examples of Specific</a:t>
            </a:r>
            <a:br>
              <a:rPr lang="en-US" sz="3200" dirty="0">
                <a:solidFill>
                  <a:srgbClr val="FFFEFF"/>
                </a:solidFill>
              </a:rPr>
            </a:br>
            <a:r>
              <a:rPr lang="en-US" sz="3200" dirty="0">
                <a:solidFill>
                  <a:srgbClr val="FFFEFF"/>
                </a:solidFill>
              </a:rPr>
              <a:t>ownership</a:t>
            </a:r>
            <a:br>
              <a:rPr lang="en-US" sz="3200" dirty="0">
                <a:solidFill>
                  <a:srgbClr val="FFFEFF"/>
                </a:solidFill>
              </a:rPr>
            </a:br>
            <a:r>
              <a:rPr lang="en-US" sz="3200" dirty="0">
                <a:solidFill>
                  <a:srgbClr val="FFFEFF"/>
                </a:solidFill>
              </a:rPr>
              <a:t>rules for the </a:t>
            </a:r>
            <a:br>
              <a:rPr lang="en-US" sz="3200" dirty="0">
                <a:solidFill>
                  <a:srgbClr val="FFFEFF"/>
                </a:solidFill>
              </a:rPr>
            </a:br>
            <a:r>
              <a:rPr lang="en-US" sz="3200" dirty="0">
                <a:solidFill>
                  <a:srgbClr val="FFFEFF"/>
                </a:solidFill>
              </a:rPr>
              <a:t>unitary analysis</a:t>
            </a:r>
          </a:p>
        </p:txBody>
      </p:sp>
      <p:sp>
        <p:nvSpPr>
          <p:cNvPr id="3" name="Content Placeholder 2">
            <a:extLst>
              <a:ext uri="{FF2B5EF4-FFF2-40B4-BE49-F238E27FC236}">
                <a16:creationId xmlns:a16="http://schemas.microsoft.com/office/drawing/2014/main" id="{7694FD30-EDA5-123C-7934-1228687A2869}"/>
              </a:ext>
            </a:extLst>
          </p:cNvPr>
          <p:cNvSpPr>
            <a:spLocks noGrp="1"/>
          </p:cNvSpPr>
          <p:nvPr>
            <p:ph idx="1"/>
          </p:nvPr>
        </p:nvSpPr>
        <p:spPr>
          <a:xfrm>
            <a:off x="4474468" y="751840"/>
            <a:ext cx="7210531" cy="5603112"/>
          </a:xfrm>
        </p:spPr>
        <p:txBody>
          <a:bodyPr>
            <a:normAutofit fontScale="32500" lnSpcReduction="20000"/>
          </a:bodyPr>
          <a:lstStyle/>
          <a:p>
            <a:pPr>
              <a:spcBef>
                <a:spcPts val="1200"/>
              </a:spcBef>
              <a:spcAft>
                <a:spcPts val="1800"/>
              </a:spcAft>
            </a:pPr>
            <a:r>
              <a:rPr lang="da-DK" sz="8000" b="1" dirty="0"/>
              <a:t>45 Ind. Admin. Code 3.1-1-153(b): if </a:t>
            </a:r>
            <a:r>
              <a:rPr lang="en-US" sz="8000" b="1" dirty="0"/>
              <a:t>the corporate partner's activities and the partnership's activities constitute a unitary business under established standards, </a:t>
            </a:r>
            <a:r>
              <a:rPr lang="en-US" sz="8000" b="1" dirty="0">
                <a:highlight>
                  <a:srgbClr val="FFFF00"/>
                </a:highlight>
              </a:rPr>
              <a:t>disregarding ownership requirements</a:t>
            </a:r>
            <a:r>
              <a:rPr lang="da-DK" sz="8000" b="1" dirty="0"/>
              <a:t>.</a:t>
            </a:r>
          </a:p>
          <a:p>
            <a:pPr>
              <a:spcBef>
                <a:spcPts val="1200"/>
              </a:spcBef>
              <a:spcAft>
                <a:spcPts val="1800"/>
              </a:spcAft>
            </a:pPr>
            <a:r>
              <a:rPr lang="fr-FR" sz="8000" b="1" dirty="0"/>
              <a:t>Cal. Code Regs. tit. 18, § 25137-1(f): i</a:t>
            </a:r>
            <a:r>
              <a:rPr lang="en-US" sz="8000" b="1" dirty="0"/>
              <a:t>f the partnership's activities and the taxpayer's activities constitute a unitary business under established standards, </a:t>
            </a:r>
            <a:r>
              <a:rPr lang="en-US" sz="8000" b="1" dirty="0">
                <a:highlight>
                  <a:srgbClr val="FFFF00"/>
                </a:highlight>
              </a:rPr>
              <a:t>disregarding ownership requirements.</a:t>
            </a:r>
            <a:endParaRPr lang="en-US" sz="8000" b="1" dirty="0"/>
          </a:p>
          <a:p>
            <a:pPr>
              <a:spcAft>
                <a:spcPts val="1200"/>
              </a:spcAft>
            </a:pPr>
            <a:endParaRPr lang="en-US" sz="2400" b="1" dirty="0"/>
          </a:p>
        </p:txBody>
      </p:sp>
      <p:sp>
        <p:nvSpPr>
          <p:cNvPr id="4" name="Slide Number Placeholder 3">
            <a:extLst>
              <a:ext uri="{FF2B5EF4-FFF2-40B4-BE49-F238E27FC236}">
                <a16:creationId xmlns:a16="http://schemas.microsoft.com/office/drawing/2014/main" id="{46E39F3E-A64E-6D83-FF07-35D5A5B8C622}"/>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42</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154899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99C27-875A-7035-F302-767BAD63EA6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D82D39-CFCD-8E60-9516-147C6BEED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55608BE0-19FC-361D-DC3B-65A561FE9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5D1B6115-4125-D4EC-D116-382ACF0A5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C4614F12-CCF5-BDDF-7338-A9B53D204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6F9A707C-B6FE-D09F-1BAE-41275A2BA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E7372F3D-8FCF-1C77-6F66-0A51C7FE1088}"/>
              </a:ext>
            </a:extLst>
          </p:cNvPr>
          <p:cNvSpPr>
            <a:spLocks noGrp="1"/>
          </p:cNvSpPr>
          <p:nvPr>
            <p:ph type="title"/>
          </p:nvPr>
        </p:nvSpPr>
        <p:spPr>
          <a:xfrm>
            <a:off x="771148" y="1037967"/>
            <a:ext cx="3054091" cy="4709131"/>
          </a:xfrm>
        </p:spPr>
        <p:txBody>
          <a:bodyPr anchor="ctr">
            <a:normAutofit/>
          </a:bodyPr>
          <a:lstStyle/>
          <a:p>
            <a:r>
              <a:rPr lang="en-US" sz="3200" dirty="0">
                <a:solidFill>
                  <a:srgbClr val="FFFEFF"/>
                </a:solidFill>
              </a:rPr>
              <a:t>Examples of Specific</a:t>
            </a:r>
            <a:br>
              <a:rPr lang="en-US" sz="3200" dirty="0">
                <a:solidFill>
                  <a:srgbClr val="FFFEFF"/>
                </a:solidFill>
              </a:rPr>
            </a:br>
            <a:r>
              <a:rPr lang="en-US" sz="3200" dirty="0">
                <a:solidFill>
                  <a:srgbClr val="FFFEFF"/>
                </a:solidFill>
              </a:rPr>
              <a:t>ownership</a:t>
            </a:r>
            <a:br>
              <a:rPr lang="en-US" sz="3200" dirty="0">
                <a:solidFill>
                  <a:srgbClr val="FFFEFF"/>
                </a:solidFill>
              </a:rPr>
            </a:br>
            <a:r>
              <a:rPr lang="en-US" sz="3200" dirty="0">
                <a:solidFill>
                  <a:srgbClr val="FFFEFF"/>
                </a:solidFill>
              </a:rPr>
              <a:t>rules for the </a:t>
            </a:r>
            <a:br>
              <a:rPr lang="en-US" sz="3200" dirty="0">
                <a:solidFill>
                  <a:srgbClr val="FFFEFF"/>
                </a:solidFill>
              </a:rPr>
            </a:br>
            <a:r>
              <a:rPr lang="en-US" sz="3200" dirty="0">
                <a:solidFill>
                  <a:srgbClr val="FFFEFF"/>
                </a:solidFill>
              </a:rPr>
              <a:t>unitary analysis</a:t>
            </a:r>
          </a:p>
        </p:txBody>
      </p:sp>
      <p:sp>
        <p:nvSpPr>
          <p:cNvPr id="3" name="Content Placeholder 2">
            <a:extLst>
              <a:ext uri="{FF2B5EF4-FFF2-40B4-BE49-F238E27FC236}">
                <a16:creationId xmlns:a16="http://schemas.microsoft.com/office/drawing/2014/main" id="{89E26880-63F3-7902-9616-CAE08275EB32}"/>
              </a:ext>
            </a:extLst>
          </p:cNvPr>
          <p:cNvSpPr>
            <a:spLocks noGrp="1"/>
          </p:cNvSpPr>
          <p:nvPr>
            <p:ph idx="1"/>
          </p:nvPr>
        </p:nvSpPr>
        <p:spPr>
          <a:xfrm>
            <a:off x="4394207" y="838859"/>
            <a:ext cx="7295879" cy="5516093"/>
          </a:xfrm>
        </p:spPr>
        <p:txBody>
          <a:bodyPr>
            <a:normAutofit fontScale="70000" lnSpcReduction="20000"/>
          </a:bodyPr>
          <a:lstStyle/>
          <a:p>
            <a:pPr marL="0" indent="0">
              <a:spcAft>
                <a:spcPts val="1200"/>
              </a:spcAft>
              <a:buNone/>
            </a:pPr>
            <a:r>
              <a:rPr lang="en-US" sz="3600" b="1" i="1" dirty="0">
                <a:solidFill>
                  <a:schemeClr val="tx1"/>
                </a:solidFill>
              </a:rPr>
              <a:t>Matter of the Appeal of: L. Smith</a:t>
            </a:r>
            <a:r>
              <a:rPr lang="en-US" sz="3600" b="1" dirty="0">
                <a:solidFill>
                  <a:schemeClr val="tx1"/>
                </a:solidFill>
              </a:rPr>
              <a:t>, Dkt. No. 20036033 (Cal. Office of Tax Appeals, December 7, 2022).</a:t>
            </a:r>
          </a:p>
          <a:p>
            <a:pPr marL="0" indent="0">
              <a:spcAft>
                <a:spcPts val="1200"/>
              </a:spcAft>
              <a:buNone/>
            </a:pPr>
            <a:r>
              <a:rPr lang="en-US" sz="3600" dirty="0"/>
              <a:t>Critically, Regulation section 25137-1 's instruction that unity is to be determined without regard to ownership requirements also means ''unitary combination does not require that a partner have control of the partnership that is combined." (Appeal of Willamette Industries, Inc., supra; see also Appeal of Albertson's, Inc. (82-SBE-211) 1982 WL 11960 ["lack of control over the partnership business, by itself, does not preclude unitary treatment of a partner and its share of the partnership business"].) </a:t>
            </a:r>
          </a:p>
        </p:txBody>
      </p:sp>
      <p:sp>
        <p:nvSpPr>
          <p:cNvPr id="4" name="Slide Number Placeholder 3">
            <a:extLst>
              <a:ext uri="{FF2B5EF4-FFF2-40B4-BE49-F238E27FC236}">
                <a16:creationId xmlns:a16="http://schemas.microsoft.com/office/drawing/2014/main" id="{DB32103F-6EC7-B686-F6B8-8DF41AFF6491}"/>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43</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470212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C0DB1-25B8-5831-B4AA-C5FF7968D85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E28AE0-5390-D56F-5BAA-3630F7137E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5C36FAF3-0034-9D9C-6849-D7813D393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A3ED8E29-42AD-4B72-CF07-9E3A3482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44E33595-FE52-220A-CDF3-2639EFC3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9F8FD4FC-45AE-FF75-C10F-0CEF007FA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0D945A67-E17C-ABC4-6DFC-38CED3E56447}"/>
              </a:ext>
            </a:extLst>
          </p:cNvPr>
          <p:cNvSpPr>
            <a:spLocks noGrp="1"/>
          </p:cNvSpPr>
          <p:nvPr>
            <p:ph type="title"/>
          </p:nvPr>
        </p:nvSpPr>
        <p:spPr>
          <a:xfrm>
            <a:off x="771148" y="1037967"/>
            <a:ext cx="3054091" cy="4709131"/>
          </a:xfrm>
        </p:spPr>
        <p:txBody>
          <a:bodyPr anchor="ctr">
            <a:normAutofit/>
          </a:bodyPr>
          <a:lstStyle/>
          <a:p>
            <a:r>
              <a:rPr lang="en-US" sz="3200" dirty="0">
                <a:solidFill>
                  <a:srgbClr val="FFFEFF"/>
                </a:solidFill>
              </a:rPr>
              <a:t>Examples of Specific</a:t>
            </a:r>
            <a:br>
              <a:rPr lang="en-US" sz="3200" dirty="0">
                <a:solidFill>
                  <a:srgbClr val="FFFEFF"/>
                </a:solidFill>
              </a:rPr>
            </a:br>
            <a:r>
              <a:rPr lang="en-US" sz="3200" dirty="0">
                <a:solidFill>
                  <a:srgbClr val="FFFEFF"/>
                </a:solidFill>
              </a:rPr>
              <a:t>ownership</a:t>
            </a:r>
            <a:br>
              <a:rPr lang="en-US" sz="3200" dirty="0">
                <a:solidFill>
                  <a:srgbClr val="FFFEFF"/>
                </a:solidFill>
              </a:rPr>
            </a:br>
            <a:r>
              <a:rPr lang="en-US" sz="3200" dirty="0">
                <a:solidFill>
                  <a:srgbClr val="FFFEFF"/>
                </a:solidFill>
              </a:rPr>
              <a:t>rules for the </a:t>
            </a:r>
            <a:br>
              <a:rPr lang="en-US" sz="3200" dirty="0">
                <a:solidFill>
                  <a:srgbClr val="FFFEFF"/>
                </a:solidFill>
              </a:rPr>
            </a:br>
            <a:r>
              <a:rPr lang="en-US" sz="3200" dirty="0">
                <a:solidFill>
                  <a:srgbClr val="FFFEFF"/>
                </a:solidFill>
              </a:rPr>
              <a:t>unitary analysis</a:t>
            </a:r>
          </a:p>
        </p:txBody>
      </p:sp>
      <p:sp>
        <p:nvSpPr>
          <p:cNvPr id="3" name="Content Placeholder 2">
            <a:extLst>
              <a:ext uri="{FF2B5EF4-FFF2-40B4-BE49-F238E27FC236}">
                <a16:creationId xmlns:a16="http://schemas.microsoft.com/office/drawing/2014/main" id="{9C5EAF1B-3D54-69C0-8F26-DFAECC7A8CEA}"/>
              </a:ext>
            </a:extLst>
          </p:cNvPr>
          <p:cNvSpPr>
            <a:spLocks noGrp="1"/>
          </p:cNvSpPr>
          <p:nvPr>
            <p:ph idx="1"/>
          </p:nvPr>
        </p:nvSpPr>
        <p:spPr>
          <a:xfrm>
            <a:off x="4389120" y="597643"/>
            <a:ext cx="7295879" cy="5516093"/>
          </a:xfrm>
        </p:spPr>
        <p:txBody>
          <a:bodyPr>
            <a:normAutofit fontScale="25000" lnSpcReduction="20000"/>
          </a:bodyPr>
          <a:lstStyle/>
          <a:p>
            <a:pPr marL="0" indent="0">
              <a:spcAft>
                <a:spcPts val="1200"/>
              </a:spcAft>
              <a:buNone/>
            </a:pPr>
            <a:r>
              <a:rPr lang="en-US" sz="9600" b="1" dirty="0"/>
              <a:t>Michigan (Mich. Comp. Laws § 206.663(1))</a:t>
            </a:r>
          </a:p>
          <a:p>
            <a:pPr marL="0" indent="0">
              <a:spcAft>
                <a:spcPts val="1200"/>
              </a:spcAft>
              <a:buNone/>
            </a:pPr>
            <a:r>
              <a:rPr lang="en-US" sz="9600" b="1" dirty="0"/>
              <a:t>A flow-through entity is unitary with a taxpayer when that taxpayer owns or </a:t>
            </a:r>
            <a:r>
              <a:rPr lang="en-US" sz="9600" b="1" dirty="0">
                <a:highlight>
                  <a:srgbClr val="FFFF00"/>
                </a:highlight>
              </a:rPr>
              <a:t>controls, directly or indirectly, more than 50% of the ownership interests </a:t>
            </a:r>
            <a:r>
              <a:rPr lang="en-US" sz="9600" b="1" dirty="0"/>
              <a:t>with voting rights or ownership interests that confer comparable rights to voting rights of the flow-through entity, and that has business activities or operations which result in a </a:t>
            </a:r>
            <a:r>
              <a:rPr lang="en-US" sz="9600" b="1" dirty="0">
                <a:highlight>
                  <a:srgbClr val="FFFF00"/>
                </a:highlight>
              </a:rPr>
              <a:t>flow of value between the taxpayer and the flow-through entity, or between the flow-through entity and another flow-through entity unitary with the taxpayer</a:t>
            </a:r>
            <a:r>
              <a:rPr lang="en-US" sz="9600" b="1" dirty="0"/>
              <a:t>, or has business activities or operations that are integrated with, are dependent upon, or contribute to each other.</a:t>
            </a:r>
          </a:p>
          <a:p>
            <a:pPr>
              <a:spcAft>
                <a:spcPts val="1200"/>
              </a:spcAft>
            </a:pPr>
            <a:endParaRPr lang="en-US" sz="2400" b="1" dirty="0"/>
          </a:p>
        </p:txBody>
      </p:sp>
      <p:sp>
        <p:nvSpPr>
          <p:cNvPr id="4" name="Slide Number Placeholder 3">
            <a:extLst>
              <a:ext uri="{FF2B5EF4-FFF2-40B4-BE49-F238E27FC236}">
                <a16:creationId xmlns:a16="http://schemas.microsoft.com/office/drawing/2014/main" id="{F0A3CAD6-3149-7D48-5A6F-DD0B58952828}"/>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44</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754305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671D7-613D-5C89-068E-90E914D2DA2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EF34B1-E281-F98B-5065-936BE884B1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7CA57923-C1D7-8C86-26F8-C077A5B32A30}"/>
              </a:ext>
            </a:extLst>
          </p:cNvPr>
          <p:cNvSpPr txBox="1"/>
          <p:nvPr/>
        </p:nvSpPr>
        <p:spPr>
          <a:xfrm>
            <a:off x="581192" y="1641879"/>
            <a:ext cx="10869128"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US" sz="26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2400" b="1" dirty="0">
                <a:solidFill>
                  <a:srgbClr val="1A1D2C"/>
                </a:solidFill>
                <a:latin typeface="Franklin Gothic Book" panose="020B0502020104020203"/>
              </a:rPr>
              <a:t>A partner’s role in, or control of, the partnership is not necessarily tied to that partner’s ownership share.</a:t>
            </a:r>
          </a:p>
          <a:p>
            <a:pPr marR="0" lvl="0" algn="l" defTabSz="914400" rtl="0" eaLnBrk="1" fontAlgn="auto" latinLnBrk="0" hangingPunct="1">
              <a:lnSpc>
                <a:spcPct val="100000"/>
              </a:lnSpc>
              <a:spcBef>
                <a:spcPts val="0"/>
              </a:spcBef>
              <a:spcAft>
                <a:spcPts val="0"/>
              </a:spcAft>
              <a:buClr>
                <a:srgbClr val="C00000"/>
              </a:buClr>
              <a:buSzTx/>
              <a:tabLst/>
              <a:defRPr/>
            </a:pPr>
            <a:endParaRPr kumimoji="0" lang="en-US" sz="24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1A1D2C"/>
                </a:solidFill>
                <a:effectLst/>
                <a:uLnTx/>
                <a:uFillTx/>
                <a:latin typeface="Franklin Gothic Book" panose="020B0502020104020203"/>
                <a:ea typeface="+mn-ea"/>
                <a:cs typeface="+mn-cs"/>
              </a:rPr>
              <a:t>Many partnership structures are so complex that identifying common control among related entities can be nearly impossible.</a:t>
            </a:r>
          </a:p>
          <a:p>
            <a:pPr marR="0" lvl="0" algn="l" defTabSz="914400" rtl="0" eaLnBrk="1" fontAlgn="auto" latinLnBrk="0" hangingPunct="1">
              <a:lnSpc>
                <a:spcPct val="100000"/>
              </a:lnSpc>
              <a:spcBef>
                <a:spcPts val="0"/>
              </a:spcBef>
              <a:spcAft>
                <a:spcPts val="0"/>
              </a:spcAft>
              <a:buClr>
                <a:srgbClr val="C00000"/>
              </a:buClr>
              <a:buSzTx/>
              <a:tabLst/>
              <a:defRPr/>
            </a:pPr>
            <a:endParaRPr kumimoji="0" lang="en-US" sz="24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2400" b="1" dirty="0">
                <a:solidFill>
                  <a:srgbClr val="1A1D2C"/>
                </a:solidFill>
                <a:latin typeface="Franklin Gothic Book" panose="020B0502020104020203"/>
              </a:rPr>
              <a:t>A partner might substantially use its interest in the partnership and the partnership’s intangible assets without the type of “functional integration” or “economies of scale” that were more typical in traditional businesses involving shared physical assets.</a:t>
            </a:r>
            <a:endParaRPr kumimoji="0" lang="en-US" sz="24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p:txBody>
      </p:sp>
      <p:sp>
        <p:nvSpPr>
          <p:cNvPr id="5" name="Title 1">
            <a:extLst>
              <a:ext uri="{FF2B5EF4-FFF2-40B4-BE49-F238E27FC236}">
                <a16:creationId xmlns:a16="http://schemas.microsoft.com/office/drawing/2014/main" id="{9E5D2C87-04D3-C1AF-955B-183A342B86A9}"/>
              </a:ext>
            </a:extLst>
          </p:cNvPr>
          <p:cNvSpPr txBox="1">
            <a:spLocks/>
          </p:cNvSpPr>
          <p:nvPr/>
        </p:nvSpPr>
        <p:spPr>
          <a:xfrm>
            <a:off x="581192" y="702156"/>
            <a:ext cx="11029616" cy="1126644"/>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dirty="0">
                <a:solidFill>
                  <a:prstClr val="black">
                    <a:lumMod val="75000"/>
                    <a:lumOff val="25000"/>
                  </a:prstClr>
                </a:solidFill>
                <a:latin typeface="Franklin Gothic Demi" panose="020B0502020104020203"/>
              </a:rPr>
              <a:t>Challenges in applying Traditional unitary tests in the partnership context</a:t>
            </a:r>
            <a:endParaRPr kumimoji="0" lang="en-US" sz="32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endParaRPr>
          </a:p>
        </p:txBody>
      </p:sp>
    </p:spTree>
    <p:extLst>
      <p:ext uri="{BB962C8B-B14F-4D97-AF65-F5344CB8AC3E}">
        <p14:creationId xmlns:p14="http://schemas.microsoft.com/office/powerpoint/2010/main" val="1249894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358B2-FBF5-7B69-AD02-22A01355C1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4DFA44-45E9-4BC2-8403-A3D7AFE3D2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CF536B0D-1170-67E7-D738-EE735401CA85}"/>
              </a:ext>
            </a:extLst>
          </p:cNvPr>
          <p:cNvSpPr txBox="1"/>
          <p:nvPr/>
        </p:nvSpPr>
        <p:spPr>
          <a:xfrm>
            <a:off x="581192" y="1641879"/>
            <a:ext cx="10869128" cy="415498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C00000"/>
              </a:buClr>
              <a:buSzTx/>
              <a:tabLst/>
              <a:defRPr/>
            </a:pPr>
            <a:endParaRPr kumimoji="0" lang="en-US" sz="24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800" b="1" i="0" u="none" strike="noStrike" kern="1200" cap="none" spc="0" normalizeH="0" baseline="0" noProof="0" dirty="0">
                <a:ln>
                  <a:noFill/>
                </a:ln>
                <a:solidFill>
                  <a:srgbClr val="1A1D2C"/>
                </a:solidFill>
                <a:effectLst/>
                <a:uLnTx/>
                <a:uFillTx/>
                <a:latin typeface="Franklin Gothic Book" panose="020B0502020104020203"/>
                <a:ea typeface="+mn-ea"/>
                <a:cs typeface="+mn-cs"/>
              </a:rPr>
              <a:t>A few states have attribution language in their unitary definition stating that any business conducted by a pass-through entity shall be treated as conducted by its members, whether directly held or indirectly held through a series of pass-through entities, to the extent of the member's distributive share of the pass-through entity's income. </a:t>
            </a: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2400" b="1" dirty="0">
              <a:solidFill>
                <a:srgbClr val="1A1D2C"/>
              </a:solidFill>
              <a:latin typeface="Franklin Gothic Book" panose="020B0502020104020203"/>
            </a:endParaRPr>
          </a:p>
          <a:p>
            <a:pPr marR="0" lvl="0" algn="l" defTabSz="914400" rtl="0" eaLnBrk="1" fontAlgn="auto" latinLnBrk="0" hangingPunct="1">
              <a:lnSpc>
                <a:spcPct val="100000"/>
              </a:lnSpc>
              <a:spcBef>
                <a:spcPts val="0"/>
              </a:spcBef>
              <a:spcAft>
                <a:spcPts val="0"/>
              </a:spcAft>
              <a:buClr>
                <a:srgbClr val="C00000"/>
              </a:buClr>
              <a:buSzTx/>
              <a:tabLst/>
              <a:defRPr/>
            </a:pPr>
            <a:endParaRPr kumimoji="0" lang="en-US" sz="24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en-US" sz="24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p:txBody>
      </p:sp>
      <p:sp>
        <p:nvSpPr>
          <p:cNvPr id="5" name="Title 1">
            <a:extLst>
              <a:ext uri="{FF2B5EF4-FFF2-40B4-BE49-F238E27FC236}">
                <a16:creationId xmlns:a16="http://schemas.microsoft.com/office/drawing/2014/main" id="{73774308-CB9B-92C3-0DBF-2642C5657E56}"/>
              </a:ext>
            </a:extLst>
          </p:cNvPr>
          <p:cNvSpPr txBox="1">
            <a:spLocks/>
          </p:cNvSpPr>
          <p:nvPr/>
        </p:nvSpPr>
        <p:spPr>
          <a:xfrm>
            <a:off x="581192" y="702156"/>
            <a:ext cx="11029616" cy="1126644"/>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How does the attribution principle fit in with the unitary analysis?</a:t>
            </a:r>
          </a:p>
        </p:txBody>
      </p:sp>
    </p:spTree>
    <p:extLst>
      <p:ext uri="{BB962C8B-B14F-4D97-AF65-F5344CB8AC3E}">
        <p14:creationId xmlns:p14="http://schemas.microsoft.com/office/powerpoint/2010/main" val="1104216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D7767-BA5C-9A6C-CC21-33E5EF3FFE6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4CF677-3A3D-E3E4-447E-445EFBD30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2E5D2896-3C94-4279-B62F-A83CAABBD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9991713F-74C9-D872-240A-3CD25E692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E57E9FCE-C07A-90BA-9E45-A4C108F0B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C433D838-0196-680B-B045-10D9746E8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8732E7FC-50ED-FAA4-2E64-CD861078A074}"/>
              </a:ext>
            </a:extLst>
          </p:cNvPr>
          <p:cNvSpPr>
            <a:spLocks noGrp="1"/>
          </p:cNvSpPr>
          <p:nvPr>
            <p:ph type="title"/>
          </p:nvPr>
        </p:nvSpPr>
        <p:spPr>
          <a:xfrm>
            <a:off x="771148" y="1037967"/>
            <a:ext cx="3054091" cy="4709131"/>
          </a:xfrm>
        </p:spPr>
        <p:txBody>
          <a:bodyPr anchor="ctr">
            <a:normAutofit/>
          </a:bodyPr>
          <a:lstStyle/>
          <a:p>
            <a:r>
              <a:rPr lang="en-US" sz="3200" dirty="0">
                <a:solidFill>
                  <a:srgbClr val="FFFEFF"/>
                </a:solidFill>
              </a:rPr>
              <a:t>Examples of ATTRIBUTION LANGUAGE </a:t>
            </a:r>
          </a:p>
        </p:txBody>
      </p:sp>
      <p:sp>
        <p:nvSpPr>
          <p:cNvPr id="3" name="Content Placeholder 2">
            <a:extLst>
              <a:ext uri="{FF2B5EF4-FFF2-40B4-BE49-F238E27FC236}">
                <a16:creationId xmlns:a16="http://schemas.microsoft.com/office/drawing/2014/main" id="{382EDB05-5648-6884-18C7-05C5C9AE4897}"/>
              </a:ext>
            </a:extLst>
          </p:cNvPr>
          <p:cNvSpPr>
            <a:spLocks noGrp="1"/>
          </p:cNvSpPr>
          <p:nvPr>
            <p:ph idx="1"/>
          </p:nvPr>
        </p:nvSpPr>
        <p:spPr>
          <a:xfrm>
            <a:off x="4378960" y="597643"/>
            <a:ext cx="7306039" cy="5757309"/>
          </a:xfrm>
        </p:spPr>
        <p:txBody>
          <a:bodyPr>
            <a:noAutofit/>
          </a:bodyPr>
          <a:lstStyle/>
          <a:p>
            <a:pPr marL="0" indent="0">
              <a:spcAft>
                <a:spcPts val="1200"/>
              </a:spcAft>
              <a:buNone/>
            </a:pPr>
            <a:r>
              <a:rPr lang="it-IT" sz="1900" b="1" dirty="0"/>
              <a:t>Conn. Gen. Stat. § 12-213(a)(32): </a:t>
            </a:r>
          </a:p>
          <a:p>
            <a:pPr>
              <a:spcAft>
                <a:spcPts val="1200"/>
              </a:spcAft>
            </a:pPr>
            <a:r>
              <a:rPr lang="en-US" sz="1900" b="1" dirty="0"/>
              <a:t>“Unitary business” means a single economic enterprise that is made up either of separate parts of a single business entity or of a group of business entities under common ownership, which enterprise is sufficiently interdependent, integrated or inter-related through its activities so as to provide mutual benefit and produce a significant sharing or exchange of value among such entities, or a significant flow of value among the separate parts. For purposes of this chapter, (A) </a:t>
            </a:r>
            <a:r>
              <a:rPr lang="en-US" sz="1900" b="1" dirty="0">
                <a:highlight>
                  <a:srgbClr val="FFFF00"/>
                </a:highlight>
              </a:rPr>
              <a:t>any business conducted by a pass-through entity shall be treated as conducted by its members</a:t>
            </a:r>
            <a:r>
              <a:rPr lang="en-US" sz="1900" b="1" dirty="0"/>
              <a:t>, whether directly held or indirectly held through a series of pass-through entities, to the extent of the member's distributive share of the pass-through entity's income, </a:t>
            </a:r>
            <a:r>
              <a:rPr lang="en-US" sz="1900" b="1" dirty="0">
                <a:highlight>
                  <a:srgbClr val="FFFF00"/>
                </a:highlight>
              </a:rPr>
              <a:t>regardless of the percentage of the member's ownership interest or its distributive or any other share of pass-through entity income </a:t>
            </a:r>
            <a:r>
              <a:rPr lang="en-US" sz="1600" dirty="0"/>
              <a:t>. . . </a:t>
            </a:r>
          </a:p>
          <a:p>
            <a:pPr>
              <a:spcAft>
                <a:spcPts val="1200"/>
              </a:spcAft>
            </a:pPr>
            <a:endParaRPr lang="en-US" sz="1900" b="1" dirty="0"/>
          </a:p>
        </p:txBody>
      </p:sp>
      <p:sp>
        <p:nvSpPr>
          <p:cNvPr id="4" name="Slide Number Placeholder 3">
            <a:extLst>
              <a:ext uri="{FF2B5EF4-FFF2-40B4-BE49-F238E27FC236}">
                <a16:creationId xmlns:a16="http://schemas.microsoft.com/office/drawing/2014/main" id="{5A62BA02-4B2B-472C-298E-E4CE6852133D}"/>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47</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785714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4A2CF-4786-20AB-E546-A6098013B3B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ABF5C1C-884E-E12C-8550-F86FCAD1C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664D88F0-2EDB-FBC6-1081-BA8A63785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B2A7F10C-6775-A306-B7B0-D8467C8E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21E872B2-BDB1-C577-1E00-60C58A90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A037C0D7-616A-68E5-88DA-859498F3A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935E0B66-8E48-79A8-0A31-6F385767E209}"/>
              </a:ext>
            </a:extLst>
          </p:cNvPr>
          <p:cNvSpPr>
            <a:spLocks noGrp="1"/>
          </p:cNvSpPr>
          <p:nvPr>
            <p:ph type="title"/>
          </p:nvPr>
        </p:nvSpPr>
        <p:spPr>
          <a:xfrm>
            <a:off x="771148" y="1037967"/>
            <a:ext cx="3054091" cy="4709131"/>
          </a:xfrm>
        </p:spPr>
        <p:txBody>
          <a:bodyPr anchor="ctr">
            <a:normAutofit/>
          </a:bodyPr>
          <a:lstStyle/>
          <a:p>
            <a:r>
              <a:rPr lang="en-US" sz="3200" dirty="0">
                <a:solidFill>
                  <a:srgbClr val="FFFEFF"/>
                </a:solidFill>
              </a:rPr>
              <a:t>Examples of attribution language</a:t>
            </a:r>
          </a:p>
        </p:txBody>
      </p:sp>
      <p:sp>
        <p:nvSpPr>
          <p:cNvPr id="3" name="Content Placeholder 2">
            <a:extLst>
              <a:ext uri="{FF2B5EF4-FFF2-40B4-BE49-F238E27FC236}">
                <a16:creationId xmlns:a16="http://schemas.microsoft.com/office/drawing/2014/main" id="{B778ABCC-86B8-290A-7A1F-8EF95C88A8E3}"/>
              </a:ext>
            </a:extLst>
          </p:cNvPr>
          <p:cNvSpPr>
            <a:spLocks noGrp="1"/>
          </p:cNvSpPr>
          <p:nvPr>
            <p:ph idx="1"/>
          </p:nvPr>
        </p:nvSpPr>
        <p:spPr>
          <a:xfrm>
            <a:off x="4474468" y="1292904"/>
            <a:ext cx="7210531" cy="4820832"/>
          </a:xfrm>
        </p:spPr>
        <p:txBody>
          <a:bodyPr>
            <a:normAutofit fontScale="25000" lnSpcReduction="20000"/>
          </a:bodyPr>
          <a:lstStyle/>
          <a:p>
            <a:pPr marL="0" indent="0">
              <a:spcAft>
                <a:spcPts val="1200"/>
              </a:spcAft>
              <a:buNone/>
            </a:pPr>
            <a:r>
              <a:rPr lang="en-US" sz="7600" b="1" dirty="0"/>
              <a:t>Vermont Schedule BI-477 Instructions (2024) </a:t>
            </a:r>
          </a:p>
          <a:p>
            <a:pPr>
              <a:spcAft>
                <a:spcPts val="1200"/>
              </a:spcAft>
            </a:pPr>
            <a:r>
              <a:rPr lang="en-US" sz="7600" b="1" dirty="0"/>
              <a:t>The unitary business principle is satisfied if a single economic enterprise exists, which is made up either of separate parts of a single business entity or of a commonly controlled group of business entities that are sufficiently interdependent, integrated, and interrelated through their activities so as to provide a synergy and mutual benefit that produces a sharing or exchange of value among them and a significant flow of value to the separate parts. </a:t>
            </a:r>
            <a:r>
              <a:rPr lang="en-US" sz="7600" b="1" dirty="0">
                <a:highlight>
                  <a:srgbClr val="FFFF00"/>
                </a:highlight>
              </a:rPr>
              <a:t>The unitary business principle can exist for a taxpayer as a result of the taxpayer’s interest in that partnership, whether the interest in that partnership is held directly or indirectly through a series of partnerships or other pass-through entities </a:t>
            </a:r>
            <a:r>
              <a:rPr lang="en-US" sz="7600" dirty="0">
                <a:highlight>
                  <a:srgbClr val="FFFF00"/>
                </a:highlight>
              </a:rPr>
              <a:t>. . . </a:t>
            </a:r>
          </a:p>
          <a:p>
            <a:pPr>
              <a:spcAft>
                <a:spcPts val="1200"/>
              </a:spcAft>
            </a:pPr>
            <a:r>
              <a:rPr lang="en-US" sz="7600" b="1" dirty="0">
                <a:highlight>
                  <a:srgbClr val="FFFF00"/>
                </a:highlight>
              </a:rPr>
              <a:t>Each discrete business undertaken by a lower-tier pass-through is attributable to the filing passthrough. If no unitary business principle exists between these attributed (lower tier) activities and the activities of the filing pass-through entity, the sourcing of income will not change between levels. Income and factors should not be blended, but rather the net income/loss should be reported here. </a:t>
            </a:r>
          </a:p>
          <a:p>
            <a:pPr>
              <a:spcAft>
                <a:spcPts val="1200"/>
              </a:spcAft>
            </a:pPr>
            <a:endParaRPr lang="en-US" sz="2400" b="1" dirty="0"/>
          </a:p>
        </p:txBody>
      </p:sp>
      <p:sp>
        <p:nvSpPr>
          <p:cNvPr id="4" name="Slide Number Placeholder 3">
            <a:extLst>
              <a:ext uri="{FF2B5EF4-FFF2-40B4-BE49-F238E27FC236}">
                <a16:creationId xmlns:a16="http://schemas.microsoft.com/office/drawing/2014/main" id="{CBDD80FB-8071-D48C-E510-F11D1A64E687}"/>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48</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125361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0C3DF-78F1-2096-AACF-37C238B297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0E129B-F462-8A23-429F-7A47F2D6DA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43C43197-69B0-AA86-5DE4-BE23412BB565}"/>
              </a:ext>
            </a:extLst>
          </p:cNvPr>
          <p:cNvSpPr txBox="1"/>
          <p:nvPr/>
        </p:nvSpPr>
        <p:spPr>
          <a:xfrm>
            <a:off x="579288" y="1681636"/>
            <a:ext cx="10869128"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US" sz="26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2400" b="1" dirty="0">
                <a:solidFill>
                  <a:srgbClr val="1A1D2C"/>
                </a:solidFill>
                <a:latin typeface="Franklin Gothic Book" panose="020B0502020104020203"/>
              </a:rPr>
              <a:t>Should unitary business status be automatically attributed to a partner solely based on its partnership interest? </a:t>
            </a:r>
          </a:p>
          <a:p>
            <a:pPr>
              <a:buClr>
                <a:srgbClr val="C00000"/>
              </a:buClr>
              <a:defRPr/>
            </a:pPr>
            <a:endParaRPr lang="en-US" sz="2400" b="1" dirty="0"/>
          </a:p>
          <a:p>
            <a:pPr marL="457200" indent="-457200">
              <a:buClr>
                <a:srgbClr val="C00000"/>
              </a:buClr>
              <a:buFont typeface="Wingdings" panose="05000000000000000000" pitchFamily="2" charset="2"/>
              <a:buChar char="§"/>
              <a:defRPr/>
            </a:pPr>
            <a:r>
              <a:rPr lang="en-US" sz="2400" b="1" dirty="0"/>
              <a:t>The Court in </a:t>
            </a:r>
            <a:r>
              <a:rPr lang="en-US" sz="2400" b="1" i="1" dirty="0"/>
              <a:t>Virginia Dep’t of Taxation v. FJ Management Inc</a:t>
            </a:r>
            <a:r>
              <a:rPr lang="en-US" sz="2400" b="1" dirty="0"/>
              <a:t>., No. 0701-23-2 (Va. Ct. App., Nov. 12, 2024) (on appeal) said no.</a:t>
            </a:r>
            <a:endParaRPr lang="en-US" sz="2400" b="1" dirty="0">
              <a:solidFill>
                <a:srgbClr val="1A1D2C"/>
              </a:solidFill>
              <a:latin typeface="Franklin Gothic Book" panose="020B0502020104020203"/>
            </a:endParaRPr>
          </a:p>
          <a:p>
            <a:pPr marR="0" lvl="0" algn="l" defTabSz="914400" rtl="0" eaLnBrk="1" fontAlgn="auto" latinLnBrk="0" hangingPunct="1">
              <a:lnSpc>
                <a:spcPct val="100000"/>
              </a:lnSpc>
              <a:spcBef>
                <a:spcPts val="0"/>
              </a:spcBef>
              <a:spcAft>
                <a:spcPts val="0"/>
              </a:spcAft>
              <a:buClr>
                <a:srgbClr val="C00000"/>
              </a:buClr>
              <a:buSzTx/>
              <a:tabLst/>
              <a:defRPr/>
            </a:pPr>
            <a:endParaRPr lang="en-US" sz="2400" b="1" dirty="0">
              <a:solidFill>
                <a:srgbClr val="1A1D2C"/>
              </a:solidFill>
              <a:latin typeface="Franklin Gothic Book" panose="020B0502020104020203"/>
            </a:endParaRPr>
          </a:p>
          <a:p>
            <a:pPr marL="457200" indent="-457200">
              <a:buClr>
                <a:srgbClr val="C00000"/>
              </a:buClr>
              <a:buFont typeface="Wingdings" panose="05000000000000000000" pitchFamily="2" charset="2"/>
              <a:buChar char="§"/>
              <a:defRPr/>
            </a:pPr>
            <a:r>
              <a:rPr lang="en-US" sz="2400" b="1" dirty="0"/>
              <a:t>Or – do partners’ attributes have to be taken into account as well (as they are when determining the ultimate treatment of some items for federal purposes)?</a:t>
            </a: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2400" b="1" dirty="0">
              <a:solidFill>
                <a:srgbClr val="1A1D2C"/>
              </a:solidFill>
              <a:latin typeface="Franklin Gothic Book" panose="020B0502020104020203"/>
            </a:endParaRPr>
          </a:p>
        </p:txBody>
      </p:sp>
      <p:sp>
        <p:nvSpPr>
          <p:cNvPr id="5" name="Title 1">
            <a:extLst>
              <a:ext uri="{FF2B5EF4-FFF2-40B4-BE49-F238E27FC236}">
                <a16:creationId xmlns:a16="http://schemas.microsoft.com/office/drawing/2014/main" id="{402A4DD0-D19C-7D9E-1DDF-C6EE290A29B0}"/>
              </a:ext>
            </a:extLst>
          </p:cNvPr>
          <p:cNvSpPr txBox="1">
            <a:spLocks/>
          </p:cNvSpPr>
          <p:nvPr/>
        </p:nvSpPr>
        <p:spPr>
          <a:xfrm>
            <a:off x="581192" y="702156"/>
            <a:ext cx="11029616" cy="1126644"/>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dirty="0">
                <a:solidFill>
                  <a:prstClr val="black">
                    <a:lumMod val="75000"/>
                    <a:lumOff val="25000"/>
                  </a:prstClr>
                </a:solidFill>
                <a:latin typeface="Franklin Gothic Demi" panose="020B0502020104020203"/>
              </a:rPr>
              <a:t>How does the attribution principle fit in the unitary analysis?</a:t>
            </a:r>
            <a:endParaRPr kumimoji="0" lang="en-US" sz="32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endParaRPr>
          </a:p>
        </p:txBody>
      </p:sp>
    </p:spTree>
    <p:extLst>
      <p:ext uri="{BB962C8B-B14F-4D97-AF65-F5344CB8AC3E}">
        <p14:creationId xmlns:p14="http://schemas.microsoft.com/office/powerpoint/2010/main" val="60182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C2D1-F190-A2CB-942E-A691A3A0DF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9C3641-3AB7-F36D-2983-68BAC01E9B83}"/>
              </a:ext>
            </a:extLst>
          </p:cNvPr>
          <p:cNvSpPr>
            <a:spLocks noGrp="1"/>
          </p:cNvSpPr>
          <p:nvPr>
            <p:ph type="title"/>
          </p:nvPr>
        </p:nvSpPr>
        <p:spPr>
          <a:xfrm>
            <a:off x="581192" y="702156"/>
            <a:ext cx="11029616" cy="750724"/>
          </a:xfrm>
        </p:spPr>
        <p:txBody>
          <a:bodyPr>
            <a:normAutofit/>
          </a:bodyPr>
          <a:lstStyle/>
          <a:p>
            <a:r>
              <a:rPr lang="en-US" sz="3600" dirty="0"/>
              <a:t>Amended IRC Sec. 275</a:t>
            </a:r>
          </a:p>
        </p:txBody>
      </p:sp>
      <p:sp>
        <p:nvSpPr>
          <p:cNvPr id="4" name="Content Placeholder 3">
            <a:extLst>
              <a:ext uri="{FF2B5EF4-FFF2-40B4-BE49-F238E27FC236}">
                <a16:creationId xmlns:a16="http://schemas.microsoft.com/office/drawing/2014/main" id="{CE82FED3-2B64-4767-910A-E44640CBEA0C}"/>
              </a:ext>
            </a:extLst>
          </p:cNvPr>
          <p:cNvSpPr>
            <a:spLocks noGrp="1"/>
          </p:cNvSpPr>
          <p:nvPr>
            <p:ph idx="1"/>
          </p:nvPr>
        </p:nvSpPr>
        <p:spPr>
          <a:xfrm>
            <a:off x="581192" y="1717590"/>
            <a:ext cx="11029615" cy="4188940"/>
          </a:xfrm>
        </p:spPr>
        <p:txBody>
          <a:bodyPr anchor="t">
            <a:normAutofit/>
          </a:bodyPr>
          <a:lstStyle/>
          <a:p>
            <a:pPr>
              <a:spcAft>
                <a:spcPts val="1200"/>
              </a:spcAft>
            </a:pPr>
            <a:r>
              <a:rPr lang="en-US" sz="2800" dirty="0"/>
              <a:t>Would limit certain deductions allowed under IRC 164</a:t>
            </a:r>
          </a:p>
          <a:p>
            <a:pPr lvl="1">
              <a:spcAft>
                <a:spcPts val="1200"/>
              </a:spcAft>
            </a:pPr>
            <a:r>
              <a:rPr lang="en-US" sz="2800" dirty="0"/>
              <a:t>Foreign Property Taxes would be disallowed unless used in a trade or business</a:t>
            </a:r>
          </a:p>
          <a:p>
            <a:pPr lvl="1">
              <a:spcAft>
                <a:spcPts val="1200"/>
              </a:spcAft>
            </a:pPr>
            <a:r>
              <a:rPr lang="en-US" sz="2800" dirty="0"/>
              <a:t>“Specified Taxes” would be limited to $30k with a phase out down to $10k once taxpayers reach $400k of modified AGI.</a:t>
            </a:r>
          </a:p>
        </p:txBody>
      </p:sp>
      <p:sp>
        <p:nvSpPr>
          <p:cNvPr id="2" name="Slide Number Placeholder 1">
            <a:extLst>
              <a:ext uri="{FF2B5EF4-FFF2-40B4-BE49-F238E27FC236}">
                <a16:creationId xmlns:a16="http://schemas.microsoft.com/office/drawing/2014/main" id="{EDA321C0-DB0A-48B7-CE4A-1EC41D422039}"/>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1868600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EC509-36E7-197A-9B7D-4219B2FBE13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B90C8B-2B6F-D6DD-BADA-DE43CB5F7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7DDA81E3-3242-DE55-4777-ADF9F6682C20}"/>
              </a:ext>
            </a:extLst>
          </p:cNvPr>
          <p:cNvSpPr txBox="1"/>
          <p:nvPr/>
        </p:nvSpPr>
        <p:spPr>
          <a:xfrm>
            <a:off x="579288" y="1681636"/>
            <a:ext cx="10869128"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US" sz="32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800" b="1" i="0" u="none" strike="noStrike" kern="1200" cap="none" spc="0" normalizeH="0" baseline="0" noProof="0" dirty="0">
                <a:ln>
                  <a:noFill/>
                </a:ln>
                <a:solidFill>
                  <a:srgbClr val="1A1D2C"/>
                </a:solidFill>
                <a:effectLst/>
                <a:uLnTx/>
                <a:uFillTx/>
                <a:latin typeface="Franklin Gothic Book" panose="020B0502020104020203"/>
                <a:ea typeface="+mn-ea"/>
                <a:cs typeface="+mn-cs"/>
              </a:rPr>
              <a:t>What if a presumption of blended apportionment were applied to corporate and partnership partners that could be overridden in certain circumstances—for example, if there is a lack of a unitary relationship or operational function?</a:t>
            </a:r>
            <a:endParaRPr kumimoji="0" lang="en-US" sz="28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a:p>
            <a:pPr marL="457200" indent="-457200">
              <a:buClr>
                <a:srgbClr val="C00000"/>
              </a:buClr>
              <a:buFont typeface="Wingdings" panose="05000000000000000000" pitchFamily="2" charset="2"/>
              <a:buChar char="§"/>
              <a:defRPr/>
            </a:pPr>
            <a:r>
              <a:rPr lang="en-US" sz="2800" b="1" dirty="0">
                <a:solidFill>
                  <a:prstClr val="black"/>
                </a:solidFill>
                <a:latin typeface="Franklin Gothic Book" panose="020B0502020104020203"/>
              </a:rPr>
              <a:t>If this presumption is rebutted, the taxpayer would instead use the recognizing entity’s apportionment factors to apportion the items without blending the factors.</a:t>
            </a:r>
            <a:endParaRPr kumimoji="0" lang="en-US" sz="28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p:txBody>
      </p:sp>
      <p:sp>
        <p:nvSpPr>
          <p:cNvPr id="5" name="Title 1">
            <a:extLst>
              <a:ext uri="{FF2B5EF4-FFF2-40B4-BE49-F238E27FC236}">
                <a16:creationId xmlns:a16="http://schemas.microsoft.com/office/drawing/2014/main" id="{710D50F2-16AB-21EE-A579-E47DC9820863}"/>
              </a:ext>
            </a:extLst>
          </p:cNvPr>
          <p:cNvSpPr txBox="1">
            <a:spLocks/>
          </p:cNvSpPr>
          <p:nvPr/>
        </p:nvSpPr>
        <p:spPr>
          <a:xfrm>
            <a:off x="581192" y="702156"/>
            <a:ext cx="11029616" cy="1126644"/>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How does the attribution principle fit in the unitary analysis?</a:t>
            </a:r>
          </a:p>
        </p:txBody>
      </p:sp>
    </p:spTree>
    <p:extLst>
      <p:ext uri="{BB962C8B-B14F-4D97-AF65-F5344CB8AC3E}">
        <p14:creationId xmlns:p14="http://schemas.microsoft.com/office/powerpoint/2010/main" val="7315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A5D1D-7C1F-2890-CED1-2B88E4A15F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9BAF5B-5134-616C-6FBF-C2C2710468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5" name="Title 1">
            <a:extLst>
              <a:ext uri="{FF2B5EF4-FFF2-40B4-BE49-F238E27FC236}">
                <a16:creationId xmlns:a16="http://schemas.microsoft.com/office/drawing/2014/main" id="{C27664C4-9914-BCE8-9603-E67C2B25BA83}"/>
              </a:ext>
            </a:extLst>
          </p:cNvPr>
          <p:cNvSpPr txBox="1">
            <a:spLocks/>
          </p:cNvSpPr>
          <p:nvPr/>
        </p:nvSpPr>
        <p:spPr>
          <a:xfrm>
            <a:off x="529135" y="2733156"/>
            <a:ext cx="11133730" cy="1759331"/>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a:solidFill>
                  <a:prstClr val="black">
                    <a:lumMod val="75000"/>
                    <a:lumOff val="25000"/>
                  </a:prstClr>
                </a:solidFill>
                <a:latin typeface="Franklin Gothic Demi" panose="020B0502020104020203"/>
              </a:rPr>
              <a:t>Questions? Comments?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What's Next?</a:t>
            </a:r>
          </a:p>
        </p:txBody>
      </p:sp>
    </p:spTree>
    <p:extLst>
      <p:ext uri="{BB962C8B-B14F-4D97-AF65-F5344CB8AC3E}">
        <p14:creationId xmlns:p14="http://schemas.microsoft.com/office/powerpoint/2010/main" val="23009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A7192-8A97-06D3-E7B9-6E97BA4F30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345FA1-3AA2-CCFE-1670-D6F21E961D59}"/>
              </a:ext>
            </a:extLst>
          </p:cNvPr>
          <p:cNvSpPr>
            <a:spLocks noGrp="1"/>
          </p:cNvSpPr>
          <p:nvPr>
            <p:ph type="title"/>
          </p:nvPr>
        </p:nvSpPr>
        <p:spPr>
          <a:xfrm>
            <a:off x="581192" y="702156"/>
            <a:ext cx="11029616" cy="750724"/>
          </a:xfrm>
        </p:spPr>
        <p:txBody>
          <a:bodyPr>
            <a:normAutofit/>
          </a:bodyPr>
          <a:lstStyle/>
          <a:p>
            <a:r>
              <a:rPr lang="en-US" sz="3200" dirty="0"/>
              <a:t>“Specified Taxes”</a:t>
            </a:r>
          </a:p>
        </p:txBody>
      </p:sp>
      <p:sp>
        <p:nvSpPr>
          <p:cNvPr id="4" name="Content Placeholder 3">
            <a:extLst>
              <a:ext uri="{FF2B5EF4-FFF2-40B4-BE49-F238E27FC236}">
                <a16:creationId xmlns:a16="http://schemas.microsoft.com/office/drawing/2014/main" id="{54666F00-3AF3-39A3-6A1F-59B4C4E86812}"/>
              </a:ext>
            </a:extLst>
          </p:cNvPr>
          <p:cNvSpPr>
            <a:spLocks noGrp="1"/>
          </p:cNvSpPr>
          <p:nvPr>
            <p:ph idx="1"/>
          </p:nvPr>
        </p:nvSpPr>
        <p:spPr>
          <a:xfrm>
            <a:off x="581192" y="1729946"/>
            <a:ext cx="11029615" cy="4003589"/>
          </a:xfrm>
        </p:spPr>
        <p:txBody>
          <a:bodyPr anchor="t">
            <a:normAutofit/>
          </a:bodyPr>
          <a:lstStyle/>
          <a:p>
            <a:pPr>
              <a:spcAft>
                <a:spcPts val="1200"/>
              </a:spcAft>
            </a:pPr>
            <a:r>
              <a:rPr lang="en-US" sz="2800" dirty="0"/>
              <a:t>Any tax described in IRC 164(a), IRC 164(b)(5) [sales taxes] and IRC 216(a) [Cooperative Housing], except for GST taxes in IRC 164(a)(4) and “Excepted Taxes.”</a:t>
            </a:r>
          </a:p>
          <a:p>
            <a:pPr marL="0" indent="0">
              <a:spcAft>
                <a:spcPts val="1200"/>
              </a:spcAft>
              <a:buNone/>
            </a:pPr>
            <a:r>
              <a:rPr lang="en-US" sz="2800" dirty="0"/>
              <a:t>		&amp;</a:t>
            </a:r>
          </a:p>
          <a:p>
            <a:pPr>
              <a:spcAft>
                <a:spcPts val="1200"/>
              </a:spcAft>
            </a:pPr>
            <a:r>
              <a:rPr lang="en-US" sz="2800" dirty="0"/>
              <a:t>Any “Substitute Payment.”</a:t>
            </a:r>
          </a:p>
        </p:txBody>
      </p:sp>
      <p:sp>
        <p:nvSpPr>
          <p:cNvPr id="2" name="Slide Number Placeholder 1">
            <a:extLst>
              <a:ext uri="{FF2B5EF4-FFF2-40B4-BE49-F238E27FC236}">
                <a16:creationId xmlns:a16="http://schemas.microsoft.com/office/drawing/2014/main" id="{53BEDF2E-1D2F-1067-2232-6B9DFC68F65C}"/>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218777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C9C47-BBC9-6CC4-ECE8-681AB38257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E9FD0E-6E2A-E17E-BC3E-ED4C09682F96}"/>
              </a:ext>
            </a:extLst>
          </p:cNvPr>
          <p:cNvSpPr>
            <a:spLocks noGrp="1"/>
          </p:cNvSpPr>
          <p:nvPr>
            <p:ph type="title"/>
          </p:nvPr>
        </p:nvSpPr>
        <p:spPr>
          <a:xfrm>
            <a:off x="581192" y="702156"/>
            <a:ext cx="11029616" cy="750724"/>
          </a:xfrm>
        </p:spPr>
        <p:txBody>
          <a:bodyPr>
            <a:normAutofit/>
          </a:bodyPr>
          <a:lstStyle/>
          <a:p>
            <a:r>
              <a:rPr lang="en-US" sz="3600" dirty="0"/>
              <a:t>“Excepted Taxes ”</a:t>
            </a:r>
          </a:p>
        </p:txBody>
      </p:sp>
      <p:sp>
        <p:nvSpPr>
          <p:cNvPr id="4" name="Content Placeholder 3">
            <a:extLst>
              <a:ext uri="{FF2B5EF4-FFF2-40B4-BE49-F238E27FC236}">
                <a16:creationId xmlns:a16="http://schemas.microsoft.com/office/drawing/2014/main" id="{869434B7-664E-E0FA-BF02-9F6617C6590B}"/>
              </a:ext>
            </a:extLst>
          </p:cNvPr>
          <p:cNvSpPr>
            <a:spLocks noGrp="1"/>
          </p:cNvSpPr>
          <p:nvPr>
            <p:ph idx="1"/>
          </p:nvPr>
        </p:nvSpPr>
        <p:spPr>
          <a:xfrm>
            <a:off x="581192" y="1754659"/>
            <a:ext cx="11029615" cy="4669255"/>
          </a:xfrm>
        </p:spPr>
        <p:txBody>
          <a:bodyPr anchor="t">
            <a:normAutofit fontScale="77500" lnSpcReduction="20000"/>
          </a:bodyPr>
          <a:lstStyle/>
          <a:p>
            <a:pPr marL="0" indent="0">
              <a:spcAft>
                <a:spcPts val="1200"/>
              </a:spcAft>
              <a:buNone/>
            </a:pPr>
            <a:r>
              <a:rPr lang="en-US" sz="4000" dirty="0"/>
              <a:t>Taxes paid or accrued on account of:</a:t>
            </a:r>
          </a:p>
          <a:p>
            <a:pPr lvl="1">
              <a:spcAft>
                <a:spcPts val="1200"/>
              </a:spcAft>
            </a:pPr>
            <a:r>
              <a:rPr lang="en-US" sz="4000" dirty="0"/>
              <a:t>Foreign income,</a:t>
            </a:r>
          </a:p>
          <a:p>
            <a:pPr lvl="1">
              <a:spcAft>
                <a:spcPts val="1200"/>
              </a:spcAft>
            </a:pPr>
            <a:r>
              <a:rPr lang="en-US" sz="4000" dirty="0"/>
              <a:t>State and local income derived by a “Qualifying Entity” with respect to a trade or business as defined in 199A(d),</a:t>
            </a:r>
          </a:p>
          <a:p>
            <a:pPr lvl="1">
              <a:spcAft>
                <a:spcPts val="1200"/>
              </a:spcAft>
            </a:pPr>
            <a:r>
              <a:rPr lang="en-US" sz="4000" dirty="0"/>
              <a:t>Real or personal property owned when carrying a trade or business or for the production of income,</a:t>
            </a:r>
          </a:p>
          <a:p>
            <a:pPr marL="0" indent="0">
              <a:spcAft>
                <a:spcPts val="1200"/>
              </a:spcAft>
              <a:buNone/>
            </a:pPr>
            <a:r>
              <a:rPr lang="en-US" sz="4000" dirty="0"/>
              <a:t>“Qualifying Entities” are PTEs with at least 75% of gross receipts derived from a qualifying trade or business. </a:t>
            </a:r>
          </a:p>
          <a:p>
            <a:endParaRPr lang="en-US" dirty="0"/>
          </a:p>
        </p:txBody>
      </p:sp>
      <p:sp>
        <p:nvSpPr>
          <p:cNvPr id="2" name="Slide Number Placeholder 1">
            <a:extLst>
              <a:ext uri="{FF2B5EF4-FFF2-40B4-BE49-F238E27FC236}">
                <a16:creationId xmlns:a16="http://schemas.microsoft.com/office/drawing/2014/main" id="{D3B40FB4-9877-88BA-9126-44B8B76BFC47}"/>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303643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BABEE-5E12-3901-8ECA-189234FFBB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25B4CE-D293-9E14-8432-784B3D8B9641}"/>
              </a:ext>
            </a:extLst>
          </p:cNvPr>
          <p:cNvSpPr>
            <a:spLocks noGrp="1"/>
          </p:cNvSpPr>
          <p:nvPr>
            <p:ph type="title"/>
          </p:nvPr>
        </p:nvSpPr>
        <p:spPr>
          <a:xfrm>
            <a:off x="581192" y="702156"/>
            <a:ext cx="11029616" cy="750724"/>
          </a:xfrm>
        </p:spPr>
        <p:txBody>
          <a:bodyPr>
            <a:normAutofit/>
          </a:bodyPr>
          <a:lstStyle/>
          <a:p>
            <a:r>
              <a:rPr lang="en-US" sz="3600" dirty="0"/>
              <a:t>“Excepted Taxes ”</a:t>
            </a:r>
            <a:endParaRPr lang="en-US" dirty="0"/>
          </a:p>
        </p:txBody>
      </p:sp>
      <p:sp>
        <p:nvSpPr>
          <p:cNvPr id="4" name="Content Placeholder 3">
            <a:extLst>
              <a:ext uri="{FF2B5EF4-FFF2-40B4-BE49-F238E27FC236}">
                <a16:creationId xmlns:a16="http://schemas.microsoft.com/office/drawing/2014/main" id="{BC818958-EBB0-81FD-5DC6-471D45E0940E}"/>
              </a:ext>
            </a:extLst>
          </p:cNvPr>
          <p:cNvSpPr>
            <a:spLocks noGrp="1"/>
          </p:cNvSpPr>
          <p:nvPr>
            <p:ph idx="1"/>
          </p:nvPr>
        </p:nvSpPr>
        <p:spPr>
          <a:xfrm>
            <a:off x="581192" y="1754659"/>
            <a:ext cx="11029615" cy="4880919"/>
          </a:xfrm>
        </p:spPr>
        <p:txBody>
          <a:bodyPr anchor="t">
            <a:normAutofit fontScale="55000" lnSpcReduction="20000"/>
          </a:bodyPr>
          <a:lstStyle/>
          <a:p>
            <a:pPr>
              <a:spcAft>
                <a:spcPts val="3000"/>
              </a:spcAft>
            </a:pPr>
            <a:r>
              <a:rPr lang="en-US" sz="5000" dirty="0"/>
              <a:t>So, apparently, if a PTE records 75% of its gross receipts derived from a trade or business as defined under IRC 199A(d) [except for CPAs and attorneys which are excluded specified service trade or business] then the taxes paid or accrued described under IRC 164, 216, or for the production of income under 212 are not limited.</a:t>
            </a:r>
          </a:p>
          <a:p>
            <a:pPr>
              <a:spcAft>
                <a:spcPts val="1200"/>
              </a:spcAft>
            </a:pPr>
            <a:r>
              <a:rPr lang="en-US" sz="5000" dirty="0"/>
              <a:t>State PTE taxes seem to generally qualify for the exception.</a:t>
            </a:r>
          </a:p>
          <a:p>
            <a:pPr marL="0" indent="0">
              <a:spcAft>
                <a:spcPts val="1200"/>
              </a:spcAft>
              <a:buNone/>
            </a:pPr>
            <a:endParaRPr lang="en-US" sz="5000" dirty="0"/>
          </a:p>
          <a:p>
            <a:pPr marL="0" indent="0">
              <a:spcAft>
                <a:spcPts val="1200"/>
              </a:spcAft>
              <a:buNone/>
            </a:pPr>
            <a:r>
              <a:rPr lang="en-US" sz="5000" dirty="0"/>
              <a:t>Now let’s take a look at substitute payments.</a:t>
            </a:r>
          </a:p>
        </p:txBody>
      </p:sp>
      <p:sp>
        <p:nvSpPr>
          <p:cNvPr id="2" name="Slide Number Placeholder 1">
            <a:extLst>
              <a:ext uri="{FF2B5EF4-FFF2-40B4-BE49-F238E27FC236}">
                <a16:creationId xmlns:a16="http://schemas.microsoft.com/office/drawing/2014/main" id="{04A31974-E8E5-52C6-75EA-84F3642D5B83}"/>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374086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CD734-BA5A-7F89-C434-1B14D2C753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8C977F-15EA-32DB-3159-E8E9A3700A29}"/>
              </a:ext>
            </a:extLst>
          </p:cNvPr>
          <p:cNvSpPr>
            <a:spLocks noGrp="1"/>
          </p:cNvSpPr>
          <p:nvPr>
            <p:ph type="title"/>
          </p:nvPr>
        </p:nvSpPr>
        <p:spPr>
          <a:xfrm>
            <a:off x="581192" y="702156"/>
            <a:ext cx="11029616" cy="750724"/>
          </a:xfrm>
        </p:spPr>
        <p:txBody>
          <a:bodyPr>
            <a:normAutofit/>
          </a:bodyPr>
          <a:lstStyle/>
          <a:p>
            <a:r>
              <a:rPr lang="en-US" sz="3600" dirty="0"/>
              <a:t>“Substitute payments”</a:t>
            </a:r>
            <a:endParaRPr lang="en-US" dirty="0"/>
          </a:p>
        </p:txBody>
      </p:sp>
      <p:sp>
        <p:nvSpPr>
          <p:cNvPr id="4" name="Content Placeholder 3">
            <a:extLst>
              <a:ext uri="{FF2B5EF4-FFF2-40B4-BE49-F238E27FC236}">
                <a16:creationId xmlns:a16="http://schemas.microsoft.com/office/drawing/2014/main" id="{88700EEC-0277-C1D8-5F0E-A108FC7E5AF6}"/>
              </a:ext>
            </a:extLst>
          </p:cNvPr>
          <p:cNvSpPr>
            <a:spLocks noGrp="1"/>
          </p:cNvSpPr>
          <p:nvPr>
            <p:ph idx="1"/>
          </p:nvPr>
        </p:nvSpPr>
        <p:spPr>
          <a:xfrm>
            <a:off x="581192" y="1754659"/>
            <a:ext cx="11029615" cy="4880919"/>
          </a:xfrm>
        </p:spPr>
        <p:txBody>
          <a:bodyPr anchor="t">
            <a:normAutofit fontScale="85000" lnSpcReduction="10000"/>
          </a:bodyPr>
          <a:lstStyle/>
          <a:p>
            <a:pPr>
              <a:spcAft>
                <a:spcPts val="1800"/>
              </a:spcAft>
            </a:pPr>
            <a:r>
              <a:rPr lang="en-US" sz="4000" dirty="0"/>
              <a:t>Where the limitation under Sec. 275 would impact the effect of state PTE taxes on the federal return of owners.</a:t>
            </a:r>
          </a:p>
          <a:p>
            <a:pPr>
              <a:spcAft>
                <a:spcPts val="1800"/>
              </a:spcAft>
            </a:pPr>
            <a:r>
              <a:rPr lang="en-US" sz="4000" dirty="0"/>
              <a:t>Substitute payments would be any taxes, except specified taxes, thus including excepted taxes, if under the law of the state imposing it one or more person would be entitled to a specified tax benefit the aggregate dollar of which equals or exceeds 25% of such amount, based on 2 assumptions.</a:t>
            </a:r>
          </a:p>
          <a:p>
            <a:endParaRPr lang="en-US" dirty="0"/>
          </a:p>
        </p:txBody>
      </p:sp>
      <p:sp>
        <p:nvSpPr>
          <p:cNvPr id="2" name="Slide Number Placeholder 1">
            <a:extLst>
              <a:ext uri="{FF2B5EF4-FFF2-40B4-BE49-F238E27FC236}">
                <a16:creationId xmlns:a16="http://schemas.microsoft.com/office/drawing/2014/main" id="{621AABFF-09F8-DC49-1A05-B9C114196BF2}"/>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19953170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 name="SLIDO_APP_VERSION" val="1.6.1.4122"/>
  <p:tag name="SLIDO_PRESENTATION_ID" val="00000000-0000-0000-0000-000000000000"/>
  <p:tag name="SLIDO_EVENT_UUID" val="c9e85ef8-db47-4d02-acd6-4cbb29329715"/>
  <p:tag name="SLIDO_EVENT_SECTION_UUID" val="b14ba6aa-754f-4ff1-a67f-91bb0f3146d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1_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2_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4.xml><?xml version="1.0" encoding="utf-8"?>
<a:theme xmlns:a="http://schemas.openxmlformats.org/drawingml/2006/main" name="3_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{A0F34DF7-2C7D-45DD-8C44-89A48ADF5BAD}tf33552983_win32</Template>
  <TotalTime>0</TotalTime>
  <Words>3914</Words>
  <Application>Microsoft Office PowerPoint</Application>
  <PresentationFormat>Widescreen</PresentationFormat>
  <Paragraphs>289</Paragraphs>
  <Slides>51</Slides>
  <Notes>49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51</vt:i4>
      </vt:variant>
    </vt:vector>
  </HeadingPairs>
  <TitlesOfParts>
    <vt:vector size="62" baseType="lpstr">
      <vt:lpstr>Arial</vt:lpstr>
      <vt:lpstr>Calibri</vt:lpstr>
      <vt:lpstr>Franklin Gothic Book</vt:lpstr>
      <vt:lpstr>Franklin Gothic Demi</vt:lpstr>
      <vt:lpstr>Gill Sans MT</vt:lpstr>
      <vt:lpstr>Wingdings</vt:lpstr>
      <vt:lpstr>Wingdings 2</vt:lpstr>
      <vt:lpstr>DividendVTI</vt:lpstr>
      <vt:lpstr>1_DividendVTI</vt:lpstr>
      <vt:lpstr>2_DividendVTI</vt:lpstr>
      <vt:lpstr>3_DividendVTI</vt:lpstr>
      <vt:lpstr>      State Taxation of Partnerships –  Status Report </vt:lpstr>
      <vt:lpstr>Developments –  federal budget bill provisions</vt:lpstr>
      <vt:lpstr>House Reconciliation Bill  - Section 112018</vt:lpstr>
      <vt:lpstr>Changes to Subchapter K and S</vt:lpstr>
      <vt:lpstr>Amended IRC Sec. 275</vt:lpstr>
      <vt:lpstr>“Specified Taxes”</vt:lpstr>
      <vt:lpstr>“Excepted Taxes ”</vt:lpstr>
      <vt:lpstr>“Excepted Taxes ”</vt:lpstr>
      <vt:lpstr>“Substitute payments”</vt:lpstr>
      <vt:lpstr>“Substitute payments”</vt:lpstr>
      <vt:lpstr>Result – With respect to Credits</vt:lpstr>
      <vt:lpstr>Result – With respect to exclusions</vt:lpstr>
      <vt:lpstr>New Sec 6659:</vt:lpstr>
      <vt:lpstr>UPDATE on the White Paper</vt:lpstr>
      <vt:lpstr>NOTE:  This presentation sets out information from work group discussions, the white paper draft, and multistate research, which are on the project webpage here: partnership project webpage. All input is welcomed.  *Our multistate research should not be relied on as tax advice. For specific questions, please contact your state department of revenue and/or tax advisor. </vt:lpstr>
      <vt:lpstr>Partnership Project  Progress To Date</vt:lpstr>
      <vt:lpstr>White paper approach</vt:lpstr>
      <vt:lpstr>Over-arching Goal of this Process</vt:lpstr>
      <vt:lpstr>Changes and Updates in 5-19-25 Version </vt:lpstr>
      <vt:lpstr>Critical Assumptions Based on Work so far:</vt:lpstr>
      <vt:lpstr>Critical Assumptions Based on Work so far:</vt:lpstr>
      <vt:lpstr>Critical Assumptions Based on Work so far:</vt:lpstr>
      <vt:lpstr>Critical Assumptions Based on Work so far:</vt:lpstr>
      <vt:lpstr>Critical Assumptions Based on Work so far: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Issues with Blended Apportionment</vt:lpstr>
      <vt:lpstr>“How” Issues with Blended Apportionment</vt:lpstr>
      <vt:lpstr>Expanded workbook on sourcing Method</vt:lpstr>
      <vt:lpstr>Expanded workbook on sourcing Method</vt:lpstr>
      <vt:lpstr>PowerPoint Presentation</vt:lpstr>
      <vt:lpstr>PowerPoint Presentation</vt:lpstr>
      <vt:lpstr>PowerPoint Presentation</vt:lpstr>
      <vt:lpstr>PowerPoint Presentation</vt:lpstr>
      <vt:lpstr>PowerPoint Presentation</vt:lpstr>
      <vt:lpstr>Examples of Specific ownership rules for the  unitary analysis</vt:lpstr>
      <vt:lpstr>Examples of Specific ownership rules for the  unitary analysis</vt:lpstr>
      <vt:lpstr>Examples of Specific ownership rules for the  unitary analysis</vt:lpstr>
      <vt:lpstr>PowerPoint Presentation</vt:lpstr>
      <vt:lpstr>PowerPoint Presentation</vt:lpstr>
      <vt:lpstr>Examples of ATTRIBUTION LANGUAGE </vt:lpstr>
      <vt:lpstr>Examples of attribution language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2025-05-21T12:28:35Z</dcterms:created>
  <dcterms:modified xsi:type="dcterms:W3CDTF">2025-05-21T12:29:33Z</dcterms:modified>
</cp:coreProperties>
</file>