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4" r:id="rId5"/>
    <p:sldId id="265" r:id="rId6"/>
    <p:sldId id="655" r:id="rId7"/>
    <p:sldId id="263" r:id="rId8"/>
    <p:sldId id="653"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2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7C390C8-2173-4BD0-987A-3C356CC1FE64}" type="datetimeFigureOut">
              <a:rPr lang="en-US" smtClean="0"/>
              <a:t>4/25/2025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74A5CBE-5F3D-4029-8458-9DF60C657E41}" type="slidenum">
              <a:rPr lang="en-US" smtClean="0"/>
              <a:t>‹#›</a:t>
            </a:fld>
            <a:endParaRPr lang="en-US"/>
          </a:p>
        </p:txBody>
      </p:sp>
    </p:spTree>
    <p:extLst>
      <p:ext uri="{BB962C8B-B14F-4D97-AF65-F5344CB8AC3E}">
        <p14:creationId xmlns:p14="http://schemas.microsoft.com/office/powerpoint/2010/main" val="1685648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213" y="34925"/>
            <a:ext cx="5386387" cy="30305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938" y="8829967"/>
            <a:ext cx="3037840" cy="466433"/>
          </a:xfrm>
          <a:prstGeom prst="rect">
            <a:avLst/>
          </a:prstGeom>
        </p:spPr>
        <p:txBody>
          <a:bodyPr/>
          <a:lstStyle/>
          <a:p>
            <a:pPr algn="l" defTabSz="931774">
              <a:defRPr/>
            </a:pPr>
            <a:fld id="{B7494C42-5034-4A46-9B78-EE3919A245F5}" type="slidenum">
              <a:rPr lang="en-US" sz="1800">
                <a:solidFill>
                  <a:prstClr val="black"/>
                </a:solidFill>
                <a:latin typeface="Calibri" panose="020F0502020204030204"/>
              </a:rPr>
              <a:pPr algn="l" defTabSz="931774">
                <a:defRPr/>
              </a:pPr>
              <a:t>1</a:t>
            </a:fld>
            <a:endParaRPr lang="en-US" sz="1800" dirty="0">
              <a:solidFill>
                <a:prstClr val="black"/>
              </a:solidFill>
              <a:latin typeface="Calibri" panose="020F0502020204030204"/>
            </a:endParaRPr>
          </a:p>
        </p:txBody>
      </p:sp>
    </p:spTree>
    <p:extLst>
      <p:ext uri="{BB962C8B-B14F-4D97-AF65-F5344CB8AC3E}">
        <p14:creationId xmlns:p14="http://schemas.microsoft.com/office/powerpoint/2010/main" val="473196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BFA5C416-7602-4F6E-AF18-B06EB5E567FC}" type="datetime1">
              <a:rPr lang="en-US" smtClean="0"/>
              <a:t>4/25/2025</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6364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D95D4-B1DC-4BD3-96F7-872A240A5AA8}" type="datetime1">
              <a:rPr lang="en-US" smtClean="0"/>
              <a:t>4/25/2025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749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41AC3A06-FFF2-4C8C-891C-D19B96FB8B5F}" type="datetime1">
              <a:rPr lang="en-US" smtClean="0"/>
              <a:t>4/25/2025</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994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7"/>
            <a:ext cx="11029616" cy="774103"/>
          </a:xfrm>
        </p:spPr>
        <p:txBody>
          <a:bodyPr/>
          <a:lstStyle/>
          <a:p>
            <a:r>
              <a:rPr lang="en-US" dirty="0"/>
              <a:t>Click to edit Master title style</a:t>
            </a:r>
          </a:p>
        </p:txBody>
      </p:sp>
      <p:sp>
        <p:nvSpPr>
          <p:cNvPr id="3" name="Content Placeholder 2"/>
          <p:cNvSpPr>
            <a:spLocks noGrp="1"/>
          </p:cNvSpPr>
          <p:nvPr>
            <p:ph idx="1"/>
          </p:nvPr>
        </p:nvSpPr>
        <p:spPr>
          <a:xfrm>
            <a:off x="581192" y="1663546"/>
            <a:ext cx="11029615" cy="449229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AF2B4F3-55FC-4AE9-8861-9776836DA11F}" type="datetime1">
              <a:rPr lang="en-US" smtClean="0"/>
              <a:t>4/25/2025</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1048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3948A61B-7849-4E35-A7F5-A30700641529}" type="datetime1">
              <a:rPr lang="en-US" smtClean="0"/>
              <a:t>4/25/2025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126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3662A-E4A9-46DC-A512-ACCF7860B028}" type="datetime1">
              <a:rPr lang="en-US" smtClean="0"/>
              <a:t>4/25/2025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16682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B839D-9003-41F0-B39B-2D574F1A5C80}" type="datetime1">
              <a:rPr lang="en-US" smtClean="0"/>
              <a:t>4/25/2025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1434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4EED65-072C-4FDB-A3BF-BBE9404B99E2}" type="datetime1">
              <a:rPr lang="en-US" smtClean="0"/>
              <a:t>4/25/2025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668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710D1-D2A9-4D47-9FAB-787B9719296C}" type="datetime1">
              <a:rPr lang="en-US" smtClean="0"/>
              <a:t>4/25/2025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04652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EEC9C26E-3850-482C-A422-5FDFA76FC468}" type="datetime1">
              <a:rPr lang="en-US" smtClean="0"/>
              <a:t>4/25/2025</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28814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88BD17-423D-446F-99F2-14E1D80419C3}" type="datetime1">
              <a:rPr lang="en-US" smtClean="0"/>
              <a:t>4/25/2025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32965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77125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1724026"/>
            <a:ext cx="11029616" cy="426402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DE3A5D88-3F7B-4785-8E2A-6434E63AC270}" type="datetime1">
              <a:rPr lang="en-US" smtClean="0"/>
              <a:t>4/25/2025</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78047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2800" b="1"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2400" b="1"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2000" b="1"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b="1"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b="1"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551087" y="2084731"/>
            <a:ext cx="8492067" cy="4477507"/>
          </a:xfrm>
        </p:spPr>
        <p:txBody>
          <a:bodyPr>
            <a:normAutofit fontScale="90000"/>
          </a:bodyPr>
          <a:lstStyle/>
          <a:p>
            <a:br>
              <a:rPr lang="en-US" sz="4400" dirty="0"/>
            </a:br>
            <a:br>
              <a:rPr lang="en-US" sz="4400" dirty="0"/>
            </a:br>
            <a:br>
              <a:rPr lang="en-US" sz="4400" dirty="0"/>
            </a:br>
            <a:br>
              <a:rPr lang="en-US" sz="4400" dirty="0"/>
            </a:br>
            <a:br>
              <a:rPr lang="en-US" sz="4400" dirty="0"/>
            </a:br>
            <a:r>
              <a:rPr lang="en-US" sz="3800" cap="none" dirty="0"/>
              <a:t>Review of MTC Model Sales/Receipts Sourcing &amp; Special Industry Regulations</a:t>
            </a:r>
            <a:br>
              <a:rPr lang="en-US" sz="3800" cap="none" dirty="0"/>
            </a:br>
            <a:br>
              <a:rPr lang="en-US" sz="3800" cap="none" dirty="0"/>
            </a:br>
            <a:r>
              <a:rPr lang="en-US" sz="3800" cap="none" dirty="0"/>
              <a:t>Status Report to the Uniformity Committee</a:t>
            </a:r>
            <a:br>
              <a:rPr lang="en-US" sz="3800" cap="none" dirty="0"/>
            </a:br>
            <a:br>
              <a:rPr lang="en-US" sz="3800" cap="none" dirty="0"/>
            </a:br>
            <a:r>
              <a:rPr lang="en-US" sz="3800" cap="none" dirty="0"/>
              <a:t>   </a:t>
            </a:r>
            <a:r>
              <a:rPr lang="en-US" sz="3800" cap="none" dirty="0">
                <a:solidFill>
                  <a:schemeClr val="accent1"/>
                </a:solidFill>
              </a:rPr>
              <a:t>--Sourcing of Broadcasting Receipts--</a:t>
            </a:r>
            <a:br>
              <a:rPr lang="en-US" sz="3800" cap="none" dirty="0"/>
            </a:br>
            <a:br>
              <a:rPr lang="en-US" sz="3800" dirty="0"/>
            </a:br>
            <a:endParaRPr lang="en-US" sz="38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782664" y="4746068"/>
            <a:ext cx="2359247" cy="637565"/>
          </a:xfrm>
        </p:spPr>
        <p:txBody>
          <a:bodyPr>
            <a:noAutofit/>
          </a:bodyPr>
          <a:lstStyle/>
          <a:p>
            <a:r>
              <a:rPr lang="en-US" sz="2400" b="1" dirty="0"/>
              <a:t>April 29, 2025</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2020104020203"/>
              <a:ea typeface="+mn-ea"/>
              <a:cs typeface="+mn-cs"/>
            </a:endParaRPr>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652501" y="2490291"/>
            <a:ext cx="2619575" cy="1418977"/>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C7D0D-4DB0-8E7F-FE2A-830DA5A5A09C}"/>
              </a:ext>
            </a:extLst>
          </p:cNvPr>
          <p:cNvSpPr>
            <a:spLocks noGrp="1"/>
          </p:cNvSpPr>
          <p:nvPr>
            <p:ph type="title"/>
          </p:nvPr>
        </p:nvSpPr>
        <p:spPr/>
        <p:txBody>
          <a:bodyPr/>
          <a:lstStyle/>
          <a:p>
            <a:r>
              <a:rPr lang="en-US" dirty="0">
                <a:solidFill>
                  <a:schemeClr val="accent1"/>
                </a:solidFill>
              </a:rPr>
              <a:t>Two mtc model regulations address broadcasting</a:t>
            </a:r>
          </a:p>
        </p:txBody>
      </p:sp>
      <p:sp>
        <p:nvSpPr>
          <p:cNvPr id="3" name="Content Placeholder 2">
            <a:extLst>
              <a:ext uri="{FF2B5EF4-FFF2-40B4-BE49-F238E27FC236}">
                <a16:creationId xmlns:a16="http://schemas.microsoft.com/office/drawing/2014/main" id="{E3FF355E-8705-B366-3624-FC3D079BD8E2}"/>
              </a:ext>
            </a:extLst>
          </p:cNvPr>
          <p:cNvSpPr>
            <a:spLocks noGrp="1"/>
          </p:cNvSpPr>
          <p:nvPr>
            <p:ph idx="1"/>
          </p:nvPr>
        </p:nvSpPr>
        <p:spPr>
          <a:xfrm>
            <a:off x="581192" y="1724795"/>
            <a:ext cx="11167785" cy="4492297"/>
          </a:xfrm>
        </p:spPr>
        <p:txBody>
          <a:bodyPr>
            <a:normAutofit lnSpcReduction="10000"/>
          </a:bodyPr>
          <a:lstStyle/>
          <a:p>
            <a:r>
              <a:rPr lang="en-US" sz="3200" dirty="0"/>
              <a:t>The Section 18 special industry rule. Reg. IV.18 (h) addresses the sourcing of receipts from “Television and Radio Broadcasting” (the “Section 18 Rule”). </a:t>
            </a:r>
            <a:r>
              <a:rPr lang="en-US" sz="3200" dirty="0">
                <a:solidFill>
                  <a:schemeClr val="accent1"/>
                </a:solidFill>
              </a:rPr>
              <a:t>Adopted in 1990; amended in 1996</a:t>
            </a:r>
            <a:r>
              <a:rPr lang="en-US" sz="3200" dirty="0"/>
              <a:t>	</a:t>
            </a:r>
          </a:p>
          <a:p>
            <a:r>
              <a:rPr lang="en-US" sz="3200" dirty="0"/>
              <a:t>The MTC’s Model General Allocation and Apportionment Regulations (the “Section 17 regulations”) address the sourcing of receipts from services delivered by electronic transmission. </a:t>
            </a:r>
            <a:r>
              <a:rPr lang="en-US" sz="3200" dirty="0">
                <a:solidFill>
                  <a:schemeClr val="accent1"/>
                </a:solidFill>
              </a:rPr>
              <a:t>Adopted in 2017.</a:t>
            </a:r>
            <a:endParaRPr lang="en-US" sz="3200" dirty="0"/>
          </a:p>
        </p:txBody>
      </p:sp>
      <p:sp>
        <p:nvSpPr>
          <p:cNvPr id="4" name="Slide Number Placeholder 3">
            <a:extLst>
              <a:ext uri="{FF2B5EF4-FFF2-40B4-BE49-F238E27FC236}">
                <a16:creationId xmlns:a16="http://schemas.microsoft.com/office/drawing/2014/main" id="{87475100-91ED-C61C-95E8-BE3FEFB87E8D}"/>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242066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5FC7-000B-E924-C4FB-AA34126F3EA8}"/>
              </a:ext>
            </a:extLst>
          </p:cNvPr>
          <p:cNvSpPr>
            <a:spLocks noGrp="1"/>
          </p:cNvSpPr>
          <p:nvPr>
            <p:ph type="title"/>
          </p:nvPr>
        </p:nvSpPr>
        <p:spPr>
          <a:xfrm>
            <a:off x="581192" y="759970"/>
            <a:ext cx="11029616" cy="988332"/>
          </a:xfrm>
        </p:spPr>
        <p:txBody>
          <a:bodyPr>
            <a:normAutofit fontScale="90000"/>
          </a:bodyPr>
          <a:lstStyle/>
          <a:p>
            <a:r>
              <a:rPr lang="en-US" dirty="0">
                <a:solidFill>
                  <a:schemeClr val="accent1"/>
                </a:solidFill>
              </a:rPr>
              <a:t>The curious Sales factor in the Section 18 broadcasting rule:</a:t>
            </a:r>
          </a:p>
        </p:txBody>
      </p:sp>
      <p:sp>
        <p:nvSpPr>
          <p:cNvPr id="3" name="Slide Number Placeholder 2">
            <a:extLst>
              <a:ext uri="{FF2B5EF4-FFF2-40B4-BE49-F238E27FC236}">
                <a16:creationId xmlns:a16="http://schemas.microsoft.com/office/drawing/2014/main" id="{A847FDA8-F0ED-0F60-6909-E250AA289DF6}"/>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5" name="TextBox 4">
            <a:extLst>
              <a:ext uri="{FF2B5EF4-FFF2-40B4-BE49-F238E27FC236}">
                <a16:creationId xmlns:a16="http://schemas.microsoft.com/office/drawing/2014/main" id="{4C63EF7D-0587-F001-27BC-FB80FFF293A9}"/>
              </a:ext>
            </a:extLst>
          </p:cNvPr>
          <p:cNvSpPr txBox="1"/>
          <p:nvPr/>
        </p:nvSpPr>
        <p:spPr>
          <a:xfrm>
            <a:off x="792239" y="2084264"/>
            <a:ext cx="10292316" cy="4339650"/>
          </a:xfrm>
          <a:prstGeom prst="rect">
            <a:avLst/>
          </a:prstGeom>
          <a:noFill/>
        </p:spPr>
        <p:txBody>
          <a:bodyPr wrap="square">
            <a:spAutoFit/>
          </a:bodyPr>
          <a:lstStyle/>
          <a:p>
            <a:r>
              <a:rPr lang="en-US" sz="2300" b="1" dirty="0"/>
              <a:t>Section IV.18(h)(4)(iv) of the Rule describes the sales factor. This provision distinguishes between:</a:t>
            </a:r>
          </a:p>
          <a:p>
            <a:endParaRPr lang="en-US" sz="2300" b="1" dirty="0"/>
          </a:p>
          <a:p>
            <a:r>
              <a:rPr lang="en-US" sz="2300" b="1" dirty="0"/>
              <a:t>(Para, B.1) gross receipts from television, film, or radio programming in release to or by “</a:t>
            </a:r>
            <a:r>
              <a:rPr lang="en-US" sz="2300" b="1" dirty="0">
                <a:solidFill>
                  <a:schemeClr val="accent1"/>
                </a:solidFill>
              </a:rPr>
              <a:t>television</a:t>
            </a:r>
            <a:r>
              <a:rPr lang="en-US" sz="2300" b="1" dirty="0"/>
              <a:t> and radio </a:t>
            </a:r>
            <a:r>
              <a:rPr lang="en-US" sz="2300" b="1" dirty="0">
                <a:solidFill>
                  <a:schemeClr val="accent1"/>
                </a:solidFill>
              </a:rPr>
              <a:t>stations</a:t>
            </a:r>
            <a:r>
              <a:rPr lang="en-US" sz="2300" b="1" dirty="0"/>
              <a:t> located in this state”; and </a:t>
            </a:r>
          </a:p>
          <a:p>
            <a:endParaRPr lang="en-US" sz="2300" b="1" dirty="0"/>
          </a:p>
          <a:p>
            <a:r>
              <a:rPr lang="en-US" sz="2300" b="1" dirty="0"/>
              <a:t>(Para. B.2) gross receipts from television, film, or radio programming in release to or by “</a:t>
            </a:r>
            <a:r>
              <a:rPr lang="en-US" sz="2300" b="1" dirty="0">
                <a:solidFill>
                  <a:schemeClr val="accent1"/>
                </a:solidFill>
              </a:rPr>
              <a:t>a</a:t>
            </a:r>
            <a:r>
              <a:rPr lang="en-US" sz="2300" b="1" dirty="0"/>
              <a:t> </a:t>
            </a:r>
            <a:r>
              <a:rPr lang="en-US" sz="2300" b="1" dirty="0">
                <a:solidFill>
                  <a:schemeClr val="accent1"/>
                </a:solidFill>
              </a:rPr>
              <a:t>television [or radio] station </a:t>
            </a:r>
            <a:r>
              <a:rPr lang="en-US" sz="2300" b="1" dirty="0"/>
              <a:t>(independent or unaffiliated) or network of stations for broadcast.” </a:t>
            </a:r>
          </a:p>
          <a:p>
            <a:endParaRPr lang="en-US" sz="2300" b="1" dirty="0"/>
          </a:p>
          <a:p>
            <a:r>
              <a:rPr lang="en-US" sz="2300" b="1" dirty="0"/>
              <a:t>Receipts of the former are sourced entirely to “this state,” while the receipts of the latter are sourced utilizing audience factor. </a:t>
            </a:r>
          </a:p>
        </p:txBody>
      </p:sp>
    </p:spTree>
    <p:extLst>
      <p:ext uri="{BB962C8B-B14F-4D97-AF65-F5344CB8AC3E}">
        <p14:creationId xmlns:p14="http://schemas.microsoft.com/office/powerpoint/2010/main" val="2646043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F6809-8AEB-E082-A210-A645EB34F682}"/>
              </a:ext>
            </a:extLst>
          </p:cNvPr>
          <p:cNvSpPr>
            <a:spLocks noGrp="1"/>
          </p:cNvSpPr>
          <p:nvPr>
            <p:ph type="title"/>
          </p:nvPr>
        </p:nvSpPr>
        <p:spPr/>
        <p:txBody>
          <a:bodyPr/>
          <a:lstStyle/>
          <a:p>
            <a:r>
              <a:rPr lang="en-US" dirty="0">
                <a:solidFill>
                  <a:schemeClr val="accent1"/>
                </a:solidFill>
              </a:rPr>
              <a:t>The rule’s archaic language and narrow scope</a:t>
            </a:r>
          </a:p>
        </p:txBody>
      </p:sp>
      <p:sp>
        <p:nvSpPr>
          <p:cNvPr id="3" name="Content Placeholder 2">
            <a:extLst>
              <a:ext uri="{FF2B5EF4-FFF2-40B4-BE49-F238E27FC236}">
                <a16:creationId xmlns:a16="http://schemas.microsoft.com/office/drawing/2014/main" id="{3F4B4FB3-733C-D235-BEF9-BC0E26CA71B4}"/>
              </a:ext>
            </a:extLst>
          </p:cNvPr>
          <p:cNvSpPr>
            <a:spLocks noGrp="1"/>
          </p:cNvSpPr>
          <p:nvPr>
            <p:ph idx="1"/>
          </p:nvPr>
        </p:nvSpPr>
        <p:spPr/>
        <p:txBody>
          <a:bodyPr>
            <a:normAutofit/>
          </a:bodyPr>
          <a:lstStyle/>
          <a:p>
            <a:r>
              <a:rPr lang="en-US" dirty="0"/>
              <a:t>The Section 18 Rule’s archaic language, which focuses on television and radio broadcasting, does not address services delivered via the Internet such as the delivery of Internet ads or streaming services.</a:t>
            </a:r>
          </a:p>
          <a:p>
            <a:r>
              <a:rPr lang="en-US" dirty="0"/>
              <a:t>The Rule does not address the sourcing of receipts of content providers/creators who license their property to broadcasters for delivery to viewers.</a:t>
            </a:r>
          </a:p>
        </p:txBody>
      </p:sp>
      <p:sp>
        <p:nvSpPr>
          <p:cNvPr id="4" name="Slide Number Placeholder 3">
            <a:extLst>
              <a:ext uri="{FF2B5EF4-FFF2-40B4-BE49-F238E27FC236}">
                <a16:creationId xmlns:a16="http://schemas.microsoft.com/office/drawing/2014/main" id="{C781B228-614E-9F88-CCD1-AF8C2DA7F7FA}"/>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84322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ACFE-F9D8-0AC8-CA9D-ECEFA7E6EC0D}"/>
              </a:ext>
            </a:extLst>
          </p:cNvPr>
          <p:cNvSpPr>
            <a:spLocks noGrp="1"/>
          </p:cNvSpPr>
          <p:nvPr>
            <p:ph type="title"/>
          </p:nvPr>
        </p:nvSpPr>
        <p:spPr/>
        <p:txBody>
          <a:bodyPr/>
          <a:lstStyle/>
          <a:p>
            <a:r>
              <a:rPr lang="en-US" dirty="0">
                <a:solidFill>
                  <a:schemeClr val="accent1"/>
                </a:solidFill>
              </a:rPr>
              <a:t>Section 17 regulations’ receipts factor</a:t>
            </a:r>
          </a:p>
        </p:txBody>
      </p:sp>
      <p:sp>
        <p:nvSpPr>
          <p:cNvPr id="3" name="Content Placeholder 2">
            <a:extLst>
              <a:ext uri="{FF2B5EF4-FFF2-40B4-BE49-F238E27FC236}">
                <a16:creationId xmlns:a16="http://schemas.microsoft.com/office/drawing/2014/main" id="{B1B8BCC3-AE93-9517-0B02-E81AE9C45695}"/>
              </a:ext>
            </a:extLst>
          </p:cNvPr>
          <p:cNvSpPr>
            <a:spLocks noGrp="1"/>
          </p:cNvSpPr>
          <p:nvPr>
            <p:ph idx="1"/>
          </p:nvPr>
        </p:nvSpPr>
        <p:spPr>
          <a:xfrm>
            <a:off x="708783" y="1960009"/>
            <a:ext cx="11029615" cy="4463905"/>
          </a:xfrm>
        </p:spPr>
        <p:txBody>
          <a:bodyPr>
            <a:normAutofit fontScale="92500"/>
          </a:bodyPr>
          <a:lstStyle/>
          <a:p>
            <a:pPr marL="0" indent="0">
              <a:buNone/>
            </a:pPr>
            <a:r>
              <a:rPr lang="en-US" sz="2900" dirty="0"/>
              <a:t>Applies market-based sourcing principles to source receipts from the sale of services and intangibles:</a:t>
            </a:r>
          </a:p>
          <a:p>
            <a:r>
              <a:rPr lang="en-US" sz="2900" dirty="0"/>
              <a:t>Utilizes an audience-type factor to source receipts of broadcasters.</a:t>
            </a:r>
          </a:p>
          <a:p>
            <a:r>
              <a:rPr lang="en-US" sz="2900" dirty="0"/>
              <a:t>Addresses services “delivered electronically to end users or other third-party recipients,” including services delivered via the Internet such as the delivery of Internet ads and streaming.</a:t>
            </a:r>
          </a:p>
          <a:p>
            <a:r>
              <a:rPr lang="en-US" sz="2900" dirty="0"/>
              <a:t>Addresses the sourcing of receipts of content providers/creators who license their property to broadcasters and others for delivery to viewers.</a:t>
            </a:r>
          </a:p>
          <a:p>
            <a:endParaRPr lang="en-US" dirty="0"/>
          </a:p>
        </p:txBody>
      </p:sp>
      <p:sp>
        <p:nvSpPr>
          <p:cNvPr id="4" name="Slide Number Placeholder 3">
            <a:extLst>
              <a:ext uri="{FF2B5EF4-FFF2-40B4-BE49-F238E27FC236}">
                <a16:creationId xmlns:a16="http://schemas.microsoft.com/office/drawing/2014/main" id="{AA07CE25-30EA-15EC-99A7-6FE5409A17DF}"/>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135155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7CC02-8195-1F48-AE47-6F8AE440070B}"/>
              </a:ext>
            </a:extLst>
          </p:cNvPr>
          <p:cNvSpPr>
            <a:spLocks noGrp="1"/>
          </p:cNvSpPr>
          <p:nvPr>
            <p:ph type="title"/>
          </p:nvPr>
        </p:nvSpPr>
        <p:spPr>
          <a:xfrm>
            <a:off x="671588" y="1729118"/>
            <a:ext cx="11029616" cy="2470742"/>
          </a:xfrm>
        </p:spPr>
        <p:txBody>
          <a:bodyPr>
            <a:normAutofit/>
          </a:bodyPr>
          <a:lstStyle/>
          <a:p>
            <a:r>
              <a:rPr lang="en-US" sz="3200" dirty="0">
                <a:solidFill>
                  <a:schemeClr val="tx1"/>
                </a:solidFill>
              </a:rPr>
              <a:t>There are AT least </a:t>
            </a:r>
            <a:r>
              <a:rPr lang="en-US" sz="3200" dirty="0">
                <a:solidFill>
                  <a:schemeClr val="accent1"/>
                </a:solidFill>
              </a:rPr>
              <a:t>5</a:t>
            </a:r>
            <a:r>
              <a:rPr lang="en-US" sz="3200" dirty="0">
                <a:solidFill>
                  <a:schemeClr val="tx1"/>
                </a:solidFill>
              </a:rPr>
              <a:t> reasons to remove the sales factor section from the Section 18 Rule and insert a cross-reference to the Section 17 regulations:</a:t>
            </a:r>
            <a:endParaRPr lang="en-US" dirty="0">
              <a:solidFill>
                <a:schemeClr val="tx1"/>
              </a:solidFill>
            </a:endParaRPr>
          </a:p>
        </p:txBody>
      </p:sp>
      <p:sp>
        <p:nvSpPr>
          <p:cNvPr id="3" name="Slide Number Placeholder 2">
            <a:extLst>
              <a:ext uri="{FF2B5EF4-FFF2-40B4-BE49-F238E27FC236}">
                <a16:creationId xmlns:a16="http://schemas.microsoft.com/office/drawing/2014/main" id="{612AFDA5-20FE-71B3-95C1-E85C12093AA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309521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6E1D-9CE6-0937-39A9-57F0EDB255C1}"/>
              </a:ext>
            </a:extLst>
          </p:cNvPr>
          <p:cNvSpPr>
            <a:spLocks noGrp="1"/>
          </p:cNvSpPr>
          <p:nvPr>
            <p:ph type="title"/>
          </p:nvPr>
        </p:nvSpPr>
        <p:spPr>
          <a:xfrm>
            <a:off x="581192" y="829340"/>
            <a:ext cx="11029616" cy="797441"/>
          </a:xfrm>
        </p:spPr>
        <p:txBody>
          <a:bodyPr>
            <a:normAutofit fontScale="90000"/>
          </a:bodyPr>
          <a:lstStyle/>
          <a:p>
            <a:br>
              <a:rPr lang="en-US" sz="2400" dirty="0"/>
            </a:br>
            <a:br>
              <a:rPr lang="en-US" sz="2400" dirty="0"/>
            </a:br>
            <a:br>
              <a:rPr lang="en-US" sz="2400" dirty="0"/>
            </a:br>
            <a:br>
              <a:rPr lang="en-US" sz="2400" dirty="0"/>
            </a:br>
            <a:r>
              <a:rPr lang="en-US" sz="3600" dirty="0">
                <a:solidFill>
                  <a:schemeClr val="accent1"/>
                </a:solidFill>
              </a:rPr>
              <a:t>the 5 reasons</a:t>
            </a:r>
            <a:br>
              <a:rPr lang="en-US" dirty="0"/>
            </a:br>
            <a:endParaRPr lang="en-US" dirty="0"/>
          </a:p>
        </p:txBody>
      </p:sp>
      <p:sp>
        <p:nvSpPr>
          <p:cNvPr id="3" name="Content Placeholder 2">
            <a:extLst>
              <a:ext uri="{FF2B5EF4-FFF2-40B4-BE49-F238E27FC236}">
                <a16:creationId xmlns:a16="http://schemas.microsoft.com/office/drawing/2014/main" id="{6ACDD28F-0349-9028-7002-A3D4FBDB2E5B}"/>
              </a:ext>
            </a:extLst>
          </p:cNvPr>
          <p:cNvSpPr>
            <a:spLocks noGrp="1"/>
          </p:cNvSpPr>
          <p:nvPr>
            <p:ph idx="1"/>
          </p:nvPr>
        </p:nvSpPr>
        <p:spPr>
          <a:xfrm>
            <a:off x="469550" y="1233378"/>
            <a:ext cx="11252900" cy="5454502"/>
          </a:xfrm>
        </p:spPr>
        <p:txBody>
          <a:bodyPr>
            <a:normAutofit fontScale="25000" lnSpcReduction="20000"/>
          </a:bodyPr>
          <a:lstStyle/>
          <a:p>
            <a:endParaRPr lang="en-US" sz="3500" dirty="0"/>
          </a:p>
          <a:p>
            <a:r>
              <a:rPr lang="en-US" sz="8400" dirty="0"/>
              <a:t>The Rule’s description of the sales factor appears flawed and creates confusion with respect to where receipts of in-state independent and unaffiliated television and radio stations should be sourced. </a:t>
            </a:r>
          </a:p>
          <a:p>
            <a:r>
              <a:rPr lang="en-US" sz="8400" dirty="0"/>
              <a:t>To the extent that paragraph B.1 of §IV.18(h)(4)(iv) is operative, it potentially conflicts with market-based sourcing principles which the MTC embraced in 2017. </a:t>
            </a:r>
          </a:p>
          <a:p>
            <a:r>
              <a:rPr lang="en-US" sz="8400" dirty="0"/>
              <a:t>The Section 17 regulations essentially mirror paragraph B.2, making the Broadcasting Rule’s recommended sales factor section largely duplicative and unnecessary. </a:t>
            </a:r>
          </a:p>
          <a:p>
            <a:r>
              <a:rPr lang="en-US" sz="8400" dirty="0"/>
              <a:t>The Broadcasting Rule, unlike the Section 17 regulations, has become stale because it does not expressly apply to Internet activities, such as streaming services. It also does not address the sourcing of receipts of third parties such as content providers/creators who license their property to broadcasters for delivery to viewers. </a:t>
            </a:r>
          </a:p>
          <a:p>
            <a:r>
              <a:rPr lang="en-US" sz="8400" dirty="0"/>
              <a:t>Most broadly, recommending two overlapping models that apply to the same activities but use different language without explanation might mislead states to adopt the rules without modification, creating potential confusion and possible unfairness as taxpayers seek out the set of rules that is most beneficial to them.</a:t>
            </a:r>
          </a:p>
          <a:p>
            <a:pPr marL="0" indent="0">
              <a:buNone/>
            </a:pPr>
            <a:endParaRPr lang="en-US" sz="7200" dirty="0"/>
          </a:p>
          <a:p>
            <a:endParaRPr lang="en-US" dirty="0"/>
          </a:p>
        </p:txBody>
      </p:sp>
      <p:sp>
        <p:nvSpPr>
          <p:cNvPr id="4" name="Slide Number Placeholder 3">
            <a:extLst>
              <a:ext uri="{FF2B5EF4-FFF2-40B4-BE49-F238E27FC236}">
                <a16:creationId xmlns:a16="http://schemas.microsoft.com/office/drawing/2014/main" id="{8476EC58-5C4F-7105-43C5-406518FF382A}"/>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1247815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61F33-223E-B5FC-C1A9-F26C0800131E}"/>
              </a:ext>
            </a:extLst>
          </p:cNvPr>
          <p:cNvSpPr>
            <a:spLocks noGrp="1"/>
          </p:cNvSpPr>
          <p:nvPr>
            <p:ph type="title"/>
          </p:nvPr>
        </p:nvSpPr>
        <p:spPr>
          <a:xfrm>
            <a:off x="746015" y="2440668"/>
            <a:ext cx="11029616" cy="988332"/>
          </a:xfrm>
        </p:spPr>
        <p:txBody>
          <a:bodyPr/>
          <a:lstStyle/>
          <a:p>
            <a:r>
              <a:rPr lang="en-US" dirty="0">
                <a:solidFill>
                  <a:schemeClr val="accent1"/>
                </a:solidFill>
              </a:rPr>
              <a:t>Next steps?</a:t>
            </a:r>
          </a:p>
        </p:txBody>
      </p:sp>
      <p:sp>
        <p:nvSpPr>
          <p:cNvPr id="3" name="Slide Number Placeholder 2">
            <a:extLst>
              <a:ext uri="{FF2B5EF4-FFF2-40B4-BE49-F238E27FC236}">
                <a16:creationId xmlns:a16="http://schemas.microsoft.com/office/drawing/2014/main" id="{AF82AAEA-C190-E031-6484-7A025E343D9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Tree>
    <p:extLst>
      <p:ext uri="{BB962C8B-B14F-4D97-AF65-F5344CB8AC3E}">
        <p14:creationId xmlns:p14="http://schemas.microsoft.com/office/powerpoint/2010/main" val="23272957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3406</TotalTime>
  <Words>647</Words>
  <Application>Microsoft Office PowerPoint</Application>
  <PresentationFormat>Widescreen</PresentationFormat>
  <Paragraphs>39</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Calibri</vt:lpstr>
      <vt:lpstr>Franklin Gothic Book</vt:lpstr>
      <vt:lpstr>Franklin Gothic Demi</vt:lpstr>
      <vt:lpstr>Wingdings 2</vt:lpstr>
      <vt:lpstr>DividendVTI</vt:lpstr>
      <vt:lpstr>     Review of MTC Model Sales/Receipts Sourcing &amp; Special Industry Regulations  Status Report to the Uniformity Committee     --Sourcing of Broadcasting Receipts--  </vt:lpstr>
      <vt:lpstr>Two mtc model regulations address broadcasting</vt:lpstr>
      <vt:lpstr>The curious Sales factor in the Section 18 broadcasting rule:</vt:lpstr>
      <vt:lpstr>The rule’s archaic language and narrow scope</vt:lpstr>
      <vt:lpstr>Section 17 regulations’ receipts factor</vt:lpstr>
      <vt:lpstr>There are AT least 5 reasons to remove the sales factor section from the Section 18 Rule and insert a cross-reference to the Section 17 regulations:</vt:lpstr>
      <vt:lpstr>    the 5 reasons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Brian A. Hamer</dc:creator>
  <cp:lastModifiedBy>Helen Hecht</cp:lastModifiedBy>
  <cp:revision>21</cp:revision>
  <cp:lastPrinted>2025-04-25T16:38:36Z</cp:lastPrinted>
  <dcterms:created xsi:type="dcterms:W3CDTF">2025-04-22T21:54:29Z</dcterms:created>
  <dcterms:modified xsi:type="dcterms:W3CDTF">2025-04-25T21:04:13Z</dcterms:modified>
</cp:coreProperties>
</file>