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2" r:id="rId1"/>
  </p:sldMasterIdLst>
  <p:notesMasterIdLst>
    <p:notesMasterId r:id="rId45"/>
  </p:notesMasterIdLst>
  <p:sldIdLst>
    <p:sldId id="257" r:id="rId2"/>
    <p:sldId id="269" r:id="rId3"/>
    <p:sldId id="271" r:id="rId4"/>
    <p:sldId id="258" r:id="rId5"/>
    <p:sldId id="277" r:id="rId6"/>
    <p:sldId id="278" r:id="rId7"/>
    <p:sldId id="279" r:id="rId8"/>
    <p:sldId id="260" r:id="rId9"/>
    <p:sldId id="262" r:id="rId10"/>
    <p:sldId id="265" r:id="rId11"/>
    <p:sldId id="266" r:id="rId12"/>
    <p:sldId id="275" r:id="rId13"/>
    <p:sldId id="274" r:id="rId14"/>
    <p:sldId id="268" r:id="rId15"/>
    <p:sldId id="666" r:id="rId16"/>
    <p:sldId id="668" r:id="rId17"/>
    <p:sldId id="276" r:id="rId18"/>
    <p:sldId id="280" r:id="rId19"/>
    <p:sldId id="281" r:id="rId20"/>
    <p:sldId id="272" r:id="rId21"/>
    <p:sldId id="283" r:id="rId22"/>
    <p:sldId id="284" r:id="rId23"/>
    <p:sldId id="285" r:id="rId24"/>
    <p:sldId id="286" r:id="rId25"/>
    <p:sldId id="288" r:id="rId26"/>
    <p:sldId id="287" r:id="rId27"/>
    <p:sldId id="289" r:id="rId28"/>
    <p:sldId id="290" r:id="rId29"/>
    <p:sldId id="669" r:id="rId30"/>
    <p:sldId id="291" r:id="rId31"/>
    <p:sldId id="670" r:id="rId32"/>
    <p:sldId id="647" r:id="rId33"/>
    <p:sldId id="648" r:id="rId34"/>
    <p:sldId id="649" r:id="rId35"/>
    <p:sldId id="656" r:id="rId36"/>
    <p:sldId id="659" r:id="rId37"/>
    <p:sldId id="660" r:id="rId38"/>
    <p:sldId id="664" r:id="rId39"/>
    <p:sldId id="658" r:id="rId40"/>
    <p:sldId id="665" r:id="rId41"/>
    <p:sldId id="661" r:id="rId42"/>
    <p:sldId id="663" r:id="rId43"/>
    <p:sldId id="273" r:id="rId44"/>
  </p:sldIdLst>
  <p:sldSz cx="12192000" cy="6858000"/>
  <p:notesSz cx="7077075" cy="9363075"/>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 id="5" name="Mia Strong" initials="MS" lastIdx="5" clrIdx="4">
    <p:extLst>
      <p:ext uri="{19B8F6BF-5375-455C-9EA6-DF929625EA0E}">
        <p15:presenceInfo xmlns:p15="http://schemas.microsoft.com/office/powerpoint/2012/main" userId="S-1-5-21-879169590-2894304047-4147668844-309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089E90-E5D7-4B64-BA9D-7C9D4A25E941}" v="164" dt="2025-04-18T14:11:06.7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80" autoAdjust="0"/>
    <p:restoredTop sz="77791" autoAdjust="0"/>
  </p:normalViewPr>
  <p:slideViewPr>
    <p:cSldViewPr snapToGrid="0">
      <p:cViewPr varScale="1">
        <p:scale>
          <a:sx n="61" d="100"/>
          <a:sy n="61" d="100"/>
        </p:scale>
        <p:origin x="516"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796"/>
    </p:cViewPr>
  </p:sorterViewPr>
  <p:notesViewPr>
    <p:cSldViewPr snapToGrid="0">
      <p:cViewPr varScale="1">
        <p:scale>
          <a:sx n="85" d="100"/>
          <a:sy n="85" d="100"/>
        </p:scale>
        <p:origin x="382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6DF0A747-3D3D-4E61-BBFC-593FEE6AD157}" type="datetimeFigureOut">
              <a:rPr lang="en-US" smtClean="0"/>
              <a:t>4/25/2025</a:t>
            </a:fld>
            <a:endParaRPr lang="en-US" dirty="0"/>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74BE47F8-3455-4D8C-B9E0-C75F5017E12D}" type="slidenum">
              <a:rPr lang="en-US" smtClean="0"/>
              <a:t>‹#›</a:t>
            </a:fld>
            <a:endParaRPr lang="en-US" dirty="0"/>
          </a:p>
        </p:txBody>
      </p:sp>
    </p:spTree>
    <p:extLst>
      <p:ext uri="{BB962C8B-B14F-4D97-AF65-F5344CB8AC3E}">
        <p14:creationId xmlns:p14="http://schemas.microsoft.com/office/powerpoint/2010/main" val="1583194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BE47F8-3455-4D8C-B9E0-C75F5017E12D}" type="slidenum">
              <a:rPr lang="en-US" smtClean="0"/>
              <a:t>20</a:t>
            </a:fld>
            <a:endParaRPr lang="en-US" dirty="0"/>
          </a:p>
        </p:txBody>
      </p:sp>
    </p:spTree>
    <p:extLst>
      <p:ext uri="{BB962C8B-B14F-4D97-AF65-F5344CB8AC3E}">
        <p14:creationId xmlns:p14="http://schemas.microsoft.com/office/powerpoint/2010/main" val="3418160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0651D-E57A-6B01-7C47-1733BD21DC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F15463-EC8D-35F3-8CB0-E4A068129A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BE1C9F-9D2D-4622-49D9-4F3AA80F28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893CD4-9A90-62EB-1E45-A67930845AB7}"/>
              </a:ext>
            </a:extLst>
          </p:cNvPr>
          <p:cNvSpPr>
            <a:spLocks noGrp="1"/>
          </p:cNvSpPr>
          <p:nvPr>
            <p:ph type="sldNum" sz="quarter" idx="5"/>
          </p:nvPr>
        </p:nvSpPr>
        <p:spPr/>
        <p:txBody>
          <a:bodyPr/>
          <a:lstStyle/>
          <a:p>
            <a:fld id="{74BE47F8-3455-4D8C-B9E0-C75F5017E12D}" type="slidenum">
              <a:rPr lang="en-US" smtClean="0"/>
              <a:t>21</a:t>
            </a:fld>
            <a:endParaRPr lang="en-US" dirty="0"/>
          </a:p>
        </p:txBody>
      </p:sp>
    </p:spTree>
    <p:extLst>
      <p:ext uri="{BB962C8B-B14F-4D97-AF65-F5344CB8AC3E}">
        <p14:creationId xmlns:p14="http://schemas.microsoft.com/office/powerpoint/2010/main" val="2941428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9BBC4-2102-B027-6813-B2CC185BE5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6E0658-55B0-C988-2D69-29706A36F2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EA3347-2AB9-7F58-8339-AB8A958D12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498963-B994-94FD-2F14-70AD443075C8}"/>
              </a:ext>
            </a:extLst>
          </p:cNvPr>
          <p:cNvSpPr>
            <a:spLocks noGrp="1"/>
          </p:cNvSpPr>
          <p:nvPr>
            <p:ph type="sldNum" sz="quarter" idx="5"/>
          </p:nvPr>
        </p:nvSpPr>
        <p:spPr/>
        <p:txBody>
          <a:bodyPr/>
          <a:lstStyle/>
          <a:p>
            <a:fld id="{74BE47F8-3455-4D8C-B9E0-C75F5017E12D}" type="slidenum">
              <a:rPr lang="en-US" smtClean="0"/>
              <a:t>22</a:t>
            </a:fld>
            <a:endParaRPr lang="en-US" dirty="0"/>
          </a:p>
        </p:txBody>
      </p:sp>
    </p:spTree>
    <p:extLst>
      <p:ext uri="{BB962C8B-B14F-4D97-AF65-F5344CB8AC3E}">
        <p14:creationId xmlns:p14="http://schemas.microsoft.com/office/powerpoint/2010/main" val="3454178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86379-39EC-CFF3-82AA-55D2BFE644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CFF3EE-4CED-D9FD-B954-4A57582A56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E1C0E4-21C8-2A51-E374-FCEF862F6B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A9EB0D-215B-5458-1D95-A8FE5540DB60}"/>
              </a:ext>
            </a:extLst>
          </p:cNvPr>
          <p:cNvSpPr>
            <a:spLocks noGrp="1"/>
          </p:cNvSpPr>
          <p:nvPr>
            <p:ph type="sldNum" sz="quarter" idx="5"/>
          </p:nvPr>
        </p:nvSpPr>
        <p:spPr/>
        <p:txBody>
          <a:bodyPr/>
          <a:lstStyle/>
          <a:p>
            <a:fld id="{74BE47F8-3455-4D8C-B9E0-C75F5017E12D}" type="slidenum">
              <a:rPr lang="en-US" smtClean="0"/>
              <a:t>23</a:t>
            </a:fld>
            <a:endParaRPr lang="en-US" dirty="0"/>
          </a:p>
        </p:txBody>
      </p:sp>
    </p:spTree>
    <p:extLst>
      <p:ext uri="{BB962C8B-B14F-4D97-AF65-F5344CB8AC3E}">
        <p14:creationId xmlns:p14="http://schemas.microsoft.com/office/powerpoint/2010/main" val="4106550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A8361-B605-4BAF-F744-AFB15D2706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4FF0BE-9F73-D45E-4282-863C1E6669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2EA9F3-73D6-7F37-67E9-A4C255E6AD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7053F3-A473-AE26-7789-D26202D0D9EE}"/>
              </a:ext>
            </a:extLst>
          </p:cNvPr>
          <p:cNvSpPr>
            <a:spLocks noGrp="1"/>
          </p:cNvSpPr>
          <p:nvPr>
            <p:ph type="sldNum" sz="quarter" idx="5"/>
          </p:nvPr>
        </p:nvSpPr>
        <p:spPr/>
        <p:txBody>
          <a:bodyPr/>
          <a:lstStyle/>
          <a:p>
            <a:fld id="{74BE47F8-3455-4D8C-B9E0-C75F5017E12D}" type="slidenum">
              <a:rPr lang="en-US" smtClean="0"/>
              <a:t>24</a:t>
            </a:fld>
            <a:endParaRPr lang="en-US" dirty="0"/>
          </a:p>
        </p:txBody>
      </p:sp>
    </p:spTree>
    <p:extLst>
      <p:ext uri="{BB962C8B-B14F-4D97-AF65-F5344CB8AC3E}">
        <p14:creationId xmlns:p14="http://schemas.microsoft.com/office/powerpoint/2010/main" val="2973737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7CB99-787A-8E73-CE4C-49B508724C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913A0F-531C-85F1-2DB8-82DA3B2D2B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51802B-FEA4-685A-9B8E-DF2878F2F3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6978CC-2355-25EB-0311-B6FB8190D41B}"/>
              </a:ext>
            </a:extLst>
          </p:cNvPr>
          <p:cNvSpPr>
            <a:spLocks noGrp="1"/>
          </p:cNvSpPr>
          <p:nvPr>
            <p:ph type="sldNum" sz="quarter" idx="5"/>
          </p:nvPr>
        </p:nvSpPr>
        <p:spPr/>
        <p:txBody>
          <a:bodyPr/>
          <a:lstStyle/>
          <a:p>
            <a:fld id="{74BE47F8-3455-4D8C-B9E0-C75F5017E12D}" type="slidenum">
              <a:rPr lang="en-US" smtClean="0"/>
              <a:t>25</a:t>
            </a:fld>
            <a:endParaRPr lang="en-US" dirty="0"/>
          </a:p>
        </p:txBody>
      </p:sp>
    </p:spTree>
    <p:extLst>
      <p:ext uri="{BB962C8B-B14F-4D97-AF65-F5344CB8AC3E}">
        <p14:creationId xmlns:p14="http://schemas.microsoft.com/office/powerpoint/2010/main" val="344113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B49E8-7C3E-0AB4-E058-52804D51F6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F38F08-079C-F3C2-C031-2B4A228AC0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EA4A4F-5833-16FF-CD6C-78EE8CD5BA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AB4085-6CD9-C784-6BB4-8C01A9851B03}"/>
              </a:ext>
            </a:extLst>
          </p:cNvPr>
          <p:cNvSpPr>
            <a:spLocks noGrp="1"/>
          </p:cNvSpPr>
          <p:nvPr>
            <p:ph type="sldNum" sz="quarter" idx="5"/>
          </p:nvPr>
        </p:nvSpPr>
        <p:spPr/>
        <p:txBody>
          <a:bodyPr/>
          <a:lstStyle/>
          <a:p>
            <a:fld id="{74BE47F8-3455-4D8C-B9E0-C75F5017E12D}" type="slidenum">
              <a:rPr lang="en-US" smtClean="0"/>
              <a:t>26</a:t>
            </a:fld>
            <a:endParaRPr lang="en-US" dirty="0"/>
          </a:p>
        </p:txBody>
      </p:sp>
    </p:spTree>
    <p:extLst>
      <p:ext uri="{BB962C8B-B14F-4D97-AF65-F5344CB8AC3E}">
        <p14:creationId xmlns:p14="http://schemas.microsoft.com/office/powerpoint/2010/main" val="1025615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052D7-0243-ED13-8C0B-3365055F6F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AD3278-F5D6-A9BD-EE01-4A8A1AB5A8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C4B3ED-EAB9-C482-F4FE-CB19D5DD65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6DC40E-3A02-7A99-DB6E-6DD5DEF0D9FF}"/>
              </a:ext>
            </a:extLst>
          </p:cNvPr>
          <p:cNvSpPr>
            <a:spLocks noGrp="1"/>
          </p:cNvSpPr>
          <p:nvPr>
            <p:ph type="sldNum" sz="quarter" idx="5"/>
          </p:nvPr>
        </p:nvSpPr>
        <p:spPr/>
        <p:txBody>
          <a:bodyPr/>
          <a:lstStyle/>
          <a:p>
            <a:fld id="{74BE47F8-3455-4D8C-B9E0-C75F5017E12D}" type="slidenum">
              <a:rPr lang="en-US" smtClean="0"/>
              <a:t>27</a:t>
            </a:fld>
            <a:endParaRPr lang="en-US" dirty="0"/>
          </a:p>
        </p:txBody>
      </p:sp>
    </p:spTree>
    <p:extLst>
      <p:ext uri="{BB962C8B-B14F-4D97-AF65-F5344CB8AC3E}">
        <p14:creationId xmlns:p14="http://schemas.microsoft.com/office/powerpoint/2010/main" val="2356476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66678-C3E8-C4F0-2BCD-1F920E0922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97F4DB-C6F7-FA82-F8B6-148A83972C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4833FC-9E42-A20D-3EB1-95FE5A8613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FE02BD-A958-A29B-93D8-F116B953F8D7}"/>
              </a:ext>
            </a:extLst>
          </p:cNvPr>
          <p:cNvSpPr>
            <a:spLocks noGrp="1"/>
          </p:cNvSpPr>
          <p:nvPr>
            <p:ph type="sldNum" sz="quarter" idx="5"/>
          </p:nvPr>
        </p:nvSpPr>
        <p:spPr/>
        <p:txBody>
          <a:bodyPr/>
          <a:lstStyle/>
          <a:p>
            <a:fld id="{74BE47F8-3455-4D8C-B9E0-C75F5017E12D}" type="slidenum">
              <a:rPr lang="en-US" smtClean="0"/>
              <a:t>28</a:t>
            </a:fld>
            <a:endParaRPr lang="en-US" dirty="0"/>
          </a:p>
        </p:txBody>
      </p:sp>
    </p:spTree>
    <p:extLst>
      <p:ext uri="{BB962C8B-B14F-4D97-AF65-F5344CB8AC3E}">
        <p14:creationId xmlns:p14="http://schemas.microsoft.com/office/powerpoint/2010/main" val="938356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129DAAD1-DCC8-4986-ABC6-E5C7F40BAF74}" type="datetime1">
              <a:rPr lang="en-US" smtClean="0"/>
              <a:t>4/25/2025</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04136-8312-4616-9D8B-8217A16E872A}" type="datetime1">
              <a:rPr lang="en-US" smtClean="0"/>
              <a:t>4/25/2025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1003B7D0-9026-43E0-BB72-296DFF463416}" type="datetime1">
              <a:rPr lang="en-US" smtClean="0"/>
              <a:t>4/25/2025</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709955"/>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1539433"/>
            <a:ext cx="11029615" cy="4435917"/>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62EB29EC-452B-411D-BB95-55074DC2997B}" type="datetime1">
              <a:rPr lang="en-US" smtClean="0"/>
              <a:t>4/25/2025</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04E83301-EA85-4833-AC88-201BDBC4DFDA}" type="datetime1">
              <a:rPr lang="en-US" smtClean="0"/>
              <a:t>4/25/2025</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8F49CD-F5BA-445F-9E73-B8FBCCADC9E4}" type="datetime1">
              <a:rPr lang="en-US" smtClean="0"/>
              <a:t>4/25/2025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9AB9F2-6600-44D8-A39E-9C8A1D247AE4}" type="datetime1">
              <a:rPr lang="en-US" smtClean="0"/>
              <a:t>4/25/2025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699458-CD5E-4469-899A-81E77DE4C8A2}" type="datetime1">
              <a:rPr lang="en-US" smtClean="0"/>
              <a:t>4/25/2025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678CE-E1B9-46A2-9F0A-B08F8FD335D6}" type="datetime1">
              <a:rPr lang="en-US" smtClean="0"/>
              <a:t>4/25/2025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4EF5B52A-164C-491C-82EC-0311110E63BC}" type="datetime1">
              <a:rPr lang="en-US" smtClean="0"/>
              <a:t>4/25/2025</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DDD167-4E9B-496D-A1B4-EC3F4B87A8D0}" type="datetime1">
              <a:rPr lang="en-US" smtClean="0"/>
              <a:t>4/25/2025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75444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1713053"/>
            <a:ext cx="11029616" cy="460672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2537ACC9-04C3-44FE-8193-E17ECA2F4901}" type="datetime1">
              <a:rPr lang="en-US" smtClean="0"/>
              <a:t>4/25/2025</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2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2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20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52FF1B8-145F-47AA-9F6F-7DA3201AA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4241830" y="2371968"/>
            <a:ext cx="7622510" cy="1688178"/>
          </a:xfrm>
        </p:spPr>
        <p:txBody>
          <a:bodyPr>
            <a:normAutofit fontScale="90000"/>
          </a:bodyPr>
          <a:lstStyle/>
          <a:p>
            <a:br>
              <a:rPr lang="en-US" sz="4400" dirty="0"/>
            </a:br>
            <a:br>
              <a:rPr lang="en-US" sz="4400" dirty="0"/>
            </a:br>
            <a:br>
              <a:rPr lang="en-US" sz="4400" dirty="0"/>
            </a:br>
            <a:br>
              <a:rPr lang="en-US" sz="4400" dirty="0"/>
            </a:br>
            <a:br>
              <a:rPr lang="en-US" sz="4400" dirty="0"/>
            </a:br>
            <a:br>
              <a:rPr lang="en-US" sz="4400" dirty="0"/>
            </a:br>
            <a:r>
              <a:rPr lang="en-US" sz="4000" dirty="0"/>
              <a:t>Sales Tax on Digital Products</a:t>
            </a:r>
            <a:br>
              <a:rPr lang="en-US" sz="4000" dirty="0"/>
            </a:br>
            <a:r>
              <a:rPr lang="en-US" sz="4000" dirty="0"/>
              <a:t>Status Report </a:t>
            </a:r>
            <a:endParaRPr lang="en-US" sz="4400" dirty="0"/>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4366260" y="4235669"/>
            <a:ext cx="6858787" cy="1627921"/>
          </a:xfrm>
        </p:spPr>
        <p:txBody>
          <a:bodyPr>
            <a:noAutofit/>
          </a:bodyPr>
          <a:lstStyle/>
          <a:p>
            <a:pPr>
              <a:spcAft>
                <a:spcPts val="0"/>
              </a:spcAft>
            </a:pPr>
            <a:r>
              <a:rPr lang="en-US" sz="2000" dirty="0"/>
              <a:t>April 29, 2025</a:t>
            </a:r>
          </a:p>
          <a:p>
            <a:pPr>
              <a:spcAft>
                <a:spcPts val="0"/>
              </a:spcAft>
            </a:pPr>
            <a:r>
              <a:rPr lang="en-US" sz="2000" dirty="0"/>
              <a:t>Chair - Tim Jennrich, Washington</a:t>
            </a:r>
          </a:p>
          <a:p>
            <a:pPr>
              <a:spcAft>
                <a:spcPts val="0"/>
              </a:spcAft>
            </a:pPr>
            <a:r>
              <a:rPr lang="en-US" sz="2000" dirty="0"/>
              <a:t>Vice Chair – Mia Strong, Louisiana</a:t>
            </a:r>
          </a:p>
          <a:p>
            <a:pPr>
              <a:spcAft>
                <a:spcPts val="0"/>
              </a:spcAft>
            </a:pPr>
            <a:r>
              <a:rPr lang="en-US" sz="2000" dirty="0"/>
              <a:t>Definition Study Group Lead – Ray Langenberg, Texas</a:t>
            </a:r>
            <a:endParaRPr lang="en-US" sz="2400" dirty="0"/>
          </a:p>
        </p:txBody>
      </p:sp>
      <p:sp>
        <p:nvSpPr>
          <p:cNvPr id="31" name="Rectangle 30">
            <a:extLst>
              <a:ext uri="{FF2B5EF4-FFF2-40B4-BE49-F238E27FC236}">
                <a16:creationId xmlns:a16="http://schemas.microsoft.com/office/drawing/2014/main" id="{6DFE8A8C-8C1F-40A1-8A45-9D05B0DD8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3" name="Rectangle 32">
            <a:extLst>
              <a:ext uri="{FF2B5EF4-FFF2-40B4-BE49-F238E27FC236}">
                <a16:creationId xmlns:a16="http://schemas.microsoft.com/office/drawing/2014/main" id="{EE1EF8C3-8F8A-447D-A5FF-C1242682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5" name="Rectangle 34">
            <a:extLst>
              <a:ext uri="{FF2B5EF4-FFF2-40B4-BE49-F238E27FC236}">
                <a16:creationId xmlns:a16="http://schemas.microsoft.com/office/drawing/2014/main" id="{1B511BAF-6DC3-420A-8603-96945C66A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4" name="Picture 3">
            <a:extLst>
              <a:ext uri="{FF2B5EF4-FFF2-40B4-BE49-F238E27FC236}">
                <a16:creationId xmlns:a16="http://schemas.microsoft.com/office/drawing/2014/main" id="{49F09600-EAFC-4C54-94E9-659BE7BEF5B3}"/>
              </a:ext>
            </a:extLst>
          </p:cNvPr>
          <p:cNvPicPr>
            <a:picLocks noChangeAspect="1"/>
          </p:cNvPicPr>
          <p:nvPr/>
        </p:nvPicPr>
        <p:blipFill>
          <a:blip r:embed="rId2"/>
          <a:stretch>
            <a:fillRect/>
          </a:stretch>
        </p:blipFill>
        <p:spPr>
          <a:xfrm>
            <a:off x="830031" y="2960077"/>
            <a:ext cx="3053422" cy="1541978"/>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59E7A8-9D2E-EC93-3DCB-D64812DCE4DB}"/>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6096000" y="578733"/>
            <a:ext cx="5295439" cy="6198243"/>
          </a:xfrm>
          <a:prstGeom prst="rect">
            <a:avLst/>
          </a:prstGeom>
        </p:spPr>
      </p:pic>
      <p:sp>
        <p:nvSpPr>
          <p:cNvPr id="6" name="TextBox 5">
            <a:extLst>
              <a:ext uri="{FF2B5EF4-FFF2-40B4-BE49-F238E27FC236}">
                <a16:creationId xmlns:a16="http://schemas.microsoft.com/office/drawing/2014/main" id="{18C97088-D572-B839-7B62-20B7A4B79C50}"/>
              </a:ext>
            </a:extLst>
          </p:cNvPr>
          <p:cNvSpPr txBox="1"/>
          <p:nvPr/>
        </p:nvSpPr>
        <p:spPr>
          <a:xfrm>
            <a:off x="508151" y="1551008"/>
            <a:ext cx="3878654" cy="1631216"/>
          </a:xfrm>
          <a:prstGeom prst="rect">
            <a:avLst/>
          </a:prstGeom>
          <a:noFill/>
        </p:spPr>
        <p:txBody>
          <a:bodyPr wrap="square" rtlCol="0">
            <a:spAutoFit/>
          </a:bodyPr>
          <a:lstStyle/>
          <a:p>
            <a:r>
              <a:rPr lang="en-US" sz="2000" b="1" dirty="0"/>
              <a:t>One important page is the appendix page. If you’re looking for materials, you may find them here as well as in other places in this outline. </a:t>
            </a:r>
          </a:p>
        </p:txBody>
      </p:sp>
      <p:sp>
        <p:nvSpPr>
          <p:cNvPr id="2" name="Slide Number Placeholder 1">
            <a:extLst>
              <a:ext uri="{FF2B5EF4-FFF2-40B4-BE49-F238E27FC236}">
                <a16:creationId xmlns:a16="http://schemas.microsoft.com/office/drawing/2014/main" id="{EF55CEC9-6905-687B-FD29-2CA1468359A8}"/>
              </a:ext>
            </a:extLst>
          </p:cNvPr>
          <p:cNvSpPr>
            <a:spLocks noGrp="1"/>
          </p:cNvSpPr>
          <p:nvPr>
            <p:ph type="sldNum" sz="quarter" idx="12"/>
          </p:nvPr>
        </p:nvSpPr>
        <p:spPr/>
        <p:txBody>
          <a:bodyPr/>
          <a:lstStyle/>
          <a:p>
            <a:fld id="{3A98EE3D-8CD1-4C3F-BD1C-C98C9596463C}" type="slidenum">
              <a:rPr lang="en-US" smtClean="0"/>
              <a:t>10</a:t>
            </a:fld>
            <a:endParaRPr lang="en-US" dirty="0"/>
          </a:p>
        </p:txBody>
      </p:sp>
    </p:spTree>
    <p:extLst>
      <p:ext uri="{BB962C8B-B14F-4D97-AF65-F5344CB8AC3E}">
        <p14:creationId xmlns:p14="http://schemas.microsoft.com/office/powerpoint/2010/main" val="1336014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0F88C-9458-C03D-01F5-08D73981519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3A0F8FE-31B8-8EF9-8C03-E0CA60AD431D}"/>
              </a:ext>
            </a:extLst>
          </p:cNvPr>
          <p:cNvSpPr>
            <a:spLocks noGrp="1"/>
          </p:cNvSpPr>
          <p:nvPr>
            <p:ph type="title"/>
          </p:nvPr>
        </p:nvSpPr>
        <p:spPr/>
        <p:txBody>
          <a:bodyPr/>
          <a:lstStyle/>
          <a:p>
            <a:r>
              <a:rPr lang="en-US" dirty="0"/>
              <a:t>UPDATE on the Bundling Study Group</a:t>
            </a:r>
          </a:p>
        </p:txBody>
      </p:sp>
      <p:sp>
        <p:nvSpPr>
          <p:cNvPr id="5" name="Text Placeholder 4">
            <a:extLst>
              <a:ext uri="{FF2B5EF4-FFF2-40B4-BE49-F238E27FC236}">
                <a16:creationId xmlns:a16="http://schemas.microsoft.com/office/drawing/2014/main" id="{0442DBBC-B44B-5A9B-4DA2-0434E75A026A}"/>
              </a:ext>
            </a:extLst>
          </p:cNvPr>
          <p:cNvSpPr>
            <a:spLocks noGrp="1"/>
          </p:cNvSpPr>
          <p:nvPr>
            <p:ph type="body" idx="1"/>
          </p:nvPr>
        </p:nvSpPr>
        <p:spPr/>
        <p:txBody>
          <a:bodyPr/>
          <a:lstStyle/>
          <a:p>
            <a:r>
              <a:rPr lang="en-US" b="1" dirty="0"/>
              <a:t>Digital Products Project</a:t>
            </a:r>
          </a:p>
        </p:txBody>
      </p:sp>
      <p:sp>
        <p:nvSpPr>
          <p:cNvPr id="2" name="Slide Number Placeholder 1">
            <a:extLst>
              <a:ext uri="{FF2B5EF4-FFF2-40B4-BE49-F238E27FC236}">
                <a16:creationId xmlns:a16="http://schemas.microsoft.com/office/drawing/2014/main" id="{22C9599E-C115-A344-09B2-5A726F5AD220}"/>
              </a:ext>
            </a:extLst>
          </p:cNvPr>
          <p:cNvSpPr>
            <a:spLocks noGrp="1"/>
          </p:cNvSpPr>
          <p:nvPr>
            <p:ph type="sldNum" sz="quarter" idx="12"/>
          </p:nvPr>
        </p:nvSpPr>
        <p:spPr/>
        <p:txBody>
          <a:bodyPr/>
          <a:lstStyle/>
          <a:p>
            <a:fld id="{3A98EE3D-8CD1-4C3F-BD1C-C98C9596463C}" type="slidenum">
              <a:rPr lang="en-US" smtClean="0"/>
              <a:t>11</a:t>
            </a:fld>
            <a:endParaRPr lang="en-US" dirty="0"/>
          </a:p>
        </p:txBody>
      </p:sp>
    </p:spTree>
    <p:extLst>
      <p:ext uri="{BB962C8B-B14F-4D97-AF65-F5344CB8AC3E}">
        <p14:creationId xmlns:p14="http://schemas.microsoft.com/office/powerpoint/2010/main" val="1621111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AC881B4-20E5-B55C-4138-AEC78969D2FE}"/>
              </a:ext>
            </a:extLst>
          </p:cNvPr>
          <p:cNvSpPr>
            <a:spLocks noGrp="1"/>
          </p:cNvSpPr>
          <p:nvPr>
            <p:ph type="title"/>
          </p:nvPr>
        </p:nvSpPr>
        <p:spPr>
          <a:xfrm>
            <a:off x="771148" y="1037967"/>
            <a:ext cx="3054091" cy="4709131"/>
          </a:xfrm>
        </p:spPr>
        <p:txBody>
          <a:bodyPr anchor="ctr">
            <a:normAutofit/>
          </a:bodyPr>
          <a:lstStyle/>
          <a:p>
            <a:r>
              <a:rPr lang="en-US" dirty="0">
                <a:solidFill>
                  <a:srgbClr val="FFFEFF"/>
                </a:solidFill>
              </a:rPr>
              <a:t>Bundling Study Group</a:t>
            </a:r>
          </a:p>
        </p:txBody>
      </p:sp>
      <p:sp>
        <p:nvSpPr>
          <p:cNvPr id="3" name="Content Placeholder 2">
            <a:extLst>
              <a:ext uri="{FF2B5EF4-FFF2-40B4-BE49-F238E27FC236}">
                <a16:creationId xmlns:a16="http://schemas.microsoft.com/office/drawing/2014/main" id="{B71B7766-9702-DEEE-9DA5-17AEA5340A26}"/>
              </a:ext>
            </a:extLst>
          </p:cNvPr>
          <p:cNvSpPr>
            <a:spLocks noGrp="1"/>
          </p:cNvSpPr>
          <p:nvPr>
            <p:ph idx="1"/>
          </p:nvPr>
        </p:nvSpPr>
        <p:spPr>
          <a:xfrm>
            <a:off x="4534935" y="1037968"/>
            <a:ext cx="6725899" cy="4820832"/>
          </a:xfrm>
        </p:spPr>
        <p:txBody>
          <a:bodyPr>
            <a:normAutofit/>
          </a:bodyPr>
          <a:lstStyle/>
          <a:p>
            <a:r>
              <a:rPr lang="en-US"/>
              <a:t>The goal was to determine if there were situations or details where the nature of digital products created issues for the Streamlined bundling rules.</a:t>
            </a:r>
          </a:p>
        </p:txBody>
      </p:sp>
      <p:sp>
        <p:nvSpPr>
          <p:cNvPr id="4" name="Slide Number Placeholder 3">
            <a:extLst>
              <a:ext uri="{FF2B5EF4-FFF2-40B4-BE49-F238E27FC236}">
                <a16:creationId xmlns:a16="http://schemas.microsoft.com/office/drawing/2014/main" id="{476C2116-8F42-7FC8-986A-6B348B612A13}"/>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12</a:t>
            </a:fld>
            <a:endParaRPr lang="en-US"/>
          </a:p>
        </p:txBody>
      </p:sp>
    </p:spTree>
    <p:extLst>
      <p:ext uri="{BB962C8B-B14F-4D97-AF65-F5344CB8AC3E}">
        <p14:creationId xmlns:p14="http://schemas.microsoft.com/office/powerpoint/2010/main" val="1452740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993F262-EBF9-A792-E121-F4561A375D70}"/>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Bundling Study Group </a:t>
            </a:r>
          </a:p>
        </p:txBody>
      </p:sp>
      <p:sp>
        <p:nvSpPr>
          <p:cNvPr id="3" name="Content Placeholder 2">
            <a:extLst>
              <a:ext uri="{FF2B5EF4-FFF2-40B4-BE49-F238E27FC236}">
                <a16:creationId xmlns:a16="http://schemas.microsoft.com/office/drawing/2014/main" id="{597171EF-285A-1A6C-8E52-B5BF81F87A63}"/>
              </a:ext>
            </a:extLst>
          </p:cNvPr>
          <p:cNvSpPr>
            <a:spLocks noGrp="1"/>
          </p:cNvSpPr>
          <p:nvPr>
            <p:ph idx="1"/>
          </p:nvPr>
        </p:nvSpPr>
        <p:spPr>
          <a:xfrm>
            <a:off x="4534935" y="597643"/>
            <a:ext cx="6725899" cy="5757309"/>
          </a:xfrm>
        </p:spPr>
        <p:txBody>
          <a:bodyPr>
            <a:normAutofit/>
          </a:bodyPr>
          <a:lstStyle/>
          <a:p>
            <a:pPr>
              <a:lnSpc>
                <a:spcPct val="100000"/>
              </a:lnSpc>
              <a:spcAft>
                <a:spcPts val="1200"/>
              </a:spcAft>
            </a:pPr>
            <a:r>
              <a:rPr lang="en-US" sz="2600" dirty="0"/>
              <a:t>The bundling study group held four discussion sessions beginning in December, 2024. </a:t>
            </a:r>
          </a:p>
          <a:p>
            <a:pPr>
              <a:lnSpc>
                <a:spcPct val="100000"/>
              </a:lnSpc>
              <a:spcAft>
                <a:spcPts val="1200"/>
              </a:spcAft>
            </a:pPr>
            <a:r>
              <a:rPr lang="en-US" sz="2600" dirty="0"/>
              <a:t>Results were received from Colorado, the District of Columbia, Iowa, Kentucky, Louisiana, Nebraska, South Dakota, Texas, Utah, Vermont, Washington, and Wisconsin. </a:t>
            </a:r>
          </a:p>
          <a:p>
            <a:pPr>
              <a:lnSpc>
                <a:spcPct val="100000"/>
              </a:lnSpc>
              <a:spcAft>
                <a:spcPts val="1200"/>
              </a:spcAft>
            </a:pPr>
            <a:r>
              <a:rPr lang="en-US" sz="2600" dirty="0"/>
              <a:t>The group then agreed upon a report back to the work group which was discussed on the April 3, 2025 work group call. </a:t>
            </a:r>
          </a:p>
        </p:txBody>
      </p:sp>
      <p:sp>
        <p:nvSpPr>
          <p:cNvPr id="4" name="Slide Number Placeholder 3">
            <a:extLst>
              <a:ext uri="{FF2B5EF4-FFF2-40B4-BE49-F238E27FC236}">
                <a16:creationId xmlns:a16="http://schemas.microsoft.com/office/drawing/2014/main" id="{3573AC4E-93F7-D8E6-354C-3538DE3CF5C8}"/>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13</a:t>
            </a:fld>
            <a:endParaRPr lang="en-US"/>
          </a:p>
        </p:txBody>
      </p:sp>
    </p:spTree>
    <p:extLst>
      <p:ext uri="{BB962C8B-B14F-4D97-AF65-F5344CB8AC3E}">
        <p14:creationId xmlns:p14="http://schemas.microsoft.com/office/powerpoint/2010/main" val="3950228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B8312BD-6E3E-E9E9-D677-0A80F60E8342}"/>
              </a:ext>
            </a:extLst>
          </p:cNvPr>
          <p:cNvSpPr>
            <a:spLocks noGrp="1"/>
          </p:cNvSpPr>
          <p:nvPr>
            <p:ph type="title"/>
          </p:nvPr>
        </p:nvSpPr>
        <p:spPr>
          <a:xfrm>
            <a:off x="771148" y="1037967"/>
            <a:ext cx="3054091" cy="4709131"/>
          </a:xfrm>
        </p:spPr>
        <p:txBody>
          <a:bodyPr anchor="ctr">
            <a:normAutofit/>
          </a:bodyPr>
          <a:lstStyle/>
          <a:p>
            <a:r>
              <a:rPr lang="en-US" dirty="0">
                <a:solidFill>
                  <a:srgbClr val="FFFEFF"/>
                </a:solidFill>
              </a:rPr>
              <a:t>Bundling Issue  - Study Group Exercise</a:t>
            </a:r>
          </a:p>
        </p:txBody>
      </p:sp>
      <p:sp>
        <p:nvSpPr>
          <p:cNvPr id="3" name="Content Placeholder 2">
            <a:extLst>
              <a:ext uri="{FF2B5EF4-FFF2-40B4-BE49-F238E27FC236}">
                <a16:creationId xmlns:a16="http://schemas.microsoft.com/office/drawing/2014/main" id="{1868355C-20DE-791F-AB54-73AAF2F5BF35}"/>
              </a:ext>
            </a:extLst>
          </p:cNvPr>
          <p:cNvSpPr>
            <a:spLocks noGrp="1"/>
          </p:cNvSpPr>
          <p:nvPr>
            <p:ph idx="1"/>
          </p:nvPr>
        </p:nvSpPr>
        <p:spPr>
          <a:xfrm>
            <a:off x="4534935" y="607878"/>
            <a:ext cx="6725899" cy="5792922"/>
          </a:xfrm>
        </p:spPr>
        <p:txBody>
          <a:bodyPr>
            <a:normAutofit/>
          </a:bodyPr>
          <a:lstStyle/>
          <a:p>
            <a:pPr>
              <a:lnSpc>
                <a:spcPct val="100000"/>
              </a:lnSpc>
              <a:spcAft>
                <a:spcPts val="1200"/>
              </a:spcAft>
            </a:pPr>
            <a:r>
              <a:rPr lang="en-US" sz="2600" dirty="0"/>
              <a:t>Summary of the Streamlined bundling rules. </a:t>
            </a:r>
          </a:p>
          <a:p>
            <a:pPr>
              <a:lnSpc>
                <a:spcPct val="100000"/>
              </a:lnSpc>
              <a:spcAft>
                <a:spcPts val="1200"/>
              </a:spcAft>
            </a:pPr>
            <a:r>
              <a:rPr lang="en-US" sz="2600" dirty="0">
                <a:solidFill>
                  <a:schemeClr val="tx1"/>
                </a:solidFill>
              </a:rPr>
              <a:t>Examples – that included digital products to which participants applied the bundling rules.</a:t>
            </a:r>
          </a:p>
          <a:p>
            <a:pPr>
              <a:lnSpc>
                <a:spcPct val="100000"/>
              </a:lnSpc>
              <a:spcAft>
                <a:spcPts val="1200"/>
              </a:spcAft>
            </a:pPr>
            <a:r>
              <a:rPr lang="en-US" sz="2600" dirty="0">
                <a:solidFill>
                  <a:schemeClr val="tx1"/>
                </a:solidFill>
              </a:rPr>
              <a:t>Asked state volunteers from the states to work through the examples and give input on their results and whether there were gaps or other problems applying the rules to transactions involving digital products.</a:t>
            </a:r>
          </a:p>
        </p:txBody>
      </p:sp>
      <p:sp>
        <p:nvSpPr>
          <p:cNvPr id="4" name="Slide Number Placeholder 3">
            <a:extLst>
              <a:ext uri="{FF2B5EF4-FFF2-40B4-BE49-F238E27FC236}">
                <a16:creationId xmlns:a16="http://schemas.microsoft.com/office/drawing/2014/main" id="{98899905-8D16-D575-68C3-8FB5C525116F}"/>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14</a:t>
            </a:fld>
            <a:endParaRPr lang="en-US"/>
          </a:p>
        </p:txBody>
      </p:sp>
    </p:spTree>
    <p:extLst>
      <p:ext uri="{BB962C8B-B14F-4D97-AF65-F5344CB8AC3E}">
        <p14:creationId xmlns:p14="http://schemas.microsoft.com/office/powerpoint/2010/main" val="270777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0478E-B2E3-BA23-D641-B83A8D2DE728}"/>
              </a:ext>
            </a:extLst>
          </p:cNvPr>
          <p:cNvSpPr>
            <a:spLocks noGrp="1"/>
          </p:cNvSpPr>
          <p:nvPr>
            <p:ph type="title"/>
          </p:nvPr>
        </p:nvSpPr>
        <p:spPr>
          <a:xfrm>
            <a:off x="581194" y="231494"/>
            <a:ext cx="11029616" cy="497711"/>
          </a:xfrm>
        </p:spPr>
        <p:txBody>
          <a:bodyPr>
            <a:normAutofit fontScale="90000"/>
          </a:bodyPr>
          <a:lstStyle/>
          <a:p>
            <a:r>
              <a:rPr lang="en-US" dirty="0"/>
              <a:t>Streamlined Bundling Rules</a:t>
            </a:r>
          </a:p>
        </p:txBody>
      </p:sp>
      <p:pic>
        <p:nvPicPr>
          <p:cNvPr id="6" name="Content Placeholder 5">
            <a:extLst>
              <a:ext uri="{FF2B5EF4-FFF2-40B4-BE49-F238E27FC236}">
                <a16:creationId xmlns:a16="http://schemas.microsoft.com/office/drawing/2014/main" id="{1B527D95-BDA8-F0E5-652D-D3B1B837EE94}"/>
              </a:ext>
            </a:extLst>
          </p:cNvPr>
          <p:cNvPicPr>
            <a:picLocks noGrp="1" noChangeAspect="1"/>
          </p:cNvPicPr>
          <p:nvPr>
            <p:ph idx="1"/>
          </p:nvPr>
        </p:nvPicPr>
        <p:blipFill>
          <a:blip r:embed="rId2"/>
          <a:srcRect r="6306"/>
          <a:stretch/>
        </p:blipFill>
        <p:spPr>
          <a:xfrm>
            <a:off x="149994" y="1053297"/>
            <a:ext cx="11981780" cy="5370618"/>
          </a:xfrm>
        </p:spPr>
      </p:pic>
      <p:sp>
        <p:nvSpPr>
          <p:cNvPr id="4" name="Slide Number Placeholder 3">
            <a:extLst>
              <a:ext uri="{FF2B5EF4-FFF2-40B4-BE49-F238E27FC236}">
                <a16:creationId xmlns:a16="http://schemas.microsoft.com/office/drawing/2014/main" id="{B9BDEBE3-EB34-2F7A-CEF7-CED5A0576500}"/>
              </a:ext>
            </a:extLst>
          </p:cNvPr>
          <p:cNvSpPr>
            <a:spLocks noGrp="1"/>
          </p:cNvSpPr>
          <p:nvPr>
            <p:ph type="sldNum" sz="quarter" idx="12"/>
          </p:nvPr>
        </p:nvSpPr>
        <p:spPr/>
        <p:txBody>
          <a:bodyPr/>
          <a:lstStyle/>
          <a:p>
            <a:fld id="{3A98EE3D-8CD1-4C3F-BD1C-C98C9596463C}" type="slidenum">
              <a:rPr lang="en-US" smtClean="0"/>
              <a:t>15</a:t>
            </a:fld>
            <a:endParaRPr lang="en-US" dirty="0"/>
          </a:p>
        </p:txBody>
      </p:sp>
    </p:spTree>
    <p:extLst>
      <p:ext uri="{BB962C8B-B14F-4D97-AF65-F5344CB8AC3E}">
        <p14:creationId xmlns:p14="http://schemas.microsoft.com/office/powerpoint/2010/main" val="872081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3C2F2FF-E70A-F253-BBAB-B609306C25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9BC8C2-81EC-F37A-CC2D-D6BE2925E34E}"/>
              </a:ext>
            </a:extLst>
          </p:cNvPr>
          <p:cNvSpPr>
            <a:spLocks noGrp="1"/>
          </p:cNvSpPr>
          <p:nvPr>
            <p:ph type="title"/>
          </p:nvPr>
        </p:nvSpPr>
        <p:spPr>
          <a:xfrm>
            <a:off x="208344" y="702156"/>
            <a:ext cx="2442259" cy="3603625"/>
          </a:xfrm>
        </p:spPr>
        <p:txBody>
          <a:bodyPr>
            <a:normAutofit/>
          </a:bodyPr>
          <a:lstStyle/>
          <a:p>
            <a:r>
              <a:rPr lang="en-US" sz="2400" dirty="0"/>
              <a:t>Streamlined Bundling Rules (cont’d)</a:t>
            </a:r>
          </a:p>
        </p:txBody>
      </p:sp>
      <p:sp>
        <p:nvSpPr>
          <p:cNvPr id="4" name="Slide Number Placeholder 3">
            <a:extLst>
              <a:ext uri="{FF2B5EF4-FFF2-40B4-BE49-F238E27FC236}">
                <a16:creationId xmlns:a16="http://schemas.microsoft.com/office/drawing/2014/main" id="{8618B552-361B-0CB1-BE94-F1A20B479C7B}"/>
              </a:ext>
            </a:extLst>
          </p:cNvPr>
          <p:cNvSpPr>
            <a:spLocks noGrp="1"/>
          </p:cNvSpPr>
          <p:nvPr>
            <p:ph type="sldNum" sz="quarter" idx="12"/>
          </p:nvPr>
        </p:nvSpPr>
        <p:spPr/>
        <p:txBody>
          <a:bodyPr/>
          <a:lstStyle/>
          <a:p>
            <a:fld id="{3A98EE3D-8CD1-4C3F-BD1C-C98C9596463C}" type="slidenum">
              <a:rPr lang="en-US" smtClean="0"/>
              <a:t>16</a:t>
            </a:fld>
            <a:endParaRPr lang="en-US" dirty="0"/>
          </a:p>
        </p:txBody>
      </p:sp>
      <p:pic>
        <p:nvPicPr>
          <p:cNvPr id="8" name="Picture 7">
            <a:extLst>
              <a:ext uri="{FF2B5EF4-FFF2-40B4-BE49-F238E27FC236}">
                <a16:creationId xmlns:a16="http://schemas.microsoft.com/office/drawing/2014/main" id="{21E01700-C5A3-EF72-82A5-75306D074F6B}"/>
              </a:ext>
            </a:extLst>
          </p:cNvPr>
          <p:cNvPicPr>
            <a:picLocks noChangeAspect="1"/>
          </p:cNvPicPr>
          <p:nvPr/>
        </p:nvPicPr>
        <p:blipFill>
          <a:blip r:embed="rId2"/>
          <a:stretch>
            <a:fillRect/>
          </a:stretch>
        </p:blipFill>
        <p:spPr>
          <a:xfrm>
            <a:off x="3148462" y="193565"/>
            <a:ext cx="8248847" cy="6470869"/>
          </a:xfrm>
          <a:prstGeom prst="rect">
            <a:avLst/>
          </a:prstGeom>
        </p:spPr>
      </p:pic>
    </p:spTree>
    <p:extLst>
      <p:ext uri="{BB962C8B-B14F-4D97-AF65-F5344CB8AC3E}">
        <p14:creationId xmlns:p14="http://schemas.microsoft.com/office/powerpoint/2010/main" val="4202647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1A1C4-043C-1896-46DA-BBF583A38386}"/>
              </a:ext>
            </a:extLst>
          </p:cNvPr>
          <p:cNvSpPr>
            <a:spLocks noGrp="1"/>
          </p:cNvSpPr>
          <p:nvPr>
            <p:ph type="title"/>
          </p:nvPr>
        </p:nvSpPr>
        <p:spPr>
          <a:xfrm>
            <a:off x="581192" y="702156"/>
            <a:ext cx="11029616" cy="569207"/>
          </a:xfrm>
        </p:spPr>
        <p:txBody>
          <a:bodyPr/>
          <a:lstStyle/>
          <a:p>
            <a:r>
              <a:rPr lang="en-US" dirty="0"/>
              <a:t>Bundling Study Group – Report</a:t>
            </a:r>
          </a:p>
        </p:txBody>
      </p:sp>
      <p:sp>
        <p:nvSpPr>
          <p:cNvPr id="3" name="Content Placeholder 2">
            <a:extLst>
              <a:ext uri="{FF2B5EF4-FFF2-40B4-BE49-F238E27FC236}">
                <a16:creationId xmlns:a16="http://schemas.microsoft.com/office/drawing/2014/main" id="{E3719E5A-5901-2006-7C2D-6708C49B0507}"/>
              </a:ext>
            </a:extLst>
          </p:cNvPr>
          <p:cNvSpPr>
            <a:spLocks noGrp="1"/>
          </p:cNvSpPr>
          <p:nvPr>
            <p:ph idx="1"/>
          </p:nvPr>
        </p:nvSpPr>
        <p:spPr>
          <a:xfrm>
            <a:off x="581192" y="1450429"/>
            <a:ext cx="11029615" cy="4845268"/>
          </a:xfrm>
        </p:spPr>
        <p:txBody>
          <a:bodyPr>
            <a:normAutofit/>
          </a:bodyPr>
          <a:lstStyle/>
          <a:p>
            <a:pPr>
              <a:lnSpc>
                <a:spcPct val="100000"/>
              </a:lnSpc>
              <a:spcBef>
                <a:spcPts val="1200"/>
              </a:spcBef>
              <a:spcAft>
                <a:spcPts val="1200"/>
              </a:spcAft>
            </a:pPr>
            <a:r>
              <a:rPr lang="en-US" sz="2400" dirty="0"/>
              <a:t>Streamlined bundling rules work reasonably well and non-Streamlined states should consider them. </a:t>
            </a:r>
          </a:p>
          <a:p>
            <a:pPr>
              <a:lnSpc>
                <a:spcPct val="100000"/>
              </a:lnSpc>
              <a:spcBef>
                <a:spcPts val="1200"/>
              </a:spcBef>
              <a:spcAft>
                <a:spcPts val="1200"/>
              </a:spcAft>
            </a:pPr>
            <a:r>
              <a:rPr lang="en-US" sz="2400" dirty="0"/>
              <a:t>The group identified that for a given transaction, there are many ways out of the bundling rules, but only a narrow path to remain under the bundling rules. </a:t>
            </a:r>
          </a:p>
          <a:p>
            <a:pPr>
              <a:lnSpc>
                <a:spcPct val="100000"/>
              </a:lnSpc>
              <a:spcBef>
                <a:spcPts val="1200"/>
              </a:spcBef>
              <a:spcAft>
                <a:spcPts val="1200"/>
              </a:spcAft>
            </a:pPr>
            <a:r>
              <a:rPr lang="en-US" sz="2400" dirty="0"/>
              <a:t>The group was told that the Streamlined bundling rules were meant to be narrow, providing both an objective test for, and a set of subjective exclusions from, the bundling rules. </a:t>
            </a:r>
          </a:p>
          <a:p>
            <a:pPr>
              <a:lnSpc>
                <a:spcPct val="100000"/>
              </a:lnSpc>
              <a:spcBef>
                <a:spcPts val="1200"/>
              </a:spcBef>
              <a:spcAft>
                <a:spcPts val="1200"/>
              </a:spcAft>
            </a:pPr>
            <a:r>
              <a:rPr lang="en-US" sz="2400" dirty="0"/>
              <a:t>Due to this, a given transaction escaping treatment under the bundling rules should not be surprising and is not a bad thing. </a:t>
            </a:r>
          </a:p>
        </p:txBody>
      </p:sp>
      <p:sp>
        <p:nvSpPr>
          <p:cNvPr id="4" name="Slide Number Placeholder 3">
            <a:extLst>
              <a:ext uri="{FF2B5EF4-FFF2-40B4-BE49-F238E27FC236}">
                <a16:creationId xmlns:a16="http://schemas.microsoft.com/office/drawing/2014/main" id="{6C319EAD-C78E-2FAB-C5BE-0C5BE9865CC0}"/>
              </a:ext>
            </a:extLst>
          </p:cNvPr>
          <p:cNvSpPr>
            <a:spLocks noGrp="1"/>
          </p:cNvSpPr>
          <p:nvPr>
            <p:ph type="sldNum" sz="quarter" idx="12"/>
          </p:nvPr>
        </p:nvSpPr>
        <p:spPr/>
        <p:txBody>
          <a:bodyPr/>
          <a:lstStyle/>
          <a:p>
            <a:fld id="{3A98EE3D-8CD1-4C3F-BD1C-C98C9596463C}" type="slidenum">
              <a:rPr lang="en-US" smtClean="0"/>
              <a:t>17</a:t>
            </a:fld>
            <a:endParaRPr lang="en-US" dirty="0"/>
          </a:p>
        </p:txBody>
      </p:sp>
    </p:spTree>
    <p:extLst>
      <p:ext uri="{BB962C8B-B14F-4D97-AF65-F5344CB8AC3E}">
        <p14:creationId xmlns:p14="http://schemas.microsoft.com/office/powerpoint/2010/main" val="4277131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B75AD-A9B0-80F5-766D-63FB074EB9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E1868A-734B-92E4-4F86-F3C18270C3A4}"/>
              </a:ext>
            </a:extLst>
          </p:cNvPr>
          <p:cNvSpPr>
            <a:spLocks noGrp="1"/>
          </p:cNvSpPr>
          <p:nvPr>
            <p:ph type="title"/>
          </p:nvPr>
        </p:nvSpPr>
        <p:spPr>
          <a:xfrm>
            <a:off x="581192" y="702156"/>
            <a:ext cx="11029616" cy="627079"/>
          </a:xfrm>
        </p:spPr>
        <p:txBody>
          <a:bodyPr/>
          <a:lstStyle/>
          <a:p>
            <a:r>
              <a:rPr lang="en-US" dirty="0"/>
              <a:t>Bundling Study Group – Report</a:t>
            </a:r>
          </a:p>
        </p:txBody>
      </p:sp>
      <p:sp>
        <p:nvSpPr>
          <p:cNvPr id="3" name="Content Placeholder 2">
            <a:extLst>
              <a:ext uri="{FF2B5EF4-FFF2-40B4-BE49-F238E27FC236}">
                <a16:creationId xmlns:a16="http://schemas.microsoft.com/office/drawing/2014/main" id="{638E3250-3897-2508-C877-DB125B92C800}"/>
              </a:ext>
            </a:extLst>
          </p:cNvPr>
          <p:cNvSpPr>
            <a:spLocks noGrp="1"/>
          </p:cNvSpPr>
          <p:nvPr>
            <p:ph idx="1"/>
          </p:nvPr>
        </p:nvSpPr>
        <p:spPr>
          <a:xfrm>
            <a:off x="581192" y="1597306"/>
            <a:ext cx="11029615" cy="4558537"/>
          </a:xfrm>
        </p:spPr>
        <p:txBody>
          <a:bodyPr>
            <a:normAutofit/>
          </a:bodyPr>
          <a:lstStyle/>
          <a:p>
            <a:pPr>
              <a:lnSpc>
                <a:spcPct val="100000"/>
              </a:lnSpc>
              <a:spcBef>
                <a:spcPts val="1200"/>
              </a:spcBef>
              <a:spcAft>
                <a:spcPts val="1800"/>
              </a:spcAft>
            </a:pPr>
            <a:r>
              <a:rPr lang="en-US" dirty="0"/>
              <a:t>Under the Streamlined Agreement, the determination of taxability is separate from the bundling determination. </a:t>
            </a:r>
          </a:p>
          <a:p>
            <a:pPr>
              <a:lnSpc>
                <a:spcPct val="100000"/>
              </a:lnSpc>
              <a:spcBef>
                <a:spcPts val="1200"/>
              </a:spcBef>
              <a:spcAft>
                <a:spcPts val="1800"/>
              </a:spcAft>
            </a:pPr>
            <a:r>
              <a:rPr lang="en-US" dirty="0"/>
              <a:t>The taxability of a bundled transaction is up to each state. </a:t>
            </a:r>
          </a:p>
          <a:p>
            <a:pPr>
              <a:lnSpc>
                <a:spcPct val="100000"/>
              </a:lnSpc>
              <a:spcBef>
                <a:spcPts val="1200"/>
              </a:spcBef>
              <a:spcAft>
                <a:spcPts val="1800"/>
              </a:spcAft>
            </a:pPr>
            <a:r>
              <a:rPr lang="en-US" dirty="0"/>
              <a:t>The point that the bundling rules are meant to be narrowly applicable was made and accepted.</a:t>
            </a:r>
          </a:p>
        </p:txBody>
      </p:sp>
      <p:sp>
        <p:nvSpPr>
          <p:cNvPr id="4" name="Slide Number Placeholder 3">
            <a:extLst>
              <a:ext uri="{FF2B5EF4-FFF2-40B4-BE49-F238E27FC236}">
                <a16:creationId xmlns:a16="http://schemas.microsoft.com/office/drawing/2014/main" id="{19B0953B-3650-3272-B90F-8D2D07EA3F45}"/>
              </a:ext>
            </a:extLst>
          </p:cNvPr>
          <p:cNvSpPr>
            <a:spLocks noGrp="1"/>
          </p:cNvSpPr>
          <p:nvPr>
            <p:ph type="sldNum" sz="quarter" idx="12"/>
          </p:nvPr>
        </p:nvSpPr>
        <p:spPr/>
        <p:txBody>
          <a:bodyPr/>
          <a:lstStyle/>
          <a:p>
            <a:fld id="{3A98EE3D-8CD1-4C3F-BD1C-C98C9596463C}" type="slidenum">
              <a:rPr lang="en-US" smtClean="0"/>
              <a:t>18</a:t>
            </a:fld>
            <a:endParaRPr lang="en-US" dirty="0"/>
          </a:p>
        </p:txBody>
      </p:sp>
    </p:spTree>
    <p:extLst>
      <p:ext uri="{BB962C8B-B14F-4D97-AF65-F5344CB8AC3E}">
        <p14:creationId xmlns:p14="http://schemas.microsoft.com/office/powerpoint/2010/main" val="3472214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E8ECA-81FB-B93E-4BF4-D36D29F499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FA29D5-A10A-BB6E-D97F-7FCC8532ED56}"/>
              </a:ext>
            </a:extLst>
          </p:cNvPr>
          <p:cNvSpPr>
            <a:spLocks noGrp="1"/>
          </p:cNvSpPr>
          <p:nvPr>
            <p:ph type="title"/>
          </p:nvPr>
        </p:nvSpPr>
        <p:spPr>
          <a:xfrm>
            <a:off x="581192" y="702156"/>
            <a:ext cx="11029616" cy="627079"/>
          </a:xfrm>
        </p:spPr>
        <p:txBody>
          <a:bodyPr/>
          <a:lstStyle/>
          <a:p>
            <a:r>
              <a:rPr lang="en-US" dirty="0"/>
              <a:t>Bundling Study Group – Report</a:t>
            </a:r>
          </a:p>
        </p:txBody>
      </p:sp>
      <p:sp>
        <p:nvSpPr>
          <p:cNvPr id="3" name="Content Placeholder 2">
            <a:extLst>
              <a:ext uri="{FF2B5EF4-FFF2-40B4-BE49-F238E27FC236}">
                <a16:creationId xmlns:a16="http://schemas.microsoft.com/office/drawing/2014/main" id="{5D2C6F08-7116-B6A3-D6D6-3D9A3ED17546}"/>
              </a:ext>
            </a:extLst>
          </p:cNvPr>
          <p:cNvSpPr>
            <a:spLocks noGrp="1"/>
          </p:cNvSpPr>
          <p:nvPr>
            <p:ph idx="1"/>
          </p:nvPr>
        </p:nvSpPr>
        <p:spPr>
          <a:xfrm>
            <a:off x="581192" y="1597306"/>
            <a:ext cx="11029615" cy="4558537"/>
          </a:xfrm>
        </p:spPr>
        <p:txBody>
          <a:bodyPr>
            <a:normAutofit/>
          </a:bodyPr>
          <a:lstStyle/>
          <a:p>
            <a:pPr>
              <a:lnSpc>
                <a:spcPct val="100000"/>
              </a:lnSpc>
              <a:spcAft>
                <a:spcPts val="1800"/>
              </a:spcAft>
            </a:pPr>
            <a:r>
              <a:rPr lang="en-US" sz="3200" dirty="0"/>
              <a:t>The group questioned the best way to analyze digital products in general given –</a:t>
            </a:r>
          </a:p>
          <a:p>
            <a:pPr lvl="1">
              <a:spcAft>
                <a:spcPts val="1800"/>
              </a:spcAft>
            </a:pPr>
            <a:r>
              <a:rPr lang="en-US" sz="2800" dirty="0"/>
              <a:t>Many have no traditional, or analog, equivalent. </a:t>
            </a:r>
          </a:p>
          <a:p>
            <a:pPr lvl="1">
              <a:spcAft>
                <a:spcPts val="1800"/>
              </a:spcAft>
            </a:pPr>
            <a:r>
              <a:rPr lang="en-US" sz="2800" dirty="0"/>
              <a:t>They can be difficult to fit into the existing categories that are so important for sales tax. </a:t>
            </a:r>
          </a:p>
          <a:p>
            <a:pPr lvl="1">
              <a:spcAft>
                <a:spcPts val="1800"/>
              </a:spcAft>
            </a:pPr>
            <a:r>
              <a:rPr lang="en-US" sz="2800" dirty="0"/>
              <a:t>The tax base cannot be totally separated from the bundling question. </a:t>
            </a:r>
          </a:p>
        </p:txBody>
      </p:sp>
      <p:sp>
        <p:nvSpPr>
          <p:cNvPr id="4" name="Slide Number Placeholder 3">
            <a:extLst>
              <a:ext uri="{FF2B5EF4-FFF2-40B4-BE49-F238E27FC236}">
                <a16:creationId xmlns:a16="http://schemas.microsoft.com/office/drawing/2014/main" id="{C42438E7-3DFF-C790-3E24-51BFFFBA0D35}"/>
              </a:ext>
            </a:extLst>
          </p:cNvPr>
          <p:cNvSpPr>
            <a:spLocks noGrp="1"/>
          </p:cNvSpPr>
          <p:nvPr>
            <p:ph type="sldNum" sz="quarter" idx="12"/>
          </p:nvPr>
        </p:nvSpPr>
        <p:spPr/>
        <p:txBody>
          <a:bodyPr/>
          <a:lstStyle/>
          <a:p>
            <a:fld id="{3A98EE3D-8CD1-4C3F-BD1C-C98C9596463C}" type="slidenum">
              <a:rPr lang="en-US" smtClean="0"/>
              <a:t>19</a:t>
            </a:fld>
            <a:endParaRPr lang="en-US" dirty="0"/>
          </a:p>
        </p:txBody>
      </p:sp>
    </p:spTree>
    <p:extLst>
      <p:ext uri="{BB962C8B-B14F-4D97-AF65-F5344CB8AC3E}">
        <p14:creationId xmlns:p14="http://schemas.microsoft.com/office/powerpoint/2010/main" val="2059304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BE6FF-316A-7756-DAB3-D454A02D7582}"/>
              </a:ext>
            </a:extLst>
          </p:cNvPr>
          <p:cNvSpPr>
            <a:spLocks noGrp="1"/>
          </p:cNvSpPr>
          <p:nvPr>
            <p:ph type="title"/>
          </p:nvPr>
        </p:nvSpPr>
        <p:spPr>
          <a:xfrm>
            <a:off x="581192" y="702157"/>
            <a:ext cx="11029616" cy="580106"/>
          </a:xfrm>
        </p:spPr>
        <p:txBody>
          <a:bodyPr/>
          <a:lstStyle/>
          <a:p>
            <a:r>
              <a:rPr lang="en-US" dirty="0"/>
              <a:t>The Project</a:t>
            </a:r>
          </a:p>
        </p:txBody>
      </p:sp>
      <p:sp>
        <p:nvSpPr>
          <p:cNvPr id="3" name="Content Placeholder 2">
            <a:extLst>
              <a:ext uri="{FF2B5EF4-FFF2-40B4-BE49-F238E27FC236}">
                <a16:creationId xmlns:a16="http://schemas.microsoft.com/office/drawing/2014/main" id="{C4BBED96-CE5C-28D6-F62E-AA0EA381ABE9}"/>
              </a:ext>
            </a:extLst>
          </p:cNvPr>
          <p:cNvSpPr>
            <a:spLocks noGrp="1"/>
          </p:cNvSpPr>
          <p:nvPr>
            <p:ph idx="1"/>
          </p:nvPr>
        </p:nvSpPr>
        <p:spPr>
          <a:xfrm>
            <a:off x="581192" y="1429407"/>
            <a:ext cx="11029615" cy="4726436"/>
          </a:xfrm>
        </p:spPr>
        <p:txBody>
          <a:bodyPr>
            <a:normAutofit lnSpcReduction="10000"/>
          </a:bodyPr>
          <a:lstStyle/>
          <a:p>
            <a:pPr>
              <a:spcBef>
                <a:spcPts val="600"/>
              </a:spcBef>
              <a:spcAft>
                <a:spcPts val="1800"/>
              </a:spcAft>
            </a:pPr>
            <a:r>
              <a:rPr lang="en-US" sz="2400" dirty="0"/>
              <a:t>The Uniformity Committee established the work group on sales taxation of digital products to draft a white paper on the issues state tax policymakers should consider when deciding whether and how to include digital products in the sales tax base. </a:t>
            </a:r>
          </a:p>
          <a:p>
            <a:pPr>
              <a:spcBef>
                <a:spcPts val="600"/>
              </a:spcBef>
              <a:spcAft>
                <a:spcPts val="1800"/>
              </a:spcAft>
            </a:pPr>
            <a:r>
              <a:rPr lang="en-US" sz="2400" dirty="0"/>
              <a:t>The work group, which is working in coordination with Streamlined and the FTA—has examined the current approach states take to taxing digital products, the treatment of business inputs, and the potential effects of the Internet Tax Freedom Act, </a:t>
            </a:r>
          </a:p>
          <a:p>
            <a:pPr>
              <a:spcBef>
                <a:spcPts val="600"/>
              </a:spcBef>
              <a:spcAft>
                <a:spcPts val="1800"/>
              </a:spcAft>
            </a:pPr>
            <a:r>
              <a:rPr lang="en-US" sz="2400" dirty="0"/>
              <a:t>Recently, the work group, stakeholders, and staff have been studying the issue of bundled transactions—where a single price is charged for separate products, including digital products. </a:t>
            </a:r>
          </a:p>
        </p:txBody>
      </p:sp>
      <p:sp>
        <p:nvSpPr>
          <p:cNvPr id="4" name="Slide Number Placeholder 3">
            <a:extLst>
              <a:ext uri="{FF2B5EF4-FFF2-40B4-BE49-F238E27FC236}">
                <a16:creationId xmlns:a16="http://schemas.microsoft.com/office/drawing/2014/main" id="{C79E5CFD-079B-1F7C-4DEC-EFC6914A9E43}"/>
              </a:ext>
            </a:extLst>
          </p:cNvPr>
          <p:cNvSpPr>
            <a:spLocks noGrp="1"/>
          </p:cNvSpPr>
          <p:nvPr>
            <p:ph type="sldNum" sz="quarter" idx="12"/>
          </p:nvPr>
        </p:nvSpPr>
        <p:spPr/>
        <p:txBody>
          <a:bodyPr/>
          <a:lstStyle/>
          <a:p>
            <a:fld id="{3A98EE3D-8CD1-4C3F-BD1C-C98C9596463C}" type="slidenum">
              <a:rPr lang="en-US" smtClean="0"/>
              <a:t>2</a:t>
            </a:fld>
            <a:endParaRPr lang="en-US" dirty="0"/>
          </a:p>
        </p:txBody>
      </p:sp>
    </p:spTree>
    <p:extLst>
      <p:ext uri="{BB962C8B-B14F-4D97-AF65-F5344CB8AC3E}">
        <p14:creationId xmlns:p14="http://schemas.microsoft.com/office/powerpoint/2010/main" val="2482585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31DA4-EDD5-91AA-F760-303CA14BE291}"/>
              </a:ext>
            </a:extLst>
          </p:cNvPr>
          <p:cNvSpPr>
            <a:spLocks noGrp="1"/>
          </p:cNvSpPr>
          <p:nvPr>
            <p:ph type="title"/>
          </p:nvPr>
        </p:nvSpPr>
        <p:spPr>
          <a:xfrm>
            <a:off x="581192" y="702156"/>
            <a:ext cx="11029616" cy="580106"/>
          </a:xfrm>
        </p:spPr>
        <p:txBody>
          <a:bodyPr/>
          <a:lstStyle/>
          <a:p>
            <a:r>
              <a:rPr lang="en-US" dirty="0"/>
              <a:t>Bundling Study Group – Report</a:t>
            </a:r>
          </a:p>
        </p:txBody>
      </p:sp>
      <p:sp>
        <p:nvSpPr>
          <p:cNvPr id="3" name="Content Placeholder 2">
            <a:extLst>
              <a:ext uri="{FF2B5EF4-FFF2-40B4-BE49-F238E27FC236}">
                <a16:creationId xmlns:a16="http://schemas.microsoft.com/office/drawing/2014/main" id="{7A6592BA-B4B3-C7F2-246D-2C2A1BBF3ABA}"/>
              </a:ext>
            </a:extLst>
          </p:cNvPr>
          <p:cNvSpPr>
            <a:spLocks noGrp="1"/>
          </p:cNvSpPr>
          <p:nvPr>
            <p:ph idx="1"/>
          </p:nvPr>
        </p:nvSpPr>
        <p:spPr>
          <a:xfrm>
            <a:off x="581192" y="1418897"/>
            <a:ext cx="11029615" cy="4736947"/>
          </a:xfrm>
        </p:spPr>
        <p:txBody>
          <a:bodyPr>
            <a:normAutofit/>
          </a:bodyPr>
          <a:lstStyle/>
          <a:p>
            <a:pPr>
              <a:lnSpc>
                <a:spcPct val="100000"/>
              </a:lnSpc>
              <a:spcBef>
                <a:spcPts val="1200"/>
              </a:spcBef>
              <a:spcAft>
                <a:spcPts val="1800"/>
              </a:spcAft>
            </a:pPr>
            <a:r>
              <a:rPr lang="en-US" sz="2400" dirty="0"/>
              <a:t>The ultimate worry is about taxability, not about bundling. Bundling analysis for its own sake is not the goal. </a:t>
            </a:r>
          </a:p>
          <a:p>
            <a:pPr>
              <a:lnSpc>
                <a:spcPct val="100000"/>
              </a:lnSpc>
              <a:spcBef>
                <a:spcPts val="1200"/>
              </a:spcBef>
              <a:spcAft>
                <a:spcPts val="1800"/>
              </a:spcAft>
            </a:pPr>
            <a:r>
              <a:rPr lang="en-US" sz="2400" dirty="0"/>
              <a:t>Deciding whether parts of a digital product can be separated, and how, is more important and more difficult for digital than for traditional physical items.</a:t>
            </a:r>
          </a:p>
          <a:p>
            <a:pPr>
              <a:lnSpc>
                <a:spcPct val="100000"/>
              </a:lnSpc>
              <a:spcBef>
                <a:spcPts val="1200"/>
              </a:spcBef>
              <a:spcAft>
                <a:spcPts val="1800"/>
              </a:spcAft>
            </a:pPr>
            <a:r>
              <a:rPr lang="en-US" sz="2400" dirty="0"/>
              <a:t>Members agreed that identifying distinct and identifiable products is more difficult with digital products than with physical products. </a:t>
            </a:r>
          </a:p>
          <a:p>
            <a:pPr>
              <a:lnSpc>
                <a:spcPct val="100000"/>
              </a:lnSpc>
              <a:spcBef>
                <a:spcPts val="1200"/>
              </a:spcBef>
              <a:spcAft>
                <a:spcPts val="1800"/>
              </a:spcAft>
            </a:pPr>
            <a:r>
              <a:rPr lang="en-US" sz="2400" dirty="0"/>
              <a:t>So with digital products, sellers have great latitude in asserting whether there are distinct and identifiable products involved.</a:t>
            </a:r>
          </a:p>
        </p:txBody>
      </p:sp>
      <p:sp>
        <p:nvSpPr>
          <p:cNvPr id="4" name="Slide Number Placeholder 3">
            <a:extLst>
              <a:ext uri="{FF2B5EF4-FFF2-40B4-BE49-F238E27FC236}">
                <a16:creationId xmlns:a16="http://schemas.microsoft.com/office/drawing/2014/main" id="{BBBAFCD0-682D-B531-A4DD-4338ADE05908}"/>
              </a:ext>
            </a:extLst>
          </p:cNvPr>
          <p:cNvSpPr>
            <a:spLocks noGrp="1"/>
          </p:cNvSpPr>
          <p:nvPr>
            <p:ph type="sldNum" sz="quarter" idx="12"/>
          </p:nvPr>
        </p:nvSpPr>
        <p:spPr/>
        <p:txBody>
          <a:bodyPr/>
          <a:lstStyle/>
          <a:p>
            <a:fld id="{3A98EE3D-8CD1-4C3F-BD1C-C98C9596463C}" type="slidenum">
              <a:rPr lang="en-US" smtClean="0"/>
              <a:t>20</a:t>
            </a:fld>
            <a:endParaRPr lang="en-US" dirty="0"/>
          </a:p>
        </p:txBody>
      </p:sp>
    </p:spTree>
    <p:extLst>
      <p:ext uri="{BB962C8B-B14F-4D97-AF65-F5344CB8AC3E}">
        <p14:creationId xmlns:p14="http://schemas.microsoft.com/office/powerpoint/2010/main" val="4051010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E8D8E-660A-DF7A-C853-620FE1C18B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11D28E-9F78-4AEF-D590-8172D1E34E2C}"/>
              </a:ext>
            </a:extLst>
          </p:cNvPr>
          <p:cNvSpPr>
            <a:spLocks noGrp="1"/>
          </p:cNvSpPr>
          <p:nvPr>
            <p:ph type="title"/>
          </p:nvPr>
        </p:nvSpPr>
        <p:spPr>
          <a:xfrm>
            <a:off x="581192" y="702156"/>
            <a:ext cx="11029616" cy="580106"/>
          </a:xfrm>
        </p:spPr>
        <p:txBody>
          <a:bodyPr/>
          <a:lstStyle/>
          <a:p>
            <a:r>
              <a:rPr lang="en-US" dirty="0"/>
              <a:t>Bundling Study Group – Report</a:t>
            </a:r>
          </a:p>
        </p:txBody>
      </p:sp>
      <p:sp>
        <p:nvSpPr>
          <p:cNvPr id="3" name="Content Placeholder 2">
            <a:extLst>
              <a:ext uri="{FF2B5EF4-FFF2-40B4-BE49-F238E27FC236}">
                <a16:creationId xmlns:a16="http://schemas.microsoft.com/office/drawing/2014/main" id="{247B2463-A3AD-2C74-FABC-42B92C0C37D7}"/>
              </a:ext>
            </a:extLst>
          </p:cNvPr>
          <p:cNvSpPr>
            <a:spLocks noGrp="1"/>
          </p:cNvSpPr>
          <p:nvPr>
            <p:ph idx="1"/>
          </p:nvPr>
        </p:nvSpPr>
        <p:spPr>
          <a:xfrm>
            <a:off x="581192" y="1450429"/>
            <a:ext cx="11029615" cy="4524922"/>
          </a:xfrm>
        </p:spPr>
        <p:txBody>
          <a:bodyPr>
            <a:normAutofit/>
          </a:bodyPr>
          <a:lstStyle/>
          <a:p>
            <a:pPr>
              <a:spcBef>
                <a:spcPts val="1200"/>
              </a:spcBef>
            </a:pPr>
            <a:r>
              <a:rPr lang="en-US" sz="2400" dirty="0"/>
              <a:t>Various members observed that the Streamlined rules are seller focused. </a:t>
            </a:r>
          </a:p>
          <a:p>
            <a:pPr>
              <a:spcBef>
                <a:spcPts val="1200"/>
              </a:spcBef>
            </a:pPr>
            <a:r>
              <a:rPr lang="en-US" sz="2400" dirty="0"/>
              <a:t>When the purchaser is responsible for paying use tax, the seller-focused nature of the rules might pose difficulties, especially where documentation focuses on the seller’s records. </a:t>
            </a:r>
          </a:p>
          <a:p>
            <a:pPr>
              <a:spcBef>
                <a:spcPts val="1200"/>
              </a:spcBef>
            </a:pPr>
            <a:r>
              <a:rPr lang="en-US" sz="2400" dirty="0"/>
              <a:t>For example, whether the seller has a catalog that lists the prices separately and that those prices add up to the total price the seller is charging may be critical documentation. </a:t>
            </a:r>
          </a:p>
        </p:txBody>
      </p:sp>
      <p:sp>
        <p:nvSpPr>
          <p:cNvPr id="4" name="Slide Number Placeholder 3">
            <a:extLst>
              <a:ext uri="{FF2B5EF4-FFF2-40B4-BE49-F238E27FC236}">
                <a16:creationId xmlns:a16="http://schemas.microsoft.com/office/drawing/2014/main" id="{DB06C6A1-F7BB-25BE-0D02-FDB6A84B0288}"/>
              </a:ext>
            </a:extLst>
          </p:cNvPr>
          <p:cNvSpPr>
            <a:spLocks noGrp="1"/>
          </p:cNvSpPr>
          <p:nvPr>
            <p:ph type="sldNum" sz="quarter" idx="12"/>
          </p:nvPr>
        </p:nvSpPr>
        <p:spPr/>
        <p:txBody>
          <a:bodyPr/>
          <a:lstStyle/>
          <a:p>
            <a:fld id="{3A98EE3D-8CD1-4C3F-BD1C-C98C9596463C}" type="slidenum">
              <a:rPr lang="en-US" smtClean="0"/>
              <a:t>21</a:t>
            </a:fld>
            <a:endParaRPr lang="en-US" dirty="0"/>
          </a:p>
        </p:txBody>
      </p:sp>
    </p:spTree>
    <p:extLst>
      <p:ext uri="{BB962C8B-B14F-4D97-AF65-F5344CB8AC3E}">
        <p14:creationId xmlns:p14="http://schemas.microsoft.com/office/powerpoint/2010/main" val="3847490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28390-0597-1885-7F55-7D93AADE3D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2463CA-6CAF-76ED-9003-23166014EEED}"/>
              </a:ext>
            </a:extLst>
          </p:cNvPr>
          <p:cNvSpPr>
            <a:spLocks noGrp="1"/>
          </p:cNvSpPr>
          <p:nvPr>
            <p:ph type="title"/>
          </p:nvPr>
        </p:nvSpPr>
        <p:spPr>
          <a:xfrm>
            <a:off x="581192" y="702156"/>
            <a:ext cx="11029616" cy="492885"/>
          </a:xfrm>
        </p:spPr>
        <p:txBody>
          <a:bodyPr>
            <a:normAutofit fontScale="90000"/>
          </a:bodyPr>
          <a:lstStyle/>
          <a:p>
            <a:r>
              <a:rPr lang="en-US" dirty="0"/>
              <a:t>Bundling Study Group – Report</a:t>
            </a:r>
          </a:p>
        </p:txBody>
      </p:sp>
      <p:sp>
        <p:nvSpPr>
          <p:cNvPr id="3" name="Content Placeholder 2">
            <a:extLst>
              <a:ext uri="{FF2B5EF4-FFF2-40B4-BE49-F238E27FC236}">
                <a16:creationId xmlns:a16="http://schemas.microsoft.com/office/drawing/2014/main" id="{683C847F-04C6-CD20-F080-7B9B90B3EE0F}"/>
              </a:ext>
            </a:extLst>
          </p:cNvPr>
          <p:cNvSpPr>
            <a:spLocks noGrp="1"/>
          </p:cNvSpPr>
          <p:nvPr>
            <p:ph idx="1"/>
          </p:nvPr>
        </p:nvSpPr>
        <p:spPr>
          <a:xfrm>
            <a:off x="581192" y="1271753"/>
            <a:ext cx="11029615" cy="4981902"/>
          </a:xfrm>
        </p:spPr>
        <p:txBody>
          <a:bodyPr>
            <a:noAutofit/>
          </a:bodyPr>
          <a:lstStyle/>
          <a:p>
            <a:pPr>
              <a:lnSpc>
                <a:spcPct val="100000"/>
              </a:lnSpc>
              <a:spcAft>
                <a:spcPts val="1800"/>
              </a:spcAft>
            </a:pPr>
            <a:r>
              <a:rPr lang="en-US" sz="2400" dirty="0"/>
              <a:t>Streamlined rules -  sale of two or more distinct and identifiable products is treated as a bundled transaction if no exception or exclusion applies. </a:t>
            </a:r>
          </a:p>
          <a:p>
            <a:pPr>
              <a:lnSpc>
                <a:spcPct val="100000"/>
              </a:lnSpc>
              <a:spcAft>
                <a:spcPts val="1800"/>
              </a:spcAft>
            </a:pPr>
            <a:r>
              <a:rPr lang="en-US" sz="2400" dirty="0"/>
              <a:t>Distinct and identifiable products do not include –</a:t>
            </a:r>
          </a:p>
          <a:p>
            <a:pPr lvl="1">
              <a:spcAft>
                <a:spcPts val="1800"/>
              </a:spcAft>
            </a:pPr>
            <a:r>
              <a:rPr lang="en-US" dirty="0"/>
              <a:t>packaging or similar items incidental or immaterial to the retail sale, or</a:t>
            </a:r>
          </a:p>
          <a:p>
            <a:pPr lvl="1">
              <a:spcAft>
                <a:spcPts val="1800"/>
              </a:spcAft>
            </a:pPr>
            <a:r>
              <a:rPr lang="en-US" dirty="0"/>
              <a:t>products provided free of charge with a required purchase. </a:t>
            </a:r>
          </a:p>
          <a:p>
            <a:pPr>
              <a:lnSpc>
                <a:spcPct val="100000"/>
              </a:lnSpc>
              <a:spcAft>
                <a:spcPts val="1800"/>
              </a:spcAft>
            </a:pPr>
            <a:r>
              <a:rPr lang="en-US" sz="2400" dirty="0"/>
              <a:t>Sellers may have broad ability to assert whether one or more distinct and identifiable digital products is offered. </a:t>
            </a:r>
          </a:p>
          <a:p>
            <a:pPr>
              <a:lnSpc>
                <a:spcPct val="100000"/>
              </a:lnSpc>
              <a:spcAft>
                <a:spcPts val="1800"/>
              </a:spcAft>
            </a:pPr>
            <a:r>
              <a:rPr lang="en-US" sz="2400" dirty="0"/>
              <a:t>The group recommends that the rules allow states to determine when digital components are a single product. </a:t>
            </a:r>
          </a:p>
        </p:txBody>
      </p:sp>
      <p:sp>
        <p:nvSpPr>
          <p:cNvPr id="4" name="Slide Number Placeholder 3">
            <a:extLst>
              <a:ext uri="{FF2B5EF4-FFF2-40B4-BE49-F238E27FC236}">
                <a16:creationId xmlns:a16="http://schemas.microsoft.com/office/drawing/2014/main" id="{CB6CE562-DB0D-3C03-6161-6EA4B79097CF}"/>
              </a:ext>
            </a:extLst>
          </p:cNvPr>
          <p:cNvSpPr>
            <a:spLocks noGrp="1"/>
          </p:cNvSpPr>
          <p:nvPr>
            <p:ph type="sldNum" sz="quarter" idx="12"/>
          </p:nvPr>
        </p:nvSpPr>
        <p:spPr/>
        <p:txBody>
          <a:bodyPr/>
          <a:lstStyle/>
          <a:p>
            <a:fld id="{3A98EE3D-8CD1-4C3F-BD1C-C98C9596463C}" type="slidenum">
              <a:rPr lang="en-US" smtClean="0"/>
              <a:t>22</a:t>
            </a:fld>
            <a:endParaRPr lang="en-US" dirty="0"/>
          </a:p>
        </p:txBody>
      </p:sp>
    </p:spTree>
    <p:extLst>
      <p:ext uri="{BB962C8B-B14F-4D97-AF65-F5344CB8AC3E}">
        <p14:creationId xmlns:p14="http://schemas.microsoft.com/office/powerpoint/2010/main" val="2538958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F5AAC-13F8-98D8-7040-AAE74F36D3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8965C9-E51D-04D3-8339-D76C9573FAF9}"/>
              </a:ext>
            </a:extLst>
          </p:cNvPr>
          <p:cNvSpPr>
            <a:spLocks noGrp="1"/>
          </p:cNvSpPr>
          <p:nvPr>
            <p:ph type="title"/>
          </p:nvPr>
        </p:nvSpPr>
        <p:spPr>
          <a:xfrm>
            <a:off x="581192" y="702156"/>
            <a:ext cx="11029616" cy="496023"/>
          </a:xfrm>
        </p:spPr>
        <p:txBody>
          <a:bodyPr>
            <a:normAutofit fontScale="90000"/>
          </a:bodyPr>
          <a:lstStyle/>
          <a:p>
            <a:r>
              <a:rPr lang="en-US" dirty="0"/>
              <a:t>Bundling Study Group – Report</a:t>
            </a:r>
          </a:p>
        </p:txBody>
      </p:sp>
      <p:sp>
        <p:nvSpPr>
          <p:cNvPr id="3" name="Content Placeholder 2">
            <a:extLst>
              <a:ext uri="{FF2B5EF4-FFF2-40B4-BE49-F238E27FC236}">
                <a16:creationId xmlns:a16="http://schemas.microsoft.com/office/drawing/2014/main" id="{716D66FE-C717-7207-CBD4-D411E3833D15}"/>
              </a:ext>
            </a:extLst>
          </p:cNvPr>
          <p:cNvSpPr>
            <a:spLocks noGrp="1"/>
          </p:cNvSpPr>
          <p:nvPr>
            <p:ph idx="1"/>
          </p:nvPr>
        </p:nvSpPr>
        <p:spPr>
          <a:xfrm>
            <a:off x="581192" y="1282262"/>
            <a:ext cx="11029615" cy="5223641"/>
          </a:xfrm>
        </p:spPr>
        <p:txBody>
          <a:bodyPr>
            <a:normAutofit/>
          </a:bodyPr>
          <a:lstStyle/>
          <a:p>
            <a:pPr>
              <a:lnSpc>
                <a:spcPct val="100000"/>
              </a:lnSpc>
              <a:spcAft>
                <a:spcPts val="1200"/>
              </a:spcAft>
            </a:pPr>
            <a:r>
              <a:rPr lang="en-US" sz="2400" dirty="0"/>
              <a:t>The members consistently raised issues with the one non-itemized price element,</a:t>
            </a:r>
          </a:p>
          <a:p>
            <a:pPr>
              <a:lnSpc>
                <a:spcPct val="100000"/>
              </a:lnSpc>
              <a:spcAft>
                <a:spcPts val="1200"/>
              </a:spcAft>
            </a:pPr>
            <a:r>
              <a:rPr lang="en-US" sz="2400" dirty="0"/>
              <a:t>The Streamlined language reads “separately identified by product on binding sales documents or other sales-related documents such as invoices, bills of sale, receipts, contracts, service agreements, and price lists made available to the purchaser in either paper or electronic form.” Question – how does this work in practice?</a:t>
            </a:r>
          </a:p>
          <a:p>
            <a:pPr>
              <a:lnSpc>
                <a:spcPct val="100000"/>
              </a:lnSpc>
              <a:spcAft>
                <a:spcPts val="1200"/>
              </a:spcAft>
            </a:pPr>
            <a:r>
              <a:rPr lang="en-US" sz="2400" dirty="0"/>
              <a:t>Members noted this is a more pressing problem with digital products than with traditional products. </a:t>
            </a:r>
          </a:p>
          <a:p>
            <a:pPr>
              <a:lnSpc>
                <a:spcPct val="100000"/>
              </a:lnSpc>
              <a:spcAft>
                <a:spcPts val="1200"/>
              </a:spcAft>
            </a:pPr>
            <a:r>
              <a:rPr lang="en-US" sz="2400" dirty="0"/>
              <a:t>The study group recommends any state considering this approach add detail to the one non-itemized price requirement and its exceptions. This could be in the form of a presumption or anti-abuse rules as well as more detailed rules for how to determine the price.</a:t>
            </a:r>
          </a:p>
        </p:txBody>
      </p:sp>
      <p:sp>
        <p:nvSpPr>
          <p:cNvPr id="4" name="Slide Number Placeholder 3">
            <a:extLst>
              <a:ext uri="{FF2B5EF4-FFF2-40B4-BE49-F238E27FC236}">
                <a16:creationId xmlns:a16="http://schemas.microsoft.com/office/drawing/2014/main" id="{D195D265-5452-62FD-7F84-B7579C596C11}"/>
              </a:ext>
            </a:extLst>
          </p:cNvPr>
          <p:cNvSpPr>
            <a:spLocks noGrp="1"/>
          </p:cNvSpPr>
          <p:nvPr>
            <p:ph type="sldNum" sz="quarter" idx="12"/>
          </p:nvPr>
        </p:nvSpPr>
        <p:spPr/>
        <p:txBody>
          <a:bodyPr/>
          <a:lstStyle/>
          <a:p>
            <a:fld id="{3A98EE3D-8CD1-4C3F-BD1C-C98C9596463C}" type="slidenum">
              <a:rPr lang="en-US" smtClean="0"/>
              <a:t>23</a:t>
            </a:fld>
            <a:endParaRPr lang="en-US" dirty="0"/>
          </a:p>
        </p:txBody>
      </p:sp>
    </p:spTree>
    <p:extLst>
      <p:ext uri="{BB962C8B-B14F-4D97-AF65-F5344CB8AC3E}">
        <p14:creationId xmlns:p14="http://schemas.microsoft.com/office/powerpoint/2010/main" val="2338320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D2590-119C-E078-8662-3F6FEE82C0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AEF7F0-BFE9-9FDE-FE5A-70B70F61E324}"/>
              </a:ext>
            </a:extLst>
          </p:cNvPr>
          <p:cNvSpPr>
            <a:spLocks noGrp="1"/>
          </p:cNvSpPr>
          <p:nvPr>
            <p:ph type="title"/>
          </p:nvPr>
        </p:nvSpPr>
        <p:spPr>
          <a:xfrm>
            <a:off x="581192" y="702156"/>
            <a:ext cx="11029616" cy="492885"/>
          </a:xfrm>
        </p:spPr>
        <p:txBody>
          <a:bodyPr>
            <a:normAutofit fontScale="90000"/>
          </a:bodyPr>
          <a:lstStyle/>
          <a:p>
            <a:r>
              <a:rPr lang="en-US" dirty="0"/>
              <a:t>Bundling Study Group – Report</a:t>
            </a:r>
          </a:p>
        </p:txBody>
      </p:sp>
      <p:sp>
        <p:nvSpPr>
          <p:cNvPr id="3" name="Content Placeholder 2">
            <a:extLst>
              <a:ext uri="{FF2B5EF4-FFF2-40B4-BE49-F238E27FC236}">
                <a16:creationId xmlns:a16="http://schemas.microsoft.com/office/drawing/2014/main" id="{2698E232-D7A6-1C42-2C2E-64DF096807E7}"/>
              </a:ext>
            </a:extLst>
          </p:cNvPr>
          <p:cNvSpPr>
            <a:spLocks noGrp="1"/>
          </p:cNvSpPr>
          <p:nvPr>
            <p:ph idx="1"/>
          </p:nvPr>
        </p:nvSpPr>
        <p:spPr>
          <a:xfrm>
            <a:off x="581192" y="1303283"/>
            <a:ext cx="11029615" cy="4981903"/>
          </a:xfrm>
        </p:spPr>
        <p:txBody>
          <a:bodyPr>
            <a:normAutofit/>
          </a:bodyPr>
          <a:lstStyle/>
          <a:p>
            <a:pPr>
              <a:lnSpc>
                <a:spcPct val="100000"/>
              </a:lnSpc>
              <a:spcAft>
                <a:spcPts val="1800"/>
              </a:spcAft>
            </a:pPr>
            <a:r>
              <a:rPr lang="en-US" sz="2400" dirty="0"/>
              <a:t>The de minimis exclusion excludes a transaction from the Streamlined bundling rules if the price of the taxable component is 10% or less of the total price.  </a:t>
            </a:r>
          </a:p>
          <a:p>
            <a:pPr>
              <a:lnSpc>
                <a:spcPct val="100000"/>
              </a:lnSpc>
              <a:spcAft>
                <a:spcPts val="1200"/>
              </a:spcAft>
            </a:pPr>
            <a:r>
              <a:rPr lang="en-US" sz="2400" dirty="0"/>
              <a:t>Example – tax preparation software as a Service (SaaS) packaged with an application may raise the de minimis exclusion –</a:t>
            </a:r>
          </a:p>
          <a:p>
            <a:pPr lvl="1">
              <a:spcAft>
                <a:spcPts val="1200"/>
              </a:spcAft>
            </a:pPr>
            <a:r>
              <a:rPr lang="en-US" dirty="0"/>
              <a:t>For some, the application has little intrinsic value.</a:t>
            </a:r>
          </a:p>
          <a:p>
            <a:pPr lvl="1">
              <a:spcAft>
                <a:spcPts val="1200"/>
              </a:spcAft>
            </a:pPr>
            <a:r>
              <a:rPr lang="en-US" dirty="0"/>
              <a:t>But application of the de minimis exclusion may be problematic.</a:t>
            </a:r>
          </a:p>
          <a:p>
            <a:pPr lvl="1">
              <a:spcAft>
                <a:spcPts val="1800"/>
              </a:spcAft>
            </a:pPr>
            <a:r>
              <a:rPr lang="en-US" dirty="0"/>
              <a:t>How do you determine the value of the app? </a:t>
            </a:r>
          </a:p>
          <a:p>
            <a:pPr>
              <a:lnSpc>
                <a:spcPct val="100000"/>
              </a:lnSpc>
              <a:spcAft>
                <a:spcPts val="1800"/>
              </a:spcAft>
            </a:pPr>
            <a:r>
              <a:rPr lang="en-US" sz="2400" dirty="0"/>
              <a:t>Regarding whether the ten percent threshold of the de minimis rule is appropriate, the group identified the issue but did not discuss it. </a:t>
            </a:r>
          </a:p>
        </p:txBody>
      </p:sp>
      <p:sp>
        <p:nvSpPr>
          <p:cNvPr id="4" name="Slide Number Placeholder 3">
            <a:extLst>
              <a:ext uri="{FF2B5EF4-FFF2-40B4-BE49-F238E27FC236}">
                <a16:creationId xmlns:a16="http://schemas.microsoft.com/office/drawing/2014/main" id="{86B80B7F-0A78-3588-31E6-E0E7560E20BA}"/>
              </a:ext>
            </a:extLst>
          </p:cNvPr>
          <p:cNvSpPr>
            <a:spLocks noGrp="1"/>
          </p:cNvSpPr>
          <p:nvPr>
            <p:ph type="sldNum" sz="quarter" idx="12"/>
          </p:nvPr>
        </p:nvSpPr>
        <p:spPr/>
        <p:txBody>
          <a:bodyPr/>
          <a:lstStyle/>
          <a:p>
            <a:fld id="{3A98EE3D-8CD1-4C3F-BD1C-C98C9596463C}" type="slidenum">
              <a:rPr lang="en-US" smtClean="0"/>
              <a:t>24</a:t>
            </a:fld>
            <a:endParaRPr lang="en-US" dirty="0"/>
          </a:p>
        </p:txBody>
      </p:sp>
    </p:spTree>
    <p:extLst>
      <p:ext uri="{BB962C8B-B14F-4D97-AF65-F5344CB8AC3E}">
        <p14:creationId xmlns:p14="http://schemas.microsoft.com/office/powerpoint/2010/main" val="1697106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2D159-D453-8256-0222-80F40E5E11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3ED6DB-6C85-12CD-6044-E4D209B388D8}"/>
              </a:ext>
            </a:extLst>
          </p:cNvPr>
          <p:cNvSpPr>
            <a:spLocks noGrp="1"/>
          </p:cNvSpPr>
          <p:nvPr>
            <p:ph type="title"/>
          </p:nvPr>
        </p:nvSpPr>
        <p:spPr>
          <a:xfrm>
            <a:off x="581192" y="702156"/>
            <a:ext cx="11029616" cy="601127"/>
          </a:xfrm>
        </p:spPr>
        <p:txBody>
          <a:bodyPr/>
          <a:lstStyle/>
          <a:p>
            <a:r>
              <a:rPr lang="en-US" dirty="0"/>
              <a:t>Bundling Study Group – Report</a:t>
            </a:r>
          </a:p>
        </p:txBody>
      </p:sp>
      <p:sp>
        <p:nvSpPr>
          <p:cNvPr id="3" name="Content Placeholder 2">
            <a:extLst>
              <a:ext uri="{FF2B5EF4-FFF2-40B4-BE49-F238E27FC236}">
                <a16:creationId xmlns:a16="http://schemas.microsoft.com/office/drawing/2014/main" id="{14FC2DB5-C284-D1BB-016B-F31825859A0F}"/>
              </a:ext>
            </a:extLst>
          </p:cNvPr>
          <p:cNvSpPr>
            <a:spLocks noGrp="1"/>
          </p:cNvSpPr>
          <p:nvPr>
            <p:ph idx="1"/>
          </p:nvPr>
        </p:nvSpPr>
        <p:spPr>
          <a:xfrm>
            <a:off x="581192" y="1303283"/>
            <a:ext cx="11029615" cy="5034455"/>
          </a:xfrm>
        </p:spPr>
        <p:txBody>
          <a:bodyPr>
            <a:normAutofit/>
          </a:bodyPr>
          <a:lstStyle/>
          <a:p>
            <a:pPr>
              <a:lnSpc>
                <a:spcPct val="100000"/>
              </a:lnSpc>
              <a:spcBef>
                <a:spcPts val="1200"/>
              </a:spcBef>
              <a:spcAft>
                <a:spcPts val="1800"/>
              </a:spcAft>
            </a:pPr>
            <a:r>
              <a:rPr lang="en-US" dirty="0">
                <a:solidFill>
                  <a:schemeClr val="tx1"/>
                </a:solidFill>
              </a:rPr>
              <a:t>Also while discussing the de minimis exclusion, </a:t>
            </a:r>
            <a:r>
              <a:rPr lang="en-US" dirty="0"/>
              <a:t>the concept of breaking up digital products arose again. </a:t>
            </a:r>
          </a:p>
          <a:p>
            <a:pPr lvl="1">
              <a:spcAft>
                <a:spcPts val="1800"/>
              </a:spcAft>
            </a:pPr>
            <a:r>
              <a:rPr lang="en-US" sz="2000" dirty="0">
                <a:solidFill>
                  <a:schemeClr val="tx1"/>
                </a:solidFill>
              </a:rPr>
              <a:t>The bundling rules may encourage vendors to take one traditional product, break it down into several non-taxable components and justify the taxable parts being less than 10%</a:t>
            </a:r>
          </a:p>
          <a:p>
            <a:pPr>
              <a:lnSpc>
                <a:spcPct val="100000"/>
              </a:lnSpc>
              <a:spcAft>
                <a:spcPts val="1800"/>
              </a:spcAft>
            </a:pPr>
            <a:r>
              <a:rPr lang="en-US" dirty="0"/>
              <a:t>The suggestion made was to impose a threshold question of whether a transaction is composed of ‘integral’ components. </a:t>
            </a:r>
          </a:p>
          <a:p>
            <a:pPr>
              <a:lnSpc>
                <a:spcPct val="100000"/>
              </a:lnSpc>
              <a:spcAft>
                <a:spcPts val="1800"/>
              </a:spcAft>
            </a:pPr>
            <a:r>
              <a:rPr lang="en-US" dirty="0">
                <a:solidFill>
                  <a:schemeClr val="tx1"/>
                </a:solidFill>
              </a:rPr>
              <a:t>If the answer is yes, then the transaction is one product and should not be artificially separated to avoid taxation.</a:t>
            </a:r>
          </a:p>
        </p:txBody>
      </p:sp>
      <p:sp>
        <p:nvSpPr>
          <p:cNvPr id="4" name="Slide Number Placeholder 3">
            <a:extLst>
              <a:ext uri="{FF2B5EF4-FFF2-40B4-BE49-F238E27FC236}">
                <a16:creationId xmlns:a16="http://schemas.microsoft.com/office/drawing/2014/main" id="{21418BA3-E5E0-EDDB-B2F6-C986E1E686ED}"/>
              </a:ext>
            </a:extLst>
          </p:cNvPr>
          <p:cNvSpPr>
            <a:spLocks noGrp="1"/>
          </p:cNvSpPr>
          <p:nvPr>
            <p:ph type="sldNum" sz="quarter" idx="12"/>
          </p:nvPr>
        </p:nvSpPr>
        <p:spPr/>
        <p:txBody>
          <a:bodyPr/>
          <a:lstStyle/>
          <a:p>
            <a:fld id="{3A98EE3D-8CD1-4C3F-BD1C-C98C9596463C}" type="slidenum">
              <a:rPr lang="en-US" smtClean="0"/>
              <a:t>25</a:t>
            </a:fld>
            <a:endParaRPr lang="en-US" dirty="0"/>
          </a:p>
        </p:txBody>
      </p:sp>
    </p:spTree>
    <p:extLst>
      <p:ext uri="{BB962C8B-B14F-4D97-AF65-F5344CB8AC3E}">
        <p14:creationId xmlns:p14="http://schemas.microsoft.com/office/powerpoint/2010/main" val="3325606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F2A29-48A2-FA2B-DED0-D2D9E43CCF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D322BA-FFFB-B53E-AC99-3E0601E7F9C1}"/>
              </a:ext>
            </a:extLst>
          </p:cNvPr>
          <p:cNvSpPr>
            <a:spLocks noGrp="1"/>
          </p:cNvSpPr>
          <p:nvPr>
            <p:ph type="title"/>
          </p:nvPr>
        </p:nvSpPr>
        <p:spPr>
          <a:xfrm>
            <a:off x="581192" y="702156"/>
            <a:ext cx="11029616" cy="492885"/>
          </a:xfrm>
        </p:spPr>
        <p:txBody>
          <a:bodyPr>
            <a:normAutofit fontScale="90000"/>
          </a:bodyPr>
          <a:lstStyle/>
          <a:p>
            <a:r>
              <a:rPr lang="en-US" dirty="0"/>
              <a:t>Bundling Study Group – Report</a:t>
            </a:r>
          </a:p>
        </p:txBody>
      </p:sp>
      <p:sp>
        <p:nvSpPr>
          <p:cNvPr id="3" name="Content Placeholder 2">
            <a:extLst>
              <a:ext uri="{FF2B5EF4-FFF2-40B4-BE49-F238E27FC236}">
                <a16:creationId xmlns:a16="http://schemas.microsoft.com/office/drawing/2014/main" id="{1DBD7E51-4B38-3B1B-3EB7-2EDC9835BE2B}"/>
              </a:ext>
            </a:extLst>
          </p:cNvPr>
          <p:cNvSpPr>
            <a:spLocks noGrp="1"/>
          </p:cNvSpPr>
          <p:nvPr>
            <p:ph idx="1"/>
          </p:nvPr>
        </p:nvSpPr>
        <p:spPr>
          <a:xfrm>
            <a:off x="581192" y="1195041"/>
            <a:ext cx="11029615" cy="5142697"/>
          </a:xfrm>
        </p:spPr>
        <p:txBody>
          <a:bodyPr>
            <a:normAutofit lnSpcReduction="10000"/>
          </a:bodyPr>
          <a:lstStyle/>
          <a:p>
            <a:pPr>
              <a:lnSpc>
                <a:spcPct val="100000"/>
              </a:lnSpc>
              <a:spcAft>
                <a:spcPts val="1200"/>
              </a:spcAft>
            </a:pPr>
            <a:r>
              <a:rPr lang="en-US" sz="2400" dirty="0">
                <a:solidFill>
                  <a:schemeClr val="tx1"/>
                </a:solidFill>
              </a:rPr>
              <a:t>There were some challenges with application of the true object exclusions: </a:t>
            </a:r>
          </a:p>
          <a:p>
            <a:pPr lvl="1">
              <a:spcAft>
                <a:spcPts val="1200"/>
              </a:spcAft>
            </a:pPr>
            <a:r>
              <a:rPr lang="en-US" sz="2000" dirty="0">
                <a:solidFill>
                  <a:schemeClr val="tx1"/>
                </a:solidFill>
              </a:rPr>
              <a:t>Under the one involving tangible personal property and services, the tangible personal property must be essential to the use of the service, not the other way around. Additionally, the tangible personal property must be offered exclusively in connection with the service and the true object must be the service.</a:t>
            </a:r>
          </a:p>
          <a:p>
            <a:pPr lvl="1">
              <a:spcAft>
                <a:spcPts val="1200"/>
              </a:spcAft>
            </a:pPr>
            <a:r>
              <a:rPr lang="en-US" sz="2000" dirty="0">
                <a:solidFill>
                  <a:schemeClr val="tx1"/>
                </a:solidFill>
              </a:rPr>
              <a:t>The app question rises here also; are taxable applications essential to a non-taxable SaaS, or are they just helpful?</a:t>
            </a:r>
          </a:p>
          <a:p>
            <a:pPr lvl="1">
              <a:spcAft>
                <a:spcPts val="1200"/>
              </a:spcAft>
            </a:pPr>
            <a:r>
              <a:rPr lang="en-US" sz="2000" dirty="0">
                <a:solidFill>
                  <a:schemeClr val="tx1"/>
                </a:solidFill>
              </a:rPr>
              <a:t>Whether the service to service true object exclusion applies when there are more than two services.</a:t>
            </a:r>
          </a:p>
          <a:p>
            <a:pPr>
              <a:lnSpc>
                <a:spcPct val="100000"/>
              </a:lnSpc>
              <a:spcAft>
                <a:spcPts val="1200"/>
              </a:spcAft>
            </a:pPr>
            <a:r>
              <a:rPr lang="en-US" sz="2400" dirty="0">
                <a:solidFill>
                  <a:schemeClr val="tx1"/>
                </a:solidFill>
              </a:rPr>
              <a:t>An issue specifically created by digital products is the terminology used in the true object exclusion. Whether an item is “TPP, item, property, or good,” on the one hand, or a “service,” on the other. </a:t>
            </a:r>
          </a:p>
          <a:p>
            <a:pPr>
              <a:lnSpc>
                <a:spcPct val="100000"/>
              </a:lnSpc>
              <a:spcAft>
                <a:spcPts val="1200"/>
              </a:spcAft>
            </a:pPr>
            <a:r>
              <a:rPr lang="en-US" sz="2400" dirty="0">
                <a:solidFill>
                  <a:schemeClr val="tx1"/>
                </a:solidFill>
              </a:rPr>
              <a:t>These references do not include digital products or digital services.</a:t>
            </a:r>
          </a:p>
        </p:txBody>
      </p:sp>
      <p:sp>
        <p:nvSpPr>
          <p:cNvPr id="4" name="Slide Number Placeholder 3">
            <a:extLst>
              <a:ext uri="{FF2B5EF4-FFF2-40B4-BE49-F238E27FC236}">
                <a16:creationId xmlns:a16="http://schemas.microsoft.com/office/drawing/2014/main" id="{6C9D6808-FFA7-F002-1FB6-FC37F2F7CF61}"/>
              </a:ext>
            </a:extLst>
          </p:cNvPr>
          <p:cNvSpPr>
            <a:spLocks noGrp="1"/>
          </p:cNvSpPr>
          <p:nvPr>
            <p:ph type="sldNum" sz="quarter" idx="12"/>
          </p:nvPr>
        </p:nvSpPr>
        <p:spPr/>
        <p:txBody>
          <a:bodyPr/>
          <a:lstStyle/>
          <a:p>
            <a:fld id="{3A98EE3D-8CD1-4C3F-BD1C-C98C9596463C}" type="slidenum">
              <a:rPr lang="en-US" smtClean="0"/>
              <a:t>26</a:t>
            </a:fld>
            <a:endParaRPr lang="en-US" dirty="0"/>
          </a:p>
        </p:txBody>
      </p:sp>
    </p:spTree>
    <p:extLst>
      <p:ext uri="{BB962C8B-B14F-4D97-AF65-F5344CB8AC3E}">
        <p14:creationId xmlns:p14="http://schemas.microsoft.com/office/powerpoint/2010/main" val="4288490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A63B548-407F-AB9D-C740-318EED9C312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09F327-FE5B-45BE-9891-0AC2BB3C75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B3E56A-534F-E92E-76BA-66089F8D0344}"/>
              </a:ext>
            </a:extLst>
          </p:cNvPr>
          <p:cNvSpPr>
            <a:spLocks noGrp="1"/>
          </p:cNvSpPr>
          <p:nvPr>
            <p:ph type="title"/>
          </p:nvPr>
        </p:nvSpPr>
        <p:spPr>
          <a:xfrm>
            <a:off x="581192" y="4711147"/>
            <a:ext cx="11029615" cy="1498405"/>
          </a:xfrm>
        </p:spPr>
        <p:txBody>
          <a:bodyPr anchor="ctr">
            <a:normAutofit/>
          </a:bodyPr>
          <a:lstStyle/>
          <a:p>
            <a:r>
              <a:rPr lang="en-US" dirty="0"/>
              <a:t>Bundling Study Group – Report - Recommendations</a:t>
            </a:r>
          </a:p>
        </p:txBody>
      </p:sp>
      <p:sp>
        <p:nvSpPr>
          <p:cNvPr id="11" name="Rectangle 10">
            <a:extLst>
              <a:ext uri="{FF2B5EF4-FFF2-40B4-BE49-F238E27FC236}">
                <a16:creationId xmlns:a16="http://schemas.microsoft.com/office/drawing/2014/main" id="{CCEA2409-B68F-42C1-811F-AF72134945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3426179-F318-4F63-8D09-77B498805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85292831-A37E-45F7-8CA8-0223DD3FA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EC5F669-E01C-4167-93A6-B06BE1C9D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4360"/>
            <a:ext cx="11298933" cy="3926319"/>
          </a:xfrm>
          <a:prstGeom prst="rect">
            <a:avLst/>
          </a:prstGeom>
          <a:solidFill>
            <a:schemeClr val="bg1">
              <a:lumMod val="8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Content Placeholder 2">
            <a:extLst>
              <a:ext uri="{FF2B5EF4-FFF2-40B4-BE49-F238E27FC236}">
                <a16:creationId xmlns:a16="http://schemas.microsoft.com/office/drawing/2014/main" id="{1F0D8949-1D76-8CD4-6ADD-3606C5853697}"/>
              </a:ext>
            </a:extLst>
          </p:cNvPr>
          <p:cNvSpPr>
            <a:spLocks noGrp="1"/>
          </p:cNvSpPr>
          <p:nvPr>
            <p:ph idx="1"/>
          </p:nvPr>
        </p:nvSpPr>
        <p:spPr>
          <a:xfrm>
            <a:off x="581193" y="834133"/>
            <a:ext cx="10679642" cy="3378575"/>
          </a:xfrm>
        </p:spPr>
        <p:txBody>
          <a:bodyPr>
            <a:normAutofit/>
          </a:bodyPr>
          <a:lstStyle/>
          <a:p>
            <a:pPr>
              <a:lnSpc>
                <a:spcPct val="100000"/>
              </a:lnSpc>
              <a:spcAft>
                <a:spcPts val="1200"/>
              </a:spcAft>
            </a:pPr>
            <a:r>
              <a:rPr lang="en-US" sz="2600" dirty="0"/>
              <a:t>Consider expanding the language used in the exclusions to bundling, including the true object exclusion, to apply to digital products. </a:t>
            </a:r>
          </a:p>
          <a:p>
            <a:pPr>
              <a:lnSpc>
                <a:spcPct val="100000"/>
              </a:lnSpc>
              <a:spcAft>
                <a:spcPts val="1200"/>
              </a:spcAft>
            </a:pPr>
            <a:r>
              <a:rPr lang="en-US" sz="2600" dirty="0"/>
              <a:t>Consider clarifying the applicability of the service-to-service true object exclusion to transactions involving more than two services.  </a:t>
            </a:r>
          </a:p>
          <a:p>
            <a:pPr>
              <a:lnSpc>
                <a:spcPct val="100000"/>
              </a:lnSpc>
              <a:spcAft>
                <a:spcPts val="1200"/>
              </a:spcAft>
            </a:pPr>
            <a:r>
              <a:rPr lang="en-US" sz="2600" dirty="0"/>
              <a:t>Consider adding a third iteration of the true object exclusion for transactions involving digital products. </a:t>
            </a:r>
          </a:p>
        </p:txBody>
      </p:sp>
      <p:sp>
        <p:nvSpPr>
          <p:cNvPr id="4" name="Slide Number Placeholder 3">
            <a:extLst>
              <a:ext uri="{FF2B5EF4-FFF2-40B4-BE49-F238E27FC236}">
                <a16:creationId xmlns:a16="http://schemas.microsoft.com/office/drawing/2014/main" id="{7B6BEA13-C56E-B18B-CA98-606892FAC6EF}"/>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27</a:t>
            </a:fld>
            <a:endParaRPr lang="en-US"/>
          </a:p>
        </p:txBody>
      </p:sp>
    </p:spTree>
    <p:extLst>
      <p:ext uri="{BB962C8B-B14F-4D97-AF65-F5344CB8AC3E}">
        <p14:creationId xmlns:p14="http://schemas.microsoft.com/office/powerpoint/2010/main" val="2556010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0C88B3-C015-42D9-9901-4728239A2F6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09F327-FE5B-45BE-9891-0AC2BB3C75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230ACE-1C95-7AAE-0669-568C4E4B19D6}"/>
              </a:ext>
            </a:extLst>
          </p:cNvPr>
          <p:cNvSpPr>
            <a:spLocks noGrp="1"/>
          </p:cNvSpPr>
          <p:nvPr>
            <p:ph type="title"/>
          </p:nvPr>
        </p:nvSpPr>
        <p:spPr>
          <a:xfrm>
            <a:off x="581192" y="4711147"/>
            <a:ext cx="11029615" cy="1498405"/>
          </a:xfrm>
        </p:spPr>
        <p:txBody>
          <a:bodyPr anchor="ctr">
            <a:normAutofit/>
          </a:bodyPr>
          <a:lstStyle/>
          <a:p>
            <a:r>
              <a:rPr lang="en-US" dirty="0"/>
              <a:t>Bundling Study Group – Report - Recommendations</a:t>
            </a:r>
          </a:p>
        </p:txBody>
      </p:sp>
      <p:sp>
        <p:nvSpPr>
          <p:cNvPr id="11" name="Rectangle 10">
            <a:extLst>
              <a:ext uri="{FF2B5EF4-FFF2-40B4-BE49-F238E27FC236}">
                <a16:creationId xmlns:a16="http://schemas.microsoft.com/office/drawing/2014/main" id="{CCEA2409-B68F-42C1-811F-AF72134945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3426179-F318-4F63-8D09-77B498805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85292831-A37E-45F7-8CA8-0223DD3FA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EC5F669-E01C-4167-93A6-B06BE1C9D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4360"/>
            <a:ext cx="11298933" cy="3926319"/>
          </a:xfrm>
          <a:prstGeom prst="rect">
            <a:avLst/>
          </a:prstGeom>
          <a:solidFill>
            <a:schemeClr val="bg1">
              <a:lumMod val="8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3CA428AA-23D4-2F36-2762-267820B0C24A}"/>
              </a:ext>
            </a:extLst>
          </p:cNvPr>
          <p:cNvSpPr>
            <a:spLocks noGrp="1"/>
          </p:cNvSpPr>
          <p:nvPr>
            <p:ph idx="1"/>
          </p:nvPr>
        </p:nvSpPr>
        <p:spPr>
          <a:xfrm>
            <a:off x="581193" y="739108"/>
            <a:ext cx="10679642" cy="3622685"/>
          </a:xfrm>
        </p:spPr>
        <p:txBody>
          <a:bodyPr>
            <a:normAutofit/>
          </a:bodyPr>
          <a:lstStyle/>
          <a:p>
            <a:pPr>
              <a:lnSpc>
                <a:spcPct val="100000"/>
              </a:lnSpc>
              <a:spcAft>
                <a:spcPts val="1200"/>
              </a:spcAft>
            </a:pPr>
            <a:r>
              <a:rPr lang="en-US" sz="2400" dirty="0"/>
              <a:t>Consider clarifying the de minimis exclusion, including adding detail on valuation methods. The related question is who determines whether something is a single product or distinct and identifiable products. </a:t>
            </a:r>
          </a:p>
          <a:p>
            <a:pPr>
              <a:lnSpc>
                <a:spcPct val="100000"/>
              </a:lnSpc>
              <a:spcAft>
                <a:spcPts val="1200"/>
              </a:spcAft>
            </a:pPr>
            <a:r>
              <a:rPr lang="en-US" sz="2400" dirty="0"/>
              <a:t>Consider adding detail to the one non-itemized price element and its exceptions, particularly the role of a price list and the labeling and pricing of components. </a:t>
            </a:r>
          </a:p>
          <a:p>
            <a:pPr>
              <a:lnSpc>
                <a:spcPct val="100000"/>
              </a:lnSpc>
              <a:spcAft>
                <a:spcPts val="1200"/>
              </a:spcAft>
            </a:pPr>
            <a:r>
              <a:rPr lang="en-US" sz="2400" dirty="0"/>
              <a:t>Consider developing a threshold inquiry to determine whether a transaction is one product or a set of distinct and identifiable products. </a:t>
            </a:r>
          </a:p>
        </p:txBody>
      </p:sp>
      <p:sp>
        <p:nvSpPr>
          <p:cNvPr id="4" name="Slide Number Placeholder 3">
            <a:extLst>
              <a:ext uri="{FF2B5EF4-FFF2-40B4-BE49-F238E27FC236}">
                <a16:creationId xmlns:a16="http://schemas.microsoft.com/office/drawing/2014/main" id="{F2E8DDB5-B0D0-88AA-0C9C-805BD2613908}"/>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28</a:t>
            </a:fld>
            <a:endParaRPr lang="en-US"/>
          </a:p>
        </p:txBody>
      </p:sp>
    </p:spTree>
    <p:extLst>
      <p:ext uri="{BB962C8B-B14F-4D97-AF65-F5344CB8AC3E}">
        <p14:creationId xmlns:p14="http://schemas.microsoft.com/office/powerpoint/2010/main" val="574228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39C70-97CD-E94A-ABFE-7F69D97A4AA4}"/>
              </a:ext>
            </a:extLst>
          </p:cNvPr>
          <p:cNvSpPr>
            <a:spLocks noGrp="1"/>
          </p:cNvSpPr>
          <p:nvPr>
            <p:ph type="title"/>
          </p:nvPr>
        </p:nvSpPr>
        <p:spPr/>
        <p:txBody>
          <a:bodyPr/>
          <a:lstStyle/>
          <a:p>
            <a:r>
              <a:rPr lang="en-US" dirty="0"/>
              <a:t>Connecting to Streamlined</a:t>
            </a:r>
          </a:p>
        </p:txBody>
      </p:sp>
      <p:sp>
        <p:nvSpPr>
          <p:cNvPr id="3" name="Content Placeholder 2">
            <a:extLst>
              <a:ext uri="{FF2B5EF4-FFF2-40B4-BE49-F238E27FC236}">
                <a16:creationId xmlns:a16="http://schemas.microsoft.com/office/drawing/2014/main" id="{45FEACD5-203D-9247-F89D-B7276169D125}"/>
              </a:ext>
            </a:extLst>
          </p:cNvPr>
          <p:cNvSpPr>
            <a:spLocks noGrp="1"/>
          </p:cNvSpPr>
          <p:nvPr>
            <p:ph idx="1"/>
          </p:nvPr>
        </p:nvSpPr>
        <p:spPr/>
        <p:txBody>
          <a:bodyPr/>
          <a:lstStyle/>
          <a:p>
            <a:pPr>
              <a:spcAft>
                <a:spcPts val="1200"/>
              </a:spcAft>
            </a:pPr>
            <a:r>
              <a:rPr lang="en-US" sz="3200" dirty="0"/>
              <a:t>Streamlined states are also reviewing the exercise for possible input and action on the bundling rules.</a:t>
            </a:r>
          </a:p>
          <a:p>
            <a:pPr>
              <a:spcAft>
                <a:spcPts val="1200"/>
              </a:spcAft>
            </a:pPr>
            <a:r>
              <a:rPr lang="en-US" sz="3200" dirty="0"/>
              <a:t>Non-streamlined states may participate in those discussions.</a:t>
            </a:r>
            <a:endParaRPr lang="en-US" dirty="0"/>
          </a:p>
        </p:txBody>
      </p:sp>
      <p:sp>
        <p:nvSpPr>
          <p:cNvPr id="4" name="Slide Number Placeholder 3">
            <a:extLst>
              <a:ext uri="{FF2B5EF4-FFF2-40B4-BE49-F238E27FC236}">
                <a16:creationId xmlns:a16="http://schemas.microsoft.com/office/drawing/2014/main" id="{7E93CE8D-277A-57F1-EDA1-812E98C3B982}"/>
              </a:ext>
            </a:extLst>
          </p:cNvPr>
          <p:cNvSpPr>
            <a:spLocks noGrp="1"/>
          </p:cNvSpPr>
          <p:nvPr>
            <p:ph type="sldNum" sz="quarter" idx="12"/>
          </p:nvPr>
        </p:nvSpPr>
        <p:spPr/>
        <p:txBody>
          <a:bodyPr/>
          <a:lstStyle/>
          <a:p>
            <a:fld id="{3A98EE3D-8CD1-4C3F-BD1C-C98C9596463C}" type="slidenum">
              <a:rPr lang="en-US" smtClean="0"/>
              <a:t>29</a:t>
            </a:fld>
            <a:endParaRPr lang="en-US" dirty="0"/>
          </a:p>
        </p:txBody>
      </p:sp>
    </p:spTree>
    <p:extLst>
      <p:ext uri="{BB962C8B-B14F-4D97-AF65-F5344CB8AC3E}">
        <p14:creationId xmlns:p14="http://schemas.microsoft.com/office/powerpoint/2010/main" val="622898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47F2C-F00A-6BF0-4F64-3BBD87EEFD80}"/>
              </a:ext>
            </a:extLst>
          </p:cNvPr>
          <p:cNvSpPr>
            <a:spLocks noGrp="1"/>
          </p:cNvSpPr>
          <p:nvPr>
            <p:ph type="title"/>
          </p:nvPr>
        </p:nvSpPr>
        <p:spPr>
          <a:xfrm>
            <a:off x="581192" y="702156"/>
            <a:ext cx="11029616" cy="443738"/>
          </a:xfrm>
        </p:spPr>
        <p:txBody>
          <a:bodyPr>
            <a:normAutofit fontScale="90000"/>
          </a:bodyPr>
          <a:lstStyle/>
          <a:p>
            <a:r>
              <a:rPr lang="en-US" dirty="0"/>
              <a:t>Regular Participants</a:t>
            </a:r>
          </a:p>
        </p:txBody>
      </p:sp>
      <p:sp>
        <p:nvSpPr>
          <p:cNvPr id="4" name="Slide Number Placeholder 3">
            <a:extLst>
              <a:ext uri="{FF2B5EF4-FFF2-40B4-BE49-F238E27FC236}">
                <a16:creationId xmlns:a16="http://schemas.microsoft.com/office/drawing/2014/main" id="{8D0447FB-CC35-493D-6092-3186BECF38F0}"/>
              </a:ext>
            </a:extLst>
          </p:cNvPr>
          <p:cNvSpPr>
            <a:spLocks noGrp="1"/>
          </p:cNvSpPr>
          <p:nvPr>
            <p:ph type="sldNum" sz="quarter" idx="12"/>
          </p:nvPr>
        </p:nvSpPr>
        <p:spPr/>
        <p:txBody>
          <a:bodyPr/>
          <a:lstStyle/>
          <a:p>
            <a:fld id="{3A98EE3D-8CD1-4C3F-BD1C-C98C9596463C}" type="slidenum">
              <a:rPr lang="en-US" smtClean="0"/>
              <a:t>3</a:t>
            </a:fld>
            <a:endParaRPr lang="en-US" dirty="0"/>
          </a:p>
        </p:txBody>
      </p:sp>
      <p:pic>
        <p:nvPicPr>
          <p:cNvPr id="8" name="Image 7"/>
          <p:cNvPicPr>
            <a:picLocks noChangeAspect="1"/>
          </p:cNvPicPr>
          <p:nvPr/>
        </p:nvPicPr>
        <p:blipFill>
          <a:blip r:embed="rId2" cstate="print"/>
          <a:stretch>
            <a:fillRect/>
          </a:stretch>
        </p:blipFill>
        <p:spPr>
          <a:xfrm>
            <a:off x="875403" y="1372442"/>
            <a:ext cx="10643935" cy="4929643"/>
          </a:xfrm>
          <a:prstGeom prst="rect">
            <a:avLst/>
          </a:prstGeom>
        </p:spPr>
      </p:pic>
    </p:spTree>
    <p:extLst>
      <p:ext uri="{BB962C8B-B14F-4D97-AF65-F5344CB8AC3E}">
        <p14:creationId xmlns:p14="http://schemas.microsoft.com/office/powerpoint/2010/main" val="919373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C818F-46C2-0C5D-6AF1-6A1F137D73F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C52E7C2-086E-BAD5-DC7D-064BF1058651}"/>
              </a:ext>
            </a:extLst>
          </p:cNvPr>
          <p:cNvSpPr>
            <a:spLocks noGrp="1"/>
          </p:cNvSpPr>
          <p:nvPr>
            <p:ph type="title"/>
          </p:nvPr>
        </p:nvSpPr>
        <p:spPr/>
        <p:txBody>
          <a:bodyPr/>
          <a:lstStyle/>
          <a:p>
            <a:r>
              <a:rPr lang="en-US" dirty="0"/>
              <a:t>UPDATE on the definitions Study Group</a:t>
            </a:r>
          </a:p>
        </p:txBody>
      </p:sp>
      <p:sp>
        <p:nvSpPr>
          <p:cNvPr id="5" name="Text Placeholder 4">
            <a:extLst>
              <a:ext uri="{FF2B5EF4-FFF2-40B4-BE49-F238E27FC236}">
                <a16:creationId xmlns:a16="http://schemas.microsoft.com/office/drawing/2014/main" id="{0561893B-CEAD-3D0C-0FD3-33D6E1CE3033}"/>
              </a:ext>
            </a:extLst>
          </p:cNvPr>
          <p:cNvSpPr>
            <a:spLocks noGrp="1"/>
          </p:cNvSpPr>
          <p:nvPr>
            <p:ph type="body" idx="1"/>
          </p:nvPr>
        </p:nvSpPr>
        <p:spPr/>
        <p:txBody>
          <a:bodyPr/>
          <a:lstStyle/>
          <a:p>
            <a:r>
              <a:rPr lang="en-US" b="1" dirty="0"/>
              <a:t>Digital Products Project</a:t>
            </a:r>
          </a:p>
        </p:txBody>
      </p:sp>
      <p:sp>
        <p:nvSpPr>
          <p:cNvPr id="2" name="Slide Number Placeholder 1">
            <a:extLst>
              <a:ext uri="{FF2B5EF4-FFF2-40B4-BE49-F238E27FC236}">
                <a16:creationId xmlns:a16="http://schemas.microsoft.com/office/drawing/2014/main" id="{2127BE06-12B6-267D-05CF-A938BC3816EC}"/>
              </a:ext>
            </a:extLst>
          </p:cNvPr>
          <p:cNvSpPr>
            <a:spLocks noGrp="1"/>
          </p:cNvSpPr>
          <p:nvPr>
            <p:ph type="sldNum" sz="quarter" idx="12"/>
          </p:nvPr>
        </p:nvSpPr>
        <p:spPr/>
        <p:txBody>
          <a:bodyPr/>
          <a:lstStyle/>
          <a:p>
            <a:fld id="{3A98EE3D-8CD1-4C3F-BD1C-C98C9596463C}" type="slidenum">
              <a:rPr lang="en-US" smtClean="0"/>
              <a:t>30</a:t>
            </a:fld>
            <a:endParaRPr lang="en-US" dirty="0"/>
          </a:p>
        </p:txBody>
      </p:sp>
    </p:spTree>
    <p:extLst>
      <p:ext uri="{BB962C8B-B14F-4D97-AF65-F5344CB8AC3E}">
        <p14:creationId xmlns:p14="http://schemas.microsoft.com/office/powerpoint/2010/main" val="2400899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D02C4-A929-719B-BE25-16E3A68C2465}"/>
              </a:ext>
            </a:extLst>
          </p:cNvPr>
          <p:cNvSpPr>
            <a:spLocks noGrp="1"/>
          </p:cNvSpPr>
          <p:nvPr>
            <p:ph type="title"/>
          </p:nvPr>
        </p:nvSpPr>
        <p:spPr/>
        <p:txBody>
          <a:bodyPr/>
          <a:lstStyle/>
          <a:p>
            <a:r>
              <a:rPr lang="en-US" dirty="0"/>
              <a:t>Bundling Study Group</a:t>
            </a:r>
          </a:p>
        </p:txBody>
      </p:sp>
      <p:sp>
        <p:nvSpPr>
          <p:cNvPr id="3" name="Content Placeholder 2">
            <a:extLst>
              <a:ext uri="{FF2B5EF4-FFF2-40B4-BE49-F238E27FC236}">
                <a16:creationId xmlns:a16="http://schemas.microsoft.com/office/drawing/2014/main" id="{1CA0CF2B-FCFE-9FD4-9196-5D780D29DE40}"/>
              </a:ext>
            </a:extLst>
          </p:cNvPr>
          <p:cNvSpPr>
            <a:spLocks noGrp="1"/>
          </p:cNvSpPr>
          <p:nvPr>
            <p:ph idx="1"/>
          </p:nvPr>
        </p:nvSpPr>
        <p:spPr/>
        <p:txBody>
          <a:bodyPr>
            <a:normAutofit/>
          </a:bodyPr>
          <a:lstStyle/>
          <a:p>
            <a:pPr>
              <a:spcBef>
                <a:spcPts val="1800"/>
              </a:spcBef>
            </a:pPr>
            <a:r>
              <a:rPr lang="en-US" sz="3600" dirty="0"/>
              <a:t>Includes representatives from 26 different firms, groups, or states.</a:t>
            </a:r>
          </a:p>
          <a:p>
            <a:pPr>
              <a:spcBef>
                <a:spcPts val="1800"/>
              </a:spcBef>
            </a:pPr>
            <a:r>
              <a:rPr lang="en-US" sz="3600" dirty="0"/>
              <a:t>Group has held two discussion sessions so far.</a:t>
            </a:r>
          </a:p>
        </p:txBody>
      </p:sp>
      <p:sp>
        <p:nvSpPr>
          <p:cNvPr id="4" name="Slide Number Placeholder 3">
            <a:extLst>
              <a:ext uri="{FF2B5EF4-FFF2-40B4-BE49-F238E27FC236}">
                <a16:creationId xmlns:a16="http://schemas.microsoft.com/office/drawing/2014/main" id="{FB4BBC74-3AF4-E29D-44E2-D80D485E2538}"/>
              </a:ext>
            </a:extLst>
          </p:cNvPr>
          <p:cNvSpPr>
            <a:spLocks noGrp="1"/>
          </p:cNvSpPr>
          <p:nvPr>
            <p:ph type="sldNum" sz="quarter" idx="12"/>
          </p:nvPr>
        </p:nvSpPr>
        <p:spPr/>
        <p:txBody>
          <a:bodyPr/>
          <a:lstStyle/>
          <a:p>
            <a:fld id="{3A98EE3D-8CD1-4C3F-BD1C-C98C9596463C}" type="slidenum">
              <a:rPr lang="en-US" smtClean="0"/>
              <a:t>31</a:t>
            </a:fld>
            <a:endParaRPr lang="en-US" dirty="0"/>
          </a:p>
        </p:txBody>
      </p:sp>
    </p:spTree>
    <p:extLst>
      <p:ext uri="{BB962C8B-B14F-4D97-AF65-F5344CB8AC3E}">
        <p14:creationId xmlns:p14="http://schemas.microsoft.com/office/powerpoint/2010/main" val="3807443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98BEE-1BA0-F637-7EF0-F5AC3BFB70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9963AE-3F34-395A-B01D-7C3D81CA2DAC}"/>
              </a:ext>
            </a:extLst>
          </p:cNvPr>
          <p:cNvSpPr>
            <a:spLocks noGrp="1"/>
          </p:cNvSpPr>
          <p:nvPr>
            <p:ph type="title"/>
          </p:nvPr>
        </p:nvSpPr>
        <p:spPr/>
        <p:txBody>
          <a:bodyPr/>
          <a:lstStyle/>
          <a:p>
            <a:r>
              <a:rPr lang="en-US" cap="none" dirty="0"/>
              <a:t>Goal of the Chair</a:t>
            </a:r>
          </a:p>
        </p:txBody>
      </p:sp>
      <p:sp>
        <p:nvSpPr>
          <p:cNvPr id="5" name="Content Placeholder 4">
            <a:extLst>
              <a:ext uri="{FF2B5EF4-FFF2-40B4-BE49-F238E27FC236}">
                <a16:creationId xmlns:a16="http://schemas.microsoft.com/office/drawing/2014/main" id="{88876CB7-9471-F4CE-E8F4-D65B4FF59CCC}"/>
              </a:ext>
            </a:extLst>
          </p:cNvPr>
          <p:cNvSpPr>
            <a:spLocks noGrp="1"/>
          </p:cNvSpPr>
          <p:nvPr>
            <p:ph idx="1"/>
          </p:nvPr>
        </p:nvSpPr>
        <p:spPr>
          <a:xfrm>
            <a:off x="1157468" y="1539434"/>
            <a:ext cx="10453339" cy="3993266"/>
          </a:xfrm>
        </p:spPr>
        <p:txBody>
          <a:bodyPr/>
          <a:lstStyle/>
          <a:p>
            <a:r>
              <a:rPr lang="en-US" sz="3200" dirty="0"/>
              <a:t>Articulate broad criteria for evaluation</a:t>
            </a:r>
          </a:p>
          <a:p>
            <a:r>
              <a:rPr lang="en-US" sz="3200" dirty="0"/>
              <a:t>Identify proposed and existing definitions for evaluation</a:t>
            </a:r>
          </a:p>
          <a:p>
            <a:r>
              <a:rPr lang="en-US" sz="3200" dirty="0"/>
              <a:t>Written evaluations</a:t>
            </a:r>
          </a:p>
          <a:p>
            <a:r>
              <a:rPr lang="en-US" sz="3200" dirty="0"/>
              <a:t>Finish before the MTC Annual Meeting</a:t>
            </a:r>
            <a:endParaRPr lang="en-US" dirty="0"/>
          </a:p>
        </p:txBody>
      </p:sp>
      <p:sp>
        <p:nvSpPr>
          <p:cNvPr id="4" name="Slide Number Placeholder 3">
            <a:extLst>
              <a:ext uri="{FF2B5EF4-FFF2-40B4-BE49-F238E27FC236}">
                <a16:creationId xmlns:a16="http://schemas.microsoft.com/office/drawing/2014/main" id="{A0508797-100E-3151-6D8F-7F8F06F80320}"/>
              </a:ext>
            </a:extLst>
          </p:cNvPr>
          <p:cNvSpPr>
            <a:spLocks noGrp="1"/>
          </p:cNvSpPr>
          <p:nvPr>
            <p:ph type="sldNum" sz="quarter" idx="12"/>
          </p:nvPr>
        </p:nvSpPr>
        <p:spPr/>
        <p:txBody>
          <a:bodyPr/>
          <a:lstStyle/>
          <a:p>
            <a:fld id="{3A98EE3D-8CD1-4C3F-BD1C-C98C9596463C}" type="slidenum">
              <a:rPr lang="en-US" smtClean="0"/>
              <a:t>32</a:t>
            </a:fld>
            <a:endParaRPr lang="en-US" dirty="0"/>
          </a:p>
        </p:txBody>
      </p:sp>
    </p:spTree>
    <p:extLst>
      <p:ext uri="{BB962C8B-B14F-4D97-AF65-F5344CB8AC3E}">
        <p14:creationId xmlns:p14="http://schemas.microsoft.com/office/powerpoint/2010/main" val="4094862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98BEE-1BA0-F637-7EF0-F5AC3BFB70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9963AE-3F34-395A-B01D-7C3D81CA2DAC}"/>
              </a:ext>
            </a:extLst>
          </p:cNvPr>
          <p:cNvSpPr>
            <a:spLocks noGrp="1"/>
          </p:cNvSpPr>
          <p:nvPr>
            <p:ph type="title"/>
          </p:nvPr>
        </p:nvSpPr>
        <p:spPr/>
        <p:txBody>
          <a:bodyPr/>
          <a:lstStyle/>
          <a:p>
            <a:r>
              <a:rPr lang="en-US" cap="none" dirty="0"/>
              <a:t>Broad Criteria</a:t>
            </a:r>
          </a:p>
        </p:txBody>
      </p:sp>
      <p:sp>
        <p:nvSpPr>
          <p:cNvPr id="5" name="Content Placeholder 4">
            <a:extLst>
              <a:ext uri="{FF2B5EF4-FFF2-40B4-BE49-F238E27FC236}">
                <a16:creationId xmlns:a16="http://schemas.microsoft.com/office/drawing/2014/main" id="{88876CB7-9471-F4CE-E8F4-D65B4FF59CCC}"/>
              </a:ext>
            </a:extLst>
          </p:cNvPr>
          <p:cNvSpPr>
            <a:spLocks noGrp="1"/>
          </p:cNvSpPr>
          <p:nvPr>
            <p:ph idx="1"/>
          </p:nvPr>
        </p:nvSpPr>
        <p:spPr>
          <a:xfrm>
            <a:off x="1064871" y="1539433"/>
            <a:ext cx="10545936" cy="4435917"/>
          </a:xfrm>
        </p:spPr>
        <p:txBody>
          <a:bodyPr/>
          <a:lstStyle/>
          <a:p>
            <a:r>
              <a:rPr lang="en-US" sz="3200" dirty="0"/>
              <a:t>Clarity and ease of application</a:t>
            </a:r>
          </a:p>
          <a:p>
            <a:r>
              <a:rPr lang="en-US" sz="3200" dirty="0"/>
              <a:t>Revenue generation or stability</a:t>
            </a:r>
          </a:p>
          <a:p>
            <a:r>
              <a:rPr lang="en-US" sz="3200" dirty="0"/>
              <a:t>Compatibility with other elements of the tax structure</a:t>
            </a:r>
          </a:p>
          <a:p>
            <a:r>
              <a:rPr lang="en-US" sz="3200" dirty="0"/>
              <a:t>Pyramiding of taxes</a:t>
            </a:r>
          </a:p>
          <a:p>
            <a:r>
              <a:rPr lang="en-US" sz="3200" dirty="0"/>
              <a:t>Other considerations (catch-all)</a:t>
            </a:r>
          </a:p>
          <a:p>
            <a:endParaRPr lang="en-US" dirty="0"/>
          </a:p>
        </p:txBody>
      </p:sp>
      <p:sp>
        <p:nvSpPr>
          <p:cNvPr id="4" name="Slide Number Placeholder 3">
            <a:extLst>
              <a:ext uri="{FF2B5EF4-FFF2-40B4-BE49-F238E27FC236}">
                <a16:creationId xmlns:a16="http://schemas.microsoft.com/office/drawing/2014/main" id="{A0508797-100E-3151-6D8F-7F8F06F80320}"/>
              </a:ext>
            </a:extLst>
          </p:cNvPr>
          <p:cNvSpPr>
            <a:spLocks noGrp="1"/>
          </p:cNvSpPr>
          <p:nvPr>
            <p:ph type="sldNum" sz="quarter" idx="12"/>
          </p:nvPr>
        </p:nvSpPr>
        <p:spPr/>
        <p:txBody>
          <a:bodyPr/>
          <a:lstStyle/>
          <a:p>
            <a:fld id="{3A98EE3D-8CD1-4C3F-BD1C-C98C9596463C}" type="slidenum">
              <a:rPr lang="en-US" smtClean="0"/>
              <a:t>33</a:t>
            </a:fld>
            <a:endParaRPr lang="en-US" dirty="0"/>
          </a:p>
        </p:txBody>
      </p:sp>
    </p:spTree>
    <p:extLst>
      <p:ext uri="{BB962C8B-B14F-4D97-AF65-F5344CB8AC3E}">
        <p14:creationId xmlns:p14="http://schemas.microsoft.com/office/powerpoint/2010/main" val="15119231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98BEE-1BA0-F637-7EF0-F5AC3BFB70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9963AE-3F34-395A-B01D-7C3D81CA2DAC}"/>
              </a:ext>
            </a:extLst>
          </p:cNvPr>
          <p:cNvSpPr>
            <a:spLocks noGrp="1"/>
          </p:cNvSpPr>
          <p:nvPr>
            <p:ph type="title"/>
          </p:nvPr>
        </p:nvSpPr>
        <p:spPr/>
        <p:txBody>
          <a:bodyPr/>
          <a:lstStyle/>
          <a:p>
            <a:r>
              <a:rPr lang="en-US" cap="none" dirty="0"/>
              <a:t>Proposed and Existing Definitions for Evaluation</a:t>
            </a:r>
          </a:p>
        </p:txBody>
      </p:sp>
      <p:sp>
        <p:nvSpPr>
          <p:cNvPr id="5" name="Content Placeholder 4">
            <a:extLst>
              <a:ext uri="{FF2B5EF4-FFF2-40B4-BE49-F238E27FC236}">
                <a16:creationId xmlns:a16="http://schemas.microsoft.com/office/drawing/2014/main" id="{88876CB7-9471-F4CE-E8F4-D65B4FF59CCC}"/>
              </a:ext>
            </a:extLst>
          </p:cNvPr>
          <p:cNvSpPr>
            <a:spLocks noGrp="1"/>
          </p:cNvSpPr>
          <p:nvPr>
            <p:ph idx="1"/>
          </p:nvPr>
        </p:nvSpPr>
        <p:spPr>
          <a:xfrm>
            <a:off x="1458410" y="1539433"/>
            <a:ext cx="10152397" cy="4435917"/>
          </a:xfrm>
        </p:spPr>
        <p:txBody>
          <a:bodyPr/>
          <a:lstStyle/>
          <a:p>
            <a:endParaRPr lang="en-US" dirty="0"/>
          </a:p>
          <a:p>
            <a:r>
              <a:rPr lang="en-US" sz="3200" dirty="0"/>
              <a:t>Langenberg Proposal</a:t>
            </a:r>
          </a:p>
          <a:p>
            <a:r>
              <a:rPr lang="en-US" sz="3200" dirty="0"/>
              <a:t>Washington</a:t>
            </a:r>
          </a:p>
          <a:p>
            <a:r>
              <a:rPr lang="en-US" sz="3200" dirty="0"/>
              <a:t>Utah/Maine</a:t>
            </a:r>
          </a:p>
          <a:p>
            <a:r>
              <a:rPr lang="en-US" sz="3200" dirty="0"/>
              <a:t>Ohio</a:t>
            </a:r>
          </a:p>
          <a:p>
            <a:r>
              <a:rPr lang="en-US" sz="3200" dirty="0"/>
              <a:t>South Dakota</a:t>
            </a:r>
          </a:p>
          <a:p>
            <a:endParaRPr lang="en-US" dirty="0"/>
          </a:p>
        </p:txBody>
      </p:sp>
      <p:sp>
        <p:nvSpPr>
          <p:cNvPr id="4" name="Slide Number Placeholder 3">
            <a:extLst>
              <a:ext uri="{FF2B5EF4-FFF2-40B4-BE49-F238E27FC236}">
                <a16:creationId xmlns:a16="http://schemas.microsoft.com/office/drawing/2014/main" id="{A0508797-100E-3151-6D8F-7F8F06F80320}"/>
              </a:ext>
            </a:extLst>
          </p:cNvPr>
          <p:cNvSpPr>
            <a:spLocks noGrp="1"/>
          </p:cNvSpPr>
          <p:nvPr>
            <p:ph type="sldNum" sz="quarter" idx="12"/>
          </p:nvPr>
        </p:nvSpPr>
        <p:spPr/>
        <p:txBody>
          <a:bodyPr/>
          <a:lstStyle/>
          <a:p>
            <a:fld id="{3A98EE3D-8CD1-4C3F-BD1C-C98C9596463C}" type="slidenum">
              <a:rPr lang="en-US" smtClean="0"/>
              <a:t>34</a:t>
            </a:fld>
            <a:endParaRPr lang="en-US" dirty="0"/>
          </a:p>
        </p:txBody>
      </p:sp>
    </p:spTree>
    <p:extLst>
      <p:ext uri="{BB962C8B-B14F-4D97-AF65-F5344CB8AC3E}">
        <p14:creationId xmlns:p14="http://schemas.microsoft.com/office/powerpoint/2010/main" val="649931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98BEE-1BA0-F637-7EF0-F5AC3BFB70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9963AE-3F34-395A-B01D-7C3D81CA2DAC}"/>
              </a:ext>
            </a:extLst>
          </p:cNvPr>
          <p:cNvSpPr>
            <a:spLocks noGrp="1"/>
          </p:cNvSpPr>
          <p:nvPr>
            <p:ph type="title"/>
          </p:nvPr>
        </p:nvSpPr>
        <p:spPr>
          <a:xfrm>
            <a:off x="367863" y="702156"/>
            <a:ext cx="2207172" cy="5721758"/>
          </a:xfrm>
          <a:solidFill>
            <a:schemeClr val="accent4">
              <a:lumMod val="20000"/>
              <a:lumOff val="80000"/>
            </a:schemeClr>
          </a:solidFill>
        </p:spPr>
        <p:txBody>
          <a:bodyPr anchor="ctr">
            <a:normAutofit/>
          </a:bodyPr>
          <a:lstStyle/>
          <a:p>
            <a:pPr algn="ctr"/>
            <a:r>
              <a:rPr lang="en-US" cap="none" dirty="0"/>
              <a:t>Langenberg Proposal</a:t>
            </a:r>
          </a:p>
        </p:txBody>
      </p:sp>
      <p:sp>
        <p:nvSpPr>
          <p:cNvPr id="5" name="Content Placeholder 4">
            <a:extLst>
              <a:ext uri="{FF2B5EF4-FFF2-40B4-BE49-F238E27FC236}">
                <a16:creationId xmlns:a16="http://schemas.microsoft.com/office/drawing/2014/main" id="{88876CB7-9471-F4CE-E8F4-D65B4FF59CCC}"/>
              </a:ext>
            </a:extLst>
          </p:cNvPr>
          <p:cNvSpPr>
            <a:spLocks noGrp="1"/>
          </p:cNvSpPr>
          <p:nvPr>
            <p:ph idx="1"/>
          </p:nvPr>
        </p:nvSpPr>
        <p:spPr>
          <a:xfrm>
            <a:off x="2575035" y="702156"/>
            <a:ext cx="9035775" cy="5604051"/>
          </a:xfrm>
        </p:spPr>
        <p:txBody>
          <a:bodyPr>
            <a:noAutofit/>
          </a:bodyPr>
          <a:lstStyle/>
          <a:p>
            <a:pPr algn="l">
              <a:lnSpc>
                <a:spcPct val="100000"/>
              </a:lnSpc>
              <a:spcBef>
                <a:spcPts val="600"/>
              </a:spcBef>
              <a:spcAft>
                <a:spcPts val="1800"/>
              </a:spcAft>
            </a:pPr>
            <a:r>
              <a:rPr lang="en-US" sz="2900" dirty="0"/>
              <a:t>“Automated digital product” - an item, including software or a service or a right to access or use the item regardless of duration, that is provided in a binary format and for which additional human intervention required to produce the same or a substantially similar item for additional customers is minimal.</a:t>
            </a:r>
          </a:p>
          <a:p>
            <a:pPr algn="l">
              <a:lnSpc>
                <a:spcPct val="100000"/>
              </a:lnSpc>
              <a:spcBef>
                <a:spcPts val="600"/>
              </a:spcBef>
              <a:spcAft>
                <a:spcPts val="1800"/>
              </a:spcAft>
            </a:pPr>
            <a:r>
              <a:rPr lang="en-US" sz="2900" dirty="0"/>
              <a:t>Exemption:  A product is exempt from taxation as an automated digital product if the product will be used predominantly for a trade or business.</a:t>
            </a:r>
          </a:p>
        </p:txBody>
      </p:sp>
      <p:sp>
        <p:nvSpPr>
          <p:cNvPr id="4" name="Slide Number Placeholder 3">
            <a:extLst>
              <a:ext uri="{FF2B5EF4-FFF2-40B4-BE49-F238E27FC236}">
                <a16:creationId xmlns:a16="http://schemas.microsoft.com/office/drawing/2014/main" id="{A0508797-100E-3151-6D8F-7F8F06F80320}"/>
              </a:ext>
            </a:extLst>
          </p:cNvPr>
          <p:cNvSpPr>
            <a:spLocks noGrp="1"/>
          </p:cNvSpPr>
          <p:nvPr>
            <p:ph type="sldNum" sz="quarter" idx="12"/>
          </p:nvPr>
        </p:nvSpPr>
        <p:spPr/>
        <p:txBody>
          <a:bodyPr/>
          <a:lstStyle/>
          <a:p>
            <a:fld id="{3A98EE3D-8CD1-4C3F-BD1C-C98C9596463C}" type="slidenum">
              <a:rPr lang="en-US" smtClean="0"/>
              <a:t>35</a:t>
            </a:fld>
            <a:endParaRPr lang="en-US" dirty="0"/>
          </a:p>
        </p:txBody>
      </p:sp>
    </p:spTree>
    <p:extLst>
      <p:ext uri="{BB962C8B-B14F-4D97-AF65-F5344CB8AC3E}">
        <p14:creationId xmlns:p14="http://schemas.microsoft.com/office/powerpoint/2010/main" val="3796290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98BEE-1BA0-F637-7EF0-F5AC3BFB70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9963AE-3F34-395A-B01D-7C3D81CA2DAC}"/>
              </a:ext>
            </a:extLst>
          </p:cNvPr>
          <p:cNvSpPr>
            <a:spLocks noGrp="1"/>
          </p:cNvSpPr>
          <p:nvPr>
            <p:ph type="title"/>
          </p:nvPr>
        </p:nvSpPr>
        <p:spPr>
          <a:xfrm>
            <a:off x="420414" y="702156"/>
            <a:ext cx="2133600" cy="5721758"/>
          </a:xfrm>
          <a:solidFill>
            <a:schemeClr val="accent4">
              <a:lumMod val="20000"/>
              <a:lumOff val="80000"/>
            </a:schemeClr>
          </a:solidFill>
        </p:spPr>
        <p:txBody>
          <a:bodyPr anchor="ctr">
            <a:normAutofit/>
          </a:bodyPr>
          <a:lstStyle/>
          <a:p>
            <a:r>
              <a:rPr lang="en-US" cap="none" dirty="0"/>
              <a:t>Washington</a:t>
            </a:r>
          </a:p>
        </p:txBody>
      </p:sp>
      <p:sp>
        <p:nvSpPr>
          <p:cNvPr id="5" name="Content Placeholder 4">
            <a:extLst>
              <a:ext uri="{FF2B5EF4-FFF2-40B4-BE49-F238E27FC236}">
                <a16:creationId xmlns:a16="http://schemas.microsoft.com/office/drawing/2014/main" id="{88876CB7-9471-F4CE-E8F4-D65B4FF59CCC}"/>
              </a:ext>
            </a:extLst>
          </p:cNvPr>
          <p:cNvSpPr>
            <a:spLocks noGrp="1"/>
          </p:cNvSpPr>
          <p:nvPr>
            <p:ph idx="1"/>
          </p:nvPr>
        </p:nvSpPr>
        <p:spPr>
          <a:xfrm>
            <a:off x="2659117" y="702156"/>
            <a:ext cx="9112469" cy="5721758"/>
          </a:xfrm>
        </p:spPr>
        <p:txBody>
          <a:bodyPr>
            <a:noAutofit/>
          </a:bodyPr>
          <a:lstStyle/>
          <a:p>
            <a:pPr algn="l">
              <a:lnSpc>
                <a:spcPct val="100000"/>
              </a:lnSpc>
              <a:spcBef>
                <a:spcPts val="600"/>
              </a:spcBef>
              <a:spcAft>
                <a:spcPts val="1800"/>
              </a:spcAft>
            </a:pPr>
            <a:r>
              <a:rPr lang="en-US" sz="2600" dirty="0"/>
              <a:t>Revised Code of Washington 82.04.192</a:t>
            </a:r>
          </a:p>
          <a:p>
            <a:pPr marL="457200" indent="0" algn="l">
              <a:lnSpc>
                <a:spcPct val="100000"/>
              </a:lnSpc>
              <a:spcBef>
                <a:spcPts val="600"/>
              </a:spcBef>
              <a:spcAft>
                <a:spcPts val="1800"/>
              </a:spcAft>
              <a:buNone/>
            </a:pPr>
            <a:r>
              <a:rPr lang="en-US" sz="2600" dirty="0"/>
              <a:t>Digital products definitions. ...</a:t>
            </a:r>
          </a:p>
          <a:p>
            <a:pPr marL="457200" indent="0" algn="l">
              <a:lnSpc>
                <a:spcPct val="100000"/>
              </a:lnSpc>
              <a:spcBef>
                <a:spcPts val="600"/>
              </a:spcBef>
              <a:spcAft>
                <a:spcPts val="1800"/>
              </a:spcAft>
              <a:buNone/>
            </a:pPr>
            <a:r>
              <a:rPr lang="en-US" sz="2600" dirty="0"/>
              <a:t>(3)(a) "Digital automated service," except as provided in (b) of this subsection (3), means any service transferred electronically that uses one or more software applications.</a:t>
            </a:r>
          </a:p>
          <a:p>
            <a:pPr marL="457200" indent="0" algn="l">
              <a:lnSpc>
                <a:spcPct val="100000"/>
              </a:lnSpc>
              <a:spcBef>
                <a:spcPts val="600"/>
              </a:spcBef>
              <a:buNone/>
            </a:pPr>
            <a:r>
              <a:rPr lang="en-US" sz="2600" dirty="0"/>
              <a:t>     (b) "Digital automated service" does not include:</a:t>
            </a:r>
          </a:p>
          <a:p>
            <a:pPr marL="457200" indent="0" algn="l">
              <a:lnSpc>
                <a:spcPct val="100000"/>
              </a:lnSpc>
              <a:spcBef>
                <a:spcPts val="600"/>
              </a:spcBef>
              <a:buNone/>
            </a:pPr>
            <a:r>
              <a:rPr lang="en-US" sz="2600" dirty="0"/>
              <a:t>		(i) Any service that primarily involves the application of human effort by the seller, and the human effort originated after the customer requested the service;</a:t>
            </a:r>
          </a:p>
          <a:p>
            <a:pPr marL="457200" indent="0" algn="l">
              <a:lnSpc>
                <a:spcPct val="100000"/>
              </a:lnSpc>
              <a:spcBef>
                <a:spcPts val="600"/>
              </a:spcBef>
              <a:spcAft>
                <a:spcPts val="1800"/>
              </a:spcAft>
              <a:buNone/>
            </a:pPr>
            <a:r>
              <a:rPr lang="en-US" sz="2600" dirty="0"/>
              <a:t>		(ii) The loaning or transferring of money or the purchase, sale, or transfer of financial instruments.</a:t>
            </a:r>
          </a:p>
        </p:txBody>
      </p:sp>
      <p:sp>
        <p:nvSpPr>
          <p:cNvPr id="4" name="Slide Number Placeholder 3">
            <a:extLst>
              <a:ext uri="{FF2B5EF4-FFF2-40B4-BE49-F238E27FC236}">
                <a16:creationId xmlns:a16="http://schemas.microsoft.com/office/drawing/2014/main" id="{A0508797-100E-3151-6D8F-7F8F06F80320}"/>
              </a:ext>
            </a:extLst>
          </p:cNvPr>
          <p:cNvSpPr>
            <a:spLocks noGrp="1"/>
          </p:cNvSpPr>
          <p:nvPr>
            <p:ph type="sldNum" sz="quarter" idx="12"/>
          </p:nvPr>
        </p:nvSpPr>
        <p:spPr/>
        <p:txBody>
          <a:bodyPr/>
          <a:lstStyle/>
          <a:p>
            <a:fld id="{3A98EE3D-8CD1-4C3F-BD1C-C98C9596463C}" type="slidenum">
              <a:rPr lang="en-US" smtClean="0"/>
              <a:t>36</a:t>
            </a:fld>
            <a:endParaRPr lang="en-US" dirty="0"/>
          </a:p>
        </p:txBody>
      </p:sp>
    </p:spTree>
    <p:extLst>
      <p:ext uri="{BB962C8B-B14F-4D97-AF65-F5344CB8AC3E}">
        <p14:creationId xmlns:p14="http://schemas.microsoft.com/office/powerpoint/2010/main" val="26365432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98BEE-1BA0-F637-7EF0-F5AC3BFB70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9963AE-3F34-395A-B01D-7C3D81CA2DAC}"/>
              </a:ext>
            </a:extLst>
          </p:cNvPr>
          <p:cNvSpPr>
            <a:spLocks noGrp="1"/>
          </p:cNvSpPr>
          <p:nvPr>
            <p:ph type="title"/>
          </p:nvPr>
        </p:nvSpPr>
        <p:spPr>
          <a:xfrm>
            <a:off x="370391" y="702156"/>
            <a:ext cx="1574156" cy="5562010"/>
          </a:xfrm>
          <a:solidFill>
            <a:schemeClr val="accent4">
              <a:lumMod val="20000"/>
              <a:lumOff val="80000"/>
            </a:schemeClr>
          </a:solidFill>
        </p:spPr>
        <p:txBody>
          <a:bodyPr anchor="ctr">
            <a:normAutofit/>
          </a:bodyPr>
          <a:lstStyle/>
          <a:p>
            <a:pPr algn="ctr"/>
            <a:r>
              <a:rPr lang="en-US" cap="none" dirty="0"/>
              <a:t>Utah</a:t>
            </a:r>
          </a:p>
        </p:txBody>
      </p:sp>
      <p:sp>
        <p:nvSpPr>
          <p:cNvPr id="5" name="Content Placeholder 4">
            <a:extLst>
              <a:ext uri="{FF2B5EF4-FFF2-40B4-BE49-F238E27FC236}">
                <a16:creationId xmlns:a16="http://schemas.microsoft.com/office/drawing/2014/main" id="{88876CB7-9471-F4CE-E8F4-D65B4FF59CCC}"/>
              </a:ext>
            </a:extLst>
          </p:cNvPr>
          <p:cNvSpPr>
            <a:spLocks noGrp="1"/>
          </p:cNvSpPr>
          <p:nvPr>
            <p:ph idx="1"/>
          </p:nvPr>
        </p:nvSpPr>
        <p:spPr>
          <a:xfrm>
            <a:off x="2037144" y="702156"/>
            <a:ext cx="9702910" cy="5453687"/>
          </a:xfrm>
        </p:spPr>
        <p:txBody>
          <a:bodyPr>
            <a:noAutofit/>
          </a:bodyPr>
          <a:lstStyle/>
          <a:p>
            <a:pPr algn="l">
              <a:lnSpc>
                <a:spcPct val="100000"/>
              </a:lnSpc>
              <a:spcBef>
                <a:spcPts val="600"/>
              </a:spcBef>
              <a:spcAft>
                <a:spcPts val="1800"/>
              </a:spcAft>
            </a:pPr>
            <a:r>
              <a:rPr lang="en-US" dirty="0"/>
              <a:t>Utah Code 59-12-101 (103)	</a:t>
            </a:r>
          </a:p>
          <a:p>
            <a:pPr marL="0" indent="0" algn="l">
              <a:lnSpc>
                <a:spcPct val="100000"/>
              </a:lnSpc>
              <a:spcBef>
                <a:spcPts val="600"/>
              </a:spcBef>
              <a:spcAft>
                <a:spcPts val="1800"/>
              </a:spcAft>
              <a:buNone/>
            </a:pPr>
            <a:r>
              <a:rPr lang="en-US" dirty="0"/>
              <a:t>	(a)	"Product transferred electronically" means a product transferred electronically that would be subject to a tax under this chapter if that product was transferred in a manner other than electronically.</a:t>
            </a:r>
          </a:p>
          <a:p>
            <a:pPr marL="0" indent="0" algn="l">
              <a:lnSpc>
                <a:spcPct val="100000"/>
              </a:lnSpc>
              <a:spcBef>
                <a:spcPts val="600"/>
              </a:spcBef>
              <a:buNone/>
            </a:pPr>
            <a:r>
              <a:rPr lang="en-US" dirty="0"/>
              <a:t>	(b)	"Product transferred electronically" does not include:</a:t>
            </a:r>
          </a:p>
          <a:p>
            <a:pPr marL="0" indent="0" algn="l">
              <a:lnSpc>
                <a:spcPct val="100000"/>
              </a:lnSpc>
              <a:spcBef>
                <a:spcPts val="600"/>
              </a:spcBef>
              <a:buNone/>
            </a:pPr>
            <a:r>
              <a:rPr lang="en-US" dirty="0"/>
              <a:t>	(i)	an ancillary service;</a:t>
            </a:r>
          </a:p>
          <a:p>
            <a:pPr marL="0" indent="0" algn="l">
              <a:lnSpc>
                <a:spcPct val="100000"/>
              </a:lnSpc>
              <a:spcBef>
                <a:spcPts val="600"/>
              </a:spcBef>
              <a:buNone/>
            </a:pPr>
            <a:r>
              <a:rPr lang="en-US" dirty="0"/>
              <a:t>	(ii)	computer software; or</a:t>
            </a:r>
          </a:p>
          <a:p>
            <a:pPr marL="0" indent="0" algn="l">
              <a:lnSpc>
                <a:spcPct val="100000"/>
              </a:lnSpc>
              <a:spcBef>
                <a:spcPts val="600"/>
              </a:spcBef>
              <a:spcAft>
                <a:spcPts val="1800"/>
              </a:spcAft>
              <a:buNone/>
            </a:pPr>
            <a:r>
              <a:rPr lang="en-US" dirty="0"/>
              <a:t>	(iii)	a telecommunications service.</a:t>
            </a:r>
            <a:endParaRPr lang="en-US" sz="2400" dirty="0"/>
          </a:p>
        </p:txBody>
      </p:sp>
      <p:sp>
        <p:nvSpPr>
          <p:cNvPr id="4" name="Slide Number Placeholder 3">
            <a:extLst>
              <a:ext uri="{FF2B5EF4-FFF2-40B4-BE49-F238E27FC236}">
                <a16:creationId xmlns:a16="http://schemas.microsoft.com/office/drawing/2014/main" id="{A0508797-100E-3151-6D8F-7F8F06F80320}"/>
              </a:ext>
            </a:extLst>
          </p:cNvPr>
          <p:cNvSpPr>
            <a:spLocks noGrp="1"/>
          </p:cNvSpPr>
          <p:nvPr>
            <p:ph type="sldNum" sz="quarter" idx="12"/>
          </p:nvPr>
        </p:nvSpPr>
        <p:spPr/>
        <p:txBody>
          <a:bodyPr/>
          <a:lstStyle/>
          <a:p>
            <a:fld id="{3A98EE3D-8CD1-4C3F-BD1C-C98C9596463C}" type="slidenum">
              <a:rPr lang="en-US" smtClean="0"/>
              <a:t>37</a:t>
            </a:fld>
            <a:endParaRPr lang="en-US" dirty="0"/>
          </a:p>
        </p:txBody>
      </p:sp>
    </p:spTree>
    <p:extLst>
      <p:ext uri="{BB962C8B-B14F-4D97-AF65-F5344CB8AC3E}">
        <p14:creationId xmlns:p14="http://schemas.microsoft.com/office/powerpoint/2010/main" val="24659099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98BEE-1BA0-F637-7EF0-F5AC3BFB70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9963AE-3F34-395A-B01D-7C3D81CA2DAC}"/>
              </a:ext>
            </a:extLst>
          </p:cNvPr>
          <p:cNvSpPr>
            <a:spLocks noGrp="1"/>
          </p:cNvSpPr>
          <p:nvPr>
            <p:ph type="title"/>
          </p:nvPr>
        </p:nvSpPr>
        <p:spPr>
          <a:xfrm>
            <a:off x="451946" y="702156"/>
            <a:ext cx="1786757" cy="5614561"/>
          </a:xfrm>
          <a:solidFill>
            <a:schemeClr val="accent4">
              <a:lumMod val="20000"/>
              <a:lumOff val="80000"/>
            </a:schemeClr>
          </a:solidFill>
        </p:spPr>
        <p:txBody>
          <a:bodyPr anchor="ctr">
            <a:normAutofit/>
          </a:bodyPr>
          <a:lstStyle/>
          <a:p>
            <a:pPr algn="ctr"/>
            <a:r>
              <a:rPr lang="en-US" cap="none" dirty="0"/>
              <a:t>Maine</a:t>
            </a:r>
          </a:p>
        </p:txBody>
      </p:sp>
      <p:sp>
        <p:nvSpPr>
          <p:cNvPr id="5" name="Content Placeholder 4">
            <a:extLst>
              <a:ext uri="{FF2B5EF4-FFF2-40B4-BE49-F238E27FC236}">
                <a16:creationId xmlns:a16="http://schemas.microsoft.com/office/drawing/2014/main" id="{88876CB7-9471-F4CE-E8F4-D65B4FF59CCC}"/>
              </a:ext>
            </a:extLst>
          </p:cNvPr>
          <p:cNvSpPr>
            <a:spLocks noGrp="1"/>
          </p:cNvSpPr>
          <p:nvPr>
            <p:ph idx="1"/>
          </p:nvPr>
        </p:nvSpPr>
        <p:spPr>
          <a:xfrm>
            <a:off x="2129743" y="702156"/>
            <a:ext cx="9610312" cy="5614561"/>
          </a:xfrm>
        </p:spPr>
        <p:txBody>
          <a:bodyPr>
            <a:noAutofit/>
          </a:bodyPr>
          <a:lstStyle/>
          <a:p>
            <a:pPr algn="l">
              <a:spcBef>
                <a:spcPts val="1800"/>
              </a:spcBef>
            </a:pPr>
            <a:r>
              <a:rPr lang="en-US" dirty="0"/>
              <a:t>Maine Rev. Stat. Title 36 §1811. Sales tax - 1.  Tax imposed; rates.  A tax is imposed on the value of all tangible personal property, products transferred electronically and taxable services sold at retail in this State. Value is measured by the sale price.</a:t>
            </a:r>
          </a:p>
          <a:p>
            <a:pPr algn="l">
              <a:spcBef>
                <a:spcPts val="1800"/>
              </a:spcBef>
            </a:pPr>
            <a:r>
              <a:rPr lang="en-US" dirty="0"/>
              <a:t>Maine Rev. Stat. Title 36 § 1752 (9-E). Product transferred electronically. “Product transferred electronically” means a digital product transferred to the purchaser electronically the sale of which in nondigital physical form would be subject to tax under this Part as a sale of tangible personal property.</a:t>
            </a:r>
          </a:p>
        </p:txBody>
      </p:sp>
      <p:sp>
        <p:nvSpPr>
          <p:cNvPr id="4" name="Slide Number Placeholder 3">
            <a:extLst>
              <a:ext uri="{FF2B5EF4-FFF2-40B4-BE49-F238E27FC236}">
                <a16:creationId xmlns:a16="http://schemas.microsoft.com/office/drawing/2014/main" id="{A0508797-100E-3151-6D8F-7F8F06F80320}"/>
              </a:ext>
            </a:extLst>
          </p:cNvPr>
          <p:cNvSpPr>
            <a:spLocks noGrp="1"/>
          </p:cNvSpPr>
          <p:nvPr>
            <p:ph type="sldNum" sz="quarter" idx="12"/>
          </p:nvPr>
        </p:nvSpPr>
        <p:spPr/>
        <p:txBody>
          <a:bodyPr/>
          <a:lstStyle/>
          <a:p>
            <a:fld id="{3A98EE3D-8CD1-4C3F-BD1C-C98C9596463C}" type="slidenum">
              <a:rPr lang="en-US" smtClean="0"/>
              <a:t>38</a:t>
            </a:fld>
            <a:endParaRPr lang="en-US" dirty="0"/>
          </a:p>
        </p:txBody>
      </p:sp>
    </p:spTree>
    <p:extLst>
      <p:ext uri="{BB962C8B-B14F-4D97-AF65-F5344CB8AC3E}">
        <p14:creationId xmlns:p14="http://schemas.microsoft.com/office/powerpoint/2010/main" val="8225152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98BEE-1BA0-F637-7EF0-F5AC3BFB70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9963AE-3F34-395A-B01D-7C3D81CA2DAC}"/>
              </a:ext>
            </a:extLst>
          </p:cNvPr>
          <p:cNvSpPr>
            <a:spLocks noGrp="1"/>
          </p:cNvSpPr>
          <p:nvPr>
            <p:ph type="title"/>
          </p:nvPr>
        </p:nvSpPr>
        <p:spPr>
          <a:xfrm>
            <a:off x="451946" y="702156"/>
            <a:ext cx="1797268" cy="5877320"/>
          </a:xfrm>
          <a:solidFill>
            <a:schemeClr val="accent4">
              <a:lumMod val="20000"/>
              <a:lumOff val="80000"/>
            </a:schemeClr>
          </a:solidFill>
        </p:spPr>
        <p:txBody>
          <a:bodyPr anchor="ctr">
            <a:normAutofit/>
          </a:bodyPr>
          <a:lstStyle/>
          <a:p>
            <a:pPr algn="ctr"/>
            <a:r>
              <a:rPr lang="en-US" cap="none" dirty="0"/>
              <a:t>Ohio</a:t>
            </a:r>
          </a:p>
        </p:txBody>
      </p:sp>
      <p:sp>
        <p:nvSpPr>
          <p:cNvPr id="5" name="Content Placeholder 4">
            <a:extLst>
              <a:ext uri="{FF2B5EF4-FFF2-40B4-BE49-F238E27FC236}">
                <a16:creationId xmlns:a16="http://schemas.microsoft.com/office/drawing/2014/main" id="{88876CB7-9471-F4CE-E8F4-D65B4FF59CCC}"/>
              </a:ext>
            </a:extLst>
          </p:cNvPr>
          <p:cNvSpPr>
            <a:spLocks noGrp="1"/>
          </p:cNvSpPr>
          <p:nvPr>
            <p:ph idx="1"/>
          </p:nvPr>
        </p:nvSpPr>
        <p:spPr>
          <a:xfrm>
            <a:off x="2048719" y="702156"/>
            <a:ext cx="9691335" cy="5453688"/>
          </a:xfrm>
        </p:spPr>
        <p:txBody>
          <a:bodyPr>
            <a:noAutofit/>
          </a:bodyPr>
          <a:lstStyle/>
          <a:p>
            <a:pPr algn="l">
              <a:lnSpc>
                <a:spcPct val="100000"/>
              </a:lnSpc>
              <a:spcBef>
                <a:spcPts val="600"/>
              </a:spcBef>
              <a:spcAft>
                <a:spcPts val="1800"/>
              </a:spcAft>
            </a:pPr>
            <a:r>
              <a:rPr lang="en-US" i="0" u="none" strike="noStrike" baseline="0" dirty="0">
                <a:solidFill>
                  <a:srgbClr val="4A4A4A"/>
                </a:solidFill>
              </a:rPr>
              <a:t>Ohio Revised Code Section 5739.01(B)(3)(e):</a:t>
            </a:r>
          </a:p>
          <a:p>
            <a:pPr marL="457200" indent="0" algn="l">
              <a:lnSpc>
                <a:spcPct val="100000"/>
              </a:lnSpc>
              <a:spcBef>
                <a:spcPts val="600"/>
              </a:spcBef>
              <a:spcAft>
                <a:spcPts val="1800"/>
              </a:spcAft>
              <a:buNone/>
            </a:pPr>
            <a:r>
              <a:rPr lang="en-US" i="0" u="none" strike="noStrike" baseline="0" dirty="0">
                <a:solidFill>
                  <a:srgbClr val="4A4A4A"/>
                </a:solidFill>
              </a:rPr>
              <a:t>Automatic data processing, computer services, or electronic information services are or are to be provided for use in business when the true object of the transaction is the receipt by the consumer of automatic data processing, computer services, or electronic information services rather than the receipt of personal or professional services to which automatic data processing, computer services, or electronic information services are incidental or supplemental. </a:t>
            </a:r>
            <a:endParaRPr lang="en-US" dirty="0"/>
          </a:p>
        </p:txBody>
      </p:sp>
      <p:sp>
        <p:nvSpPr>
          <p:cNvPr id="4" name="Slide Number Placeholder 3">
            <a:extLst>
              <a:ext uri="{FF2B5EF4-FFF2-40B4-BE49-F238E27FC236}">
                <a16:creationId xmlns:a16="http://schemas.microsoft.com/office/drawing/2014/main" id="{A0508797-100E-3151-6D8F-7F8F06F80320}"/>
              </a:ext>
            </a:extLst>
          </p:cNvPr>
          <p:cNvSpPr>
            <a:spLocks noGrp="1"/>
          </p:cNvSpPr>
          <p:nvPr>
            <p:ph type="sldNum" sz="quarter" idx="12"/>
          </p:nvPr>
        </p:nvSpPr>
        <p:spPr/>
        <p:txBody>
          <a:bodyPr/>
          <a:lstStyle/>
          <a:p>
            <a:fld id="{3A98EE3D-8CD1-4C3F-BD1C-C98C9596463C}" type="slidenum">
              <a:rPr lang="en-US" smtClean="0"/>
              <a:t>39</a:t>
            </a:fld>
            <a:endParaRPr lang="en-US" dirty="0"/>
          </a:p>
        </p:txBody>
      </p:sp>
    </p:spTree>
    <p:extLst>
      <p:ext uri="{BB962C8B-B14F-4D97-AF65-F5344CB8AC3E}">
        <p14:creationId xmlns:p14="http://schemas.microsoft.com/office/powerpoint/2010/main" val="223064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63E3BB-6701-CC0C-904E-8C9081B6B099}"/>
              </a:ext>
            </a:extLst>
          </p:cNvPr>
          <p:cNvSpPr>
            <a:spLocks noGrp="1"/>
          </p:cNvSpPr>
          <p:nvPr>
            <p:ph type="title"/>
          </p:nvPr>
        </p:nvSpPr>
        <p:spPr/>
        <p:txBody>
          <a:bodyPr/>
          <a:lstStyle/>
          <a:p>
            <a:r>
              <a:rPr lang="en-US" dirty="0"/>
              <a:t>Project Web Page</a:t>
            </a:r>
          </a:p>
        </p:txBody>
      </p:sp>
      <p:sp>
        <p:nvSpPr>
          <p:cNvPr id="5" name="Text Placeholder 4">
            <a:extLst>
              <a:ext uri="{FF2B5EF4-FFF2-40B4-BE49-F238E27FC236}">
                <a16:creationId xmlns:a16="http://schemas.microsoft.com/office/drawing/2014/main" id="{6D6861F8-187A-3911-B7F2-F0FA740535C0}"/>
              </a:ext>
            </a:extLst>
          </p:cNvPr>
          <p:cNvSpPr>
            <a:spLocks noGrp="1"/>
          </p:cNvSpPr>
          <p:nvPr>
            <p:ph type="body" idx="1"/>
          </p:nvPr>
        </p:nvSpPr>
        <p:spPr/>
        <p:txBody>
          <a:bodyPr/>
          <a:lstStyle/>
          <a:p>
            <a:r>
              <a:rPr lang="en-US" b="1" dirty="0"/>
              <a:t>Digital Products Project</a:t>
            </a:r>
          </a:p>
        </p:txBody>
      </p:sp>
      <p:sp>
        <p:nvSpPr>
          <p:cNvPr id="2" name="Slide Number Placeholder 1">
            <a:extLst>
              <a:ext uri="{FF2B5EF4-FFF2-40B4-BE49-F238E27FC236}">
                <a16:creationId xmlns:a16="http://schemas.microsoft.com/office/drawing/2014/main" id="{B6CA9BE5-725F-B5EE-E7E9-5635CD9A6D15}"/>
              </a:ext>
            </a:extLst>
          </p:cNvPr>
          <p:cNvSpPr>
            <a:spLocks noGrp="1"/>
          </p:cNvSpPr>
          <p:nvPr>
            <p:ph type="sldNum" sz="quarter" idx="12"/>
          </p:nvPr>
        </p:nvSpPr>
        <p:spPr/>
        <p:txBody>
          <a:bodyPr/>
          <a:lstStyle/>
          <a:p>
            <a:fld id="{3A98EE3D-8CD1-4C3F-BD1C-C98C9596463C}" type="slidenum">
              <a:rPr lang="en-US" smtClean="0"/>
              <a:t>4</a:t>
            </a:fld>
            <a:endParaRPr lang="en-US" dirty="0"/>
          </a:p>
        </p:txBody>
      </p:sp>
    </p:spTree>
    <p:extLst>
      <p:ext uri="{BB962C8B-B14F-4D97-AF65-F5344CB8AC3E}">
        <p14:creationId xmlns:p14="http://schemas.microsoft.com/office/powerpoint/2010/main" val="702388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96769-E729-9DEE-5B9F-32E08B2776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055C0B-E88D-DB2A-3CA7-3226D4D3FFEC}"/>
              </a:ext>
            </a:extLst>
          </p:cNvPr>
          <p:cNvSpPr>
            <a:spLocks noGrp="1"/>
          </p:cNvSpPr>
          <p:nvPr>
            <p:ph type="title"/>
          </p:nvPr>
        </p:nvSpPr>
        <p:spPr>
          <a:xfrm>
            <a:off x="451946" y="702156"/>
            <a:ext cx="1797268" cy="5877320"/>
          </a:xfrm>
          <a:solidFill>
            <a:schemeClr val="accent4">
              <a:lumMod val="20000"/>
              <a:lumOff val="80000"/>
            </a:schemeClr>
          </a:solidFill>
        </p:spPr>
        <p:txBody>
          <a:bodyPr anchor="ctr">
            <a:normAutofit/>
          </a:bodyPr>
          <a:lstStyle/>
          <a:p>
            <a:pPr algn="ctr"/>
            <a:r>
              <a:rPr lang="en-US" cap="none" dirty="0"/>
              <a:t>Ohio</a:t>
            </a:r>
          </a:p>
        </p:txBody>
      </p:sp>
      <p:sp>
        <p:nvSpPr>
          <p:cNvPr id="5" name="Content Placeholder 4">
            <a:extLst>
              <a:ext uri="{FF2B5EF4-FFF2-40B4-BE49-F238E27FC236}">
                <a16:creationId xmlns:a16="http://schemas.microsoft.com/office/drawing/2014/main" id="{4CBECB75-77D5-9BF3-82FE-495CB54193AE}"/>
              </a:ext>
            </a:extLst>
          </p:cNvPr>
          <p:cNvSpPr>
            <a:spLocks noGrp="1"/>
          </p:cNvSpPr>
          <p:nvPr>
            <p:ph idx="1"/>
          </p:nvPr>
        </p:nvSpPr>
        <p:spPr>
          <a:xfrm>
            <a:off x="2249214" y="702156"/>
            <a:ext cx="9490840" cy="5453688"/>
          </a:xfrm>
        </p:spPr>
        <p:txBody>
          <a:bodyPr>
            <a:noAutofit/>
          </a:bodyPr>
          <a:lstStyle/>
          <a:p>
            <a:pPr algn="l"/>
            <a:r>
              <a:rPr lang="en-US" i="0" u="none" strike="noStrike" baseline="0" dirty="0">
                <a:solidFill>
                  <a:srgbClr val="4A4A4A"/>
                </a:solidFill>
              </a:rPr>
              <a:t>Ohio Revised Code Section 5739.01(Y)(1)(c):</a:t>
            </a:r>
          </a:p>
          <a:p>
            <a:pPr marL="457200" indent="0" algn="l">
              <a:spcBef>
                <a:spcPts val="600"/>
              </a:spcBef>
              <a:buNone/>
            </a:pPr>
            <a:r>
              <a:rPr lang="en-US" i="0" u="none" strike="noStrike" baseline="0" dirty="0">
                <a:solidFill>
                  <a:srgbClr val="4A4A4A"/>
                </a:solidFill>
              </a:rPr>
              <a:t>"Electronic information services” means providing access to computer equipment by means of telecommunications equipment for the purpose of either of the following: </a:t>
            </a:r>
          </a:p>
          <a:p>
            <a:pPr marL="457200" indent="0" algn="l">
              <a:spcBef>
                <a:spcPts val="600"/>
              </a:spcBef>
              <a:buNone/>
            </a:pPr>
            <a:r>
              <a:rPr lang="en-US" i="0" u="none" strike="noStrike" baseline="0" dirty="0">
                <a:solidFill>
                  <a:srgbClr val="4A4A4A"/>
                </a:solidFill>
              </a:rPr>
              <a:t>	(i) Examining or acquiring data stored in or accessible to the computer equipment;</a:t>
            </a:r>
          </a:p>
          <a:p>
            <a:pPr marL="457200" indent="0" algn="l">
              <a:spcBef>
                <a:spcPts val="600"/>
              </a:spcBef>
              <a:buNone/>
            </a:pPr>
            <a:r>
              <a:rPr lang="en-US" i="0" u="none" strike="noStrike" baseline="0" dirty="0">
                <a:solidFill>
                  <a:srgbClr val="4A4A4A"/>
                </a:solidFill>
              </a:rPr>
              <a:t>	(ii) Placing data into the computer equipment to be retrieved by designated recipients with access to the computer equipment.</a:t>
            </a:r>
            <a:endParaRPr lang="en-US" dirty="0"/>
          </a:p>
        </p:txBody>
      </p:sp>
      <p:sp>
        <p:nvSpPr>
          <p:cNvPr id="4" name="Slide Number Placeholder 3">
            <a:extLst>
              <a:ext uri="{FF2B5EF4-FFF2-40B4-BE49-F238E27FC236}">
                <a16:creationId xmlns:a16="http://schemas.microsoft.com/office/drawing/2014/main" id="{2526643F-E11A-3E0A-9A73-0DC7BA1F8ED0}"/>
              </a:ext>
            </a:extLst>
          </p:cNvPr>
          <p:cNvSpPr>
            <a:spLocks noGrp="1"/>
          </p:cNvSpPr>
          <p:nvPr>
            <p:ph type="sldNum" sz="quarter" idx="12"/>
          </p:nvPr>
        </p:nvSpPr>
        <p:spPr/>
        <p:txBody>
          <a:bodyPr/>
          <a:lstStyle/>
          <a:p>
            <a:fld id="{3A98EE3D-8CD1-4C3F-BD1C-C98C9596463C}" type="slidenum">
              <a:rPr lang="en-US" smtClean="0"/>
              <a:t>40</a:t>
            </a:fld>
            <a:endParaRPr lang="en-US" dirty="0"/>
          </a:p>
        </p:txBody>
      </p:sp>
    </p:spTree>
    <p:extLst>
      <p:ext uri="{BB962C8B-B14F-4D97-AF65-F5344CB8AC3E}">
        <p14:creationId xmlns:p14="http://schemas.microsoft.com/office/powerpoint/2010/main" val="31879067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98BEE-1BA0-F637-7EF0-F5AC3BFB70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9963AE-3F34-395A-B01D-7C3D81CA2DAC}"/>
              </a:ext>
            </a:extLst>
          </p:cNvPr>
          <p:cNvSpPr>
            <a:spLocks noGrp="1"/>
          </p:cNvSpPr>
          <p:nvPr>
            <p:ph type="title"/>
          </p:nvPr>
        </p:nvSpPr>
        <p:spPr>
          <a:xfrm>
            <a:off x="378374" y="702156"/>
            <a:ext cx="1832392" cy="5646092"/>
          </a:xfrm>
          <a:solidFill>
            <a:schemeClr val="accent4">
              <a:lumMod val="20000"/>
              <a:lumOff val="80000"/>
            </a:schemeClr>
          </a:solidFill>
        </p:spPr>
        <p:txBody>
          <a:bodyPr anchor="ctr">
            <a:normAutofit/>
          </a:bodyPr>
          <a:lstStyle/>
          <a:p>
            <a:pPr algn="ctr"/>
            <a:r>
              <a:rPr lang="en-US" sz="2700" cap="none" dirty="0"/>
              <a:t>South Dakota</a:t>
            </a:r>
          </a:p>
        </p:txBody>
      </p:sp>
      <p:sp>
        <p:nvSpPr>
          <p:cNvPr id="5" name="Content Placeholder 4">
            <a:extLst>
              <a:ext uri="{FF2B5EF4-FFF2-40B4-BE49-F238E27FC236}">
                <a16:creationId xmlns:a16="http://schemas.microsoft.com/office/drawing/2014/main" id="{88876CB7-9471-F4CE-E8F4-D65B4FF59CCC}"/>
              </a:ext>
            </a:extLst>
          </p:cNvPr>
          <p:cNvSpPr>
            <a:spLocks noGrp="1"/>
          </p:cNvSpPr>
          <p:nvPr>
            <p:ph idx="1"/>
          </p:nvPr>
        </p:nvSpPr>
        <p:spPr>
          <a:xfrm>
            <a:off x="2210766" y="609600"/>
            <a:ext cx="9602863" cy="5738648"/>
          </a:xfrm>
        </p:spPr>
        <p:txBody>
          <a:bodyPr>
            <a:noAutofit/>
          </a:bodyPr>
          <a:lstStyle/>
          <a:p>
            <a:pPr algn="l"/>
            <a:endParaRPr lang="en-US" sz="2000" dirty="0"/>
          </a:p>
          <a:p>
            <a:pPr algn="l">
              <a:lnSpc>
                <a:spcPct val="100000"/>
              </a:lnSpc>
              <a:spcBef>
                <a:spcPts val="600"/>
              </a:spcBef>
              <a:spcAft>
                <a:spcPts val="1800"/>
              </a:spcAft>
            </a:pPr>
            <a:r>
              <a:rPr lang="en-US" sz="2000" dirty="0"/>
              <a:t>South Dakota Codified Law 10-45-2.4 - </a:t>
            </a:r>
            <a:r>
              <a:rPr lang="en-US" sz="2000" i="0" u="none" strike="noStrike" baseline="0" dirty="0"/>
              <a:t>There is hereby imposed a tax . . . upon the gross receipts of all sales, leases, or rentals of any product transferred electronically.</a:t>
            </a:r>
          </a:p>
          <a:p>
            <a:pPr marL="274320" indent="0" algn="l">
              <a:lnSpc>
                <a:spcPct val="100000"/>
              </a:lnSpc>
              <a:spcBef>
                <a:spcPts val="600"/>
              </a:spcBef>
              <a:buNone/>
            </a:pPr>
            <a:r>
              <a:rPr lang="en-US" sz="2000" i="0" u="none" strike="noStrike" baseline="0" dirty="0"/>
              <a:t>The tax is imposed if: </a:t>
            </a:r>
          </a:p>
          <a:p>
            <a:pPr marL="274320" indent="0" algn="l">
              <a:lnSpc>
                <a:spcPct val="100000"/>
              </a:lnSpc>
              <a:spcBef>
                <a:spcPts val="600"/>
              </a:spcBef>
              <a:buNone/>
            </a:pPr>
            <a:r>
              <a:rPr lang="en-US" sz="2000" i="0" u="none" strike="noStrike" baseline="0" dirty="0"/>
              <a:t>	(1) The sale is to an end user; </a:t>
            </a:r>
          </a:p>
          <a:p>
            <a:pPr marL="274320" indent="0" algn="l">
              <a:lnSpc>
                <a:spcPct val="100000"/>
              </a:lnSpc>
              <a:spcBef>
                <a:spcPts val="600"/>
              </a:spcBef>
              <a:buNone/>
            </a:pPr>
            <a:r>
              <a:rPr lang="en-US" sz="2000" i="0" u="none" strike="noStrike" baseline="0" dirty="0"/>
              <a:t>	(2) The sale is to a person who is not an end user, unless otherwise exempted by this chapter; </a:t>
            </a:r>
          </a:p>
          <a:p>
            <a:pPr marL="274320" indent="0" algn="l">
              <a:lnSpc>
                <a:spcPct val="100000"/>
              </a:lnSpc>
              <a:spcBef>
                <a:spcPts val="600"/>
              </a:spcBef>
              <a:buNone/>
            </a:pPr>
            <a:r>
              <a:rPr lang="en-US" sz="2000" i="0" u="none" strike="noStrike" baseline="0" dirty="0"/>
              <a:t>	(3) The seller grants the right of permanent or less than permanent use of the products transferred electronically; or </a:t>
            </a:r>
          </a:p>
          <a:p>
            <a:pPr marL="274320" indent="0" algn="l">
              <a:lnSpc>
                <a:spcPct val="100000"/>
              </a:lnSpc>
              <a:spcBef>
                <a:spcPts val="600"/>
              </a:spcBef>
              <a:spcAft>
                <a:spcPts val="1800"/>
              </a:spcAft>
              <a:buNone/>
            </a:pPr>
            <a:r>
              <a:rPr lang="en-US" sz="2000" i="0" u="none" strike="noStrike" baseline="0" dirty="0"/>
              <a:t>	(4) The sale is conditioned or not conditioned upon continued payment.</a:t>
            </a:r>
          </a:p>
          <a:p>
            <a:pPr marL="306000" marR="0" lvl="0" indent="-306000" algn="l" defTabSz="457200" rtl="0" eaLnBrk="1" fontAlgn="auto" latinLnBrk="0" hangingPunct="1">
              <a:lnSpc>
                <a:spcPct val="100000"/>
              </a:lnSpc>
              <a:spcBef>
                <a:spcPts val="600"/>
              </a:spcBef>
              <a:spcAft>
                <a:spcPts val="1800"/>
              </a:spcAft>
              <a:buClr>
                <a:srgbClr val="A5300F"/>
              </a:buClr>
              <a:buSzPct val="92000"/>
              <a:buFont typeface="Wingdings 2" panose="05020102010507070707" pitchFamily="18" charset="2"/>
              <a:buChar char=""/>
              <a:tabLst/>
              <a:defRPr/>
            </a:pPr>
            <a:r>
              <a:rPr kumimoji="0" lang="en-US" sz="2000" i="0" u="none" strike="noStrike" kern="1200" cap="none" spc="0" normalizeH="0" baseline="0" noProof="0" dirty="0">
                <a:ln>
                  <a:noFill/>
                </a:ln>
                <a:solidFill>
                  <a:prstClr val="black">
                    <a:lumMod val="85000"/>
                    <a:lumOff val="15000"/>
                  </a:prstClr>
                </a:solidFill>
                <a:effectLst/>
                <a:uLnTx/>
                <a:uFillTx/>
                <a:latin typeface="Franklin Gothic Book" panose="020B0502020104020203"/>
                <a:ea typeface="+mn-ea"/>
                <a:cs typeface="+mn-cs"/>
              </a:rPr>
              <a:t>South Dakota Codified Law 10-46-1(</a:t>
            </a:r>
            <a:r>
              <a:rPr kumimoji="0" lang="en-US" sz="2000" i="0" u="none" strike="noStrike" kern="1200" cap="none" spc="0" normalizeH="0" baseline="0" noProof="0" dirty="0" err="1">
                <a:ln>
                  <a:noFill/>
                </a:ln>
                <a:solidFill>
                  <a:prstClr val="black">
                    <a:lumMod val="85000"/>
                    <a:lumOff val="15000"/>
                  </a:prstClr>
                </a:solidFill>
                <a:effectLst/>
                <a:uLnTx/>
                <a:uFillTx/>
                <a:latin typeface="Franklin Gothic Book" panose="020B0502020104020203"/>
                <a:ea typeface="+mn-ea"/>
                <a:cs typeface="+mn-cs"/>
              </a:rPr>
              <a:t>8A</a:t>
            </a:r>
            <a:r>
              <a:rPr kumimoji="0" lang="en-US" sz="2000" i="0" u="none" strike="noStrike" kern="1200" cap="none" spc="0" normalizeH="0" baseline="0" noProof="0" dirty="0">
                <a:ln>
                  <a:noFill/>
                </a:ln>
                <a:solidFill>
                  <a:prstClr val="black">
                    <a:lumMod val="85000"/>
                    <a:lumOff val="15000"/>
                  </a:prstClr>
                </a:solidFill>
                <a:effectLst/>
                <a:uLnTx/>
                <a:uFillTx/>
                <a:latin typeface="Franklin Gothic Book" panose="020B0502020104020203"/>
                <a:ea typeface="+mn-ea"/>
                <a:cs typeface="+mn-cs"/>
              </a:rPr>
              <a:t>) “Product transferred electronically,” any product obtained by the purchaser by means other than tangible storage media. A product transferred electronically does not include any intangible such as a patent, stock, bond, goodwill, trademark, franchise, or copyright.</a:t>
            </a:r>
          </a:p>
          <a:p>
            <a:pPr marL="274320" indent="0" algn="l">
              <a:spcBef>
                <a:spcPts val="0"/>
              </a:spcBef>
              <a:buNone/>
            </a:pPr>
            <a:endParaRPr lang="en-US" sz="2000" i="0" u="none" strike="noStrike" baseline="0" dirty="0"/>
          </a:p>
        </p:txBody>
      </p:sp>
      <p:sp>
        <p:nvSpPr>
          <p:cNvPr id="4" name="Slide Number Placeholder 3">
            <a:extLst>
              <a:ext uri="{FF2B5EF4-FFF2-40B4-BE49-F238E27FC236}">
                <a16:creationId xmlns:a16="http://schemas.microsoft.com/office/drawing/2014/main" id="{A0508797-100E-3151-6D8F-7F8F06F80320}"/>
              </a:ext>
            </a:extLst>
          </p:cNvPr>
          <p:cNvSpPr>
            <a:spLocks noGrp="1"/>
          </p:cNvSpPr>
          <p:nvPr>
            <p:ph type="sldNum" sz="quarter" idx="12"/>
          </p:nvPr>
        </p:nvSpPr>
        <p:spPr/>
        <p:txBody>
          <a:bodyPr/>
          <a:lstStyle/>
          <a:p>
            <a:fld id="{3A98EE3D-8CD1-4C3F-BD1C-C98C9596463C}" type="slidenum">
              <a:rPr lang="en-US" smtClean="0"/>
              <a:t>41</a:t>
            </a:fld>
            <a:endParaRPr lang="en-US" dirty="0"/>
          </a:p>
        </p:txBody>
      </p:sp>
    </p:spTree>
    <p:extLst>
      <p:ext uri="{BB962C8B-B14F-4D97-AF65-F5344CB8AC3E}">
        <p14:creationId xmlns:p14="http://schemas.microsoft.com/office/powerpoint/2010/main" val="11782683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98BEE-1BA0-F637-7EF0-F5AC3BFB70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9963AE-3F34-395A-B01D-7C3D81CA2DAC}"/>
              </a:ext>
            </a:extLst>
          </p:cNvPr>
          <p:cNvSpPr>
            <a:spLocks noGrp="1"/>
          </p:cNvSpPr>
          <p:nvPr>
            <p:ph type="title"/>
          </p:nvPr>
        </p:nvSpPr>
        <p:spPr>
          <a:xfrm>
            <a:off x="388884" y="702156"/>
            <a:ext cx="1965434" cy="5341292"/>
          </a:xfrm>
          <a:solidFill>
            <a:schemeClr val="accent4">
              <a:lumMod val="20000"/>
              <a:lumOff val="80000"/>
            </a:schemeClr>
          </a:solidFill>
        </p:spPr>
        <p:txBody>
          <a:bodyPr anchor="ctr">
            <a:normAutofit/>
          </a:bodyPr>
          <a:lstStyle/>
          <a:p>
            <a:pPr algn="ctr"/>
            <a:r>
              <a:rPr lang="en-US" cap="none" dirty="0"/>
              <a:t>COST Proposed B2B Exclusion</a:t>
            </a:r>
          </a:p>
        </p:txBody>
      </p:sp>
      <p:sp>
        <p:nvSpPr>
          <p:cNvPr id="5" name="Content Placeholder 4">
            <a:extLst>
              <a:ext uri="{FF2B5EF4-FFF2-40B4-BE49-F238E27FC236}">
                <a16:creationId xmlns:a16="http://schemas.microsoft.com/office/drawing/2014/main" id="{88876CB7-9471-F4CE-E8F4-D65B4FF59CCC}"/>
              </a:ext>
            </a:extLst>
          </p:cNvPr>
          <p:cNvSpPr>
            <a:spLocks noGrp="1"/>
          </p:cNvSpPr>
          <p:nvPr>
            <p:ph idx="1"/>
          </p:nvPr>
        </p:nvSpPr>
        <p:spPr>
          <a:xfrm>
            <a:off x="2354317" y="702156"/>
            <a:ext cx="9448800" cy="5604051"/>
          </a:xfrm>
        </p:spPr>
        <p:txBody>
          <a:bodyPr>
            <a:noAutofit/>
          </a:bodyPr>
          <a:lstStyle/>
          <a:p>
            <a:pPr>
              <a:lnSpc>
                <a:spcPct val="100000"/>
              </a:lnSpc>
              <a:spcBef>
                <a:spcPts val="600"/>
              </a:spcBef>
              <a:spcAft>
                <a:spcPts val="1800"/>
              </a:spcAft>
            </a:pPr>
            <a:r>
              <a:rPr lang="en-US" sz="2200" i="0" u="none" strike="noStrike" baseline="0" dirty="0">
                <a:solidFill>
                  <a:srgbClr val="000000"/>
                </a:solidFill>
              </a:rPr>
              <a:t>The sale of a “[</a:t>
            </a:r>
            <a:r>
              <a:rPr lang="en-US" sz="2200" i="0" u="none" strike="noStrike" baseline="0" dirty="0">
                <a:solidFill>
                  <a:srgbClr val="C00000"/>
                </a:solidFill>
              </a:rPr>
              <a:t>Insert digital products definition (DP</a:t>
            </a:r>
            <a:r>
              <a:rPr lang="en-US" sz="2200" i="0" u="none" strike="noStrike" baseline="0" dirty="0">
                <a:solidFill>
                  <a:srgbClr val="000000"/>
                </a:solidFill>
              </a:rPr>
              <a:t>)]” to a qualified business that is the exclusive user of the [DP], including sharing the use of the [DP] with other qualified business users, is not subject to the [</a:t>
            </a:r>
            <a:r>
              <a:rPr lang="en-US" sz="2200" i="0" u="none" strike="noStrike" baseline="0" dirty="0">
                <a:solidFill>
                  <a:srgbClr val="C00000"/>
                </a:solidFill>
              </a:rPr>
              <a:t>insert state SUT definition</a:t>
            </a:r>
            <a:r>
              <a:rPr lang="en-US" sz="2200" i="0" u="none" strike="noStrike" baseline="0" dirty="0">
                <a:solidFill>
                  <a:srgbClr val="000000"/>
                </a:solidFill>
              </a:rPr>
              <a:t>]; provided, however, that this exclusion shall not apply to non-business use of a [DP] by a qualified business unless the non-business use is inconsequential. </a:t>
            </a:r>
          </a:p>
          <a:p>
            <a:pPr>
              <a:lnSpc>
                <a:spcPct val="100000"/>
              </a:lnSpc>
              <a:spcBef>
                <a:spcPts val="600"/>
              </a:spcBef>
              <a:spcAft>
                <a:spcPts val="1800"/>
              </a:spcAft>
            </a:pPr>
            <a:r>
              <a:rPr lang="en-US" sz="2200" i="0" u="none" strike="noStrike" baseline="0" dirty="0">
                <a:solidFill>
                  <a:srgbClr val="000000"/>
                </a:solidFill>
              </a:rPr>
              <a:t>“Inconsequential” is based on consideration of the [DP] value and the frequency of which it is used for a non-business purpose, which is based on the non-business use being so small as to make accounting for that use unreasonable and/or impractical. </a:t>
            </a:r>
          </a:p>
          <a:p>
            <a:pPr>
              <a:lnSpc>
                <a:spcPct val="100000"/>
              </a:lnSpc>
              <a:spcBef>
                <a:spcPts val="600"/>
              </a:spcBef>
              <a:spcAft>
                <a:spcPts val="1800"/>
              </a:spcAft>
            </a:pPr>
            <a:r>
              <a:rPr lang="en-US" sz="2200" i="0" u="none" strike="noStrike" baseline="0" dirty="0">
                <a:solidFill>
                  <a:srgbClr val="000000"/>
                </a:solidFill>
              </a:rPr>
              <a:t>Qualified Business” means all for profit </a:t>
            </a:r>
            <a:r>
              <a:rPr lang="en-US" sz="2200" i="0" u="none" strike="noStrike" baseline="0" dirty="0">
                <a:solidFill>
                  <a:srgbClr val="C00000"/>
                </a:solidFill>
              </a:rPr>
              <a:t>[and non-profit] </a:t>
            </a:r>
            <a:r>
              <a:rPr lang="en-US" sz="2200" i="0" u="none" strike="noStrike" baseline="0" dirty="0">
                <a:solidFill>
                  <a:srgbClr val="000000"/>
                </a:solidFill>
              </a:rPr>
              <a:t>entities including sole proprietorships, partnerships, LLCs, corporations and other similar entities.” </a:t>
            </a:r>
            <a:endParaRPr lang="en-US" sz="2200" dirty="0"/>
          </a:p>
        </p:txBody>
      </p:sp>
      <p:sp>
        <p:nvSpPr>
          <p:cNvPr id="4" name="Slide Number Placeholder 3">
            <a:extLst>
              <a:ext uri="{FF2B5EF4-FFF2-40B4-BE49-F238E27FC236}">
                <a16:creationId xmlns:a16="http://schemas.microsoft.com/office/drawing/2014/main" id="{A0508797-100E-3151-6D8F-7F8F06F80320}"/>
              </a:ext>
            </a:extLst>
          </p:cNvPr>
          <p:cNvSpPr>
            <a:spLocks noGrp="1"/>
          </p:cNvSpPr>
          <p:nvPr>
            <p:ph type="sldNum" sz="quarter" idx="12"/>
          </p:nvPr>
        </p:nvSpPr>
        <p:spPr/>
        <p:txBody>
          <a:bodyPr/>
          <a:lstStyle/>
          <a:p>
            <a:fld id="{3A98EE3D-8CD1-4C3F-BD1C-C98C9596463C}" type="slidenum">
              <a:rPr lang="en-US" smtClean="0"/>
              <a:t>42</a:t>
            </a:fld>
            <a:endParaRPr lang="en-US" dirty="0"/>
          </a:p>
        </p:txBody>
      </p:sp>
    </p:spTree>
    <p:extLst>
      <p:ext uri="{BB962C8B-B14F-4D97-AF65-F5344CB8AC3E}">
        <p14:creationId xmlns:p14="http://schemas.microsoft.com/office/powerpoint/2010/main" val="20318212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9BBD1-1373-6AC0-98E3-6CBE32530E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322B6D-7EF8-E5DD-8505-0420E16813A8}"/>
              </a:ext>
            </a:extLst>
          </p:cNvPr>
          <p:cNvSpPr>
            <a:spLocks noGrp="1"/>
          </p:cNvSpPr>
          <p:nvPr>
            <p:ph type="title"/>
          </p:nvPr>
        </p:nvSpPr>
        <p:spPr>
          <a:xfrm>
            <a:off x="2037144" y="2831897"/>
            <a:ext cx="7407798" cy="721530"/>
          </a:xfrm>
        </p:spPr>
        <p:txBody>
          <a:bodyPr>
            <a:normAutofit/>
          </a:bodyPr>
          <a:lstStyle/>
          <a:p>
            <a:pPr algn="ctr"/>
            <a:r>
              <a:rPr lang="en-US" sz="4000" dirty="0"/>
              <a:t>Questions – Discussion?</a:t>
            </a:r>
          </a:p>
        </p:txBody>
      </p:sp>
      <p:sp>
        <p:nvSpPr>
          <p:cNvPr id="3" name="Slide Number Placeholder 2">
            <a:extLst>
              <a:ext uri="{FF2B5EF4-FFF2-40B4-BE49-F238E27FC236}">
                <a16:creationId xmlns:a16="http://schemas.microsoft.com/office/drawing/2014/main" id="{3444350F-75D4-83BB-57FD-820AE79B2A68}"/>
              </a:ext>
            </a:extLst>
          </p:cNvPr>
          <p:cNvSpPr>
            <a:spLocks noGrp="1"/>
          </p:cNvSpPr>
          <p:nvPr>
            <p:ph type="sldNum" sz="quarter" idx="12"/>
          </p:nvPr>
        </p:nvSpPr>
        <p:spPr/>
        <p:txBody>
          <a:bodyPr/>
          <a:lstStyle/>
          <a:p>
            <a:fld id="{3A98EE3D-8CD1-4C3F-BD1C-C98C9596463C}" type="slidenum">
              <a:rPr lang="en-US" smtClean="0"/>
              <a:t>43</a:t>
            </a:fld>
            <a:endParaRPr lang="en-US" dirty="0"/>
          </a:p>
        </p:txBody>
      </p:sp>
    </p:spTree>
    <p:extLst>
      <p:ext uri="{BB962C8B-B14F-4D97-AF65-F5344CB8AC3E}">
        <p14:creationId xmlns:p14="http://schemas.microsoft.com/office/powerpoint/2010/main" val="2348812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3772EE4-ED5E-4D3A-A306-B22CF8667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itle 4">
            <a:extLst>
              <a:ext uri="{FF2B5EF4-FFF2-40B4-BE49-F238E27FC236}">
                <a16:creationId xmlns:a16="http://schemas.microsoft.com/office/drawing/2014/main" id="{862699D3-10E7-DAC4-4AE1-94459D1D8E0A}"/>
              </a:ext>
            </a:extLst>
          </p:cNvPr>
          <p:cNvSpPr>
            <a:spLocks noGrp="1"/>
          </p:cNvSpPr>
          <p:nvPr>
            <p:ph type="title"/>
          </p:nvPr>
        </p:nvSpPr>
        <p:spPr>
          <a:xfrm>
            <a:off x="672280" y="944752"/>
            <a:ext cx="3259016" cy="859334"/>
          </a:xfrm>
        </p:spPr>
        <p:txBody>
          <a:bodyPr>
            <a:normAutofit/>
          </a:bodyPr>
          <a:lstStyle/>
          <a:p>
            <a:r>
              <a:rPr lang="en-US" sz="2400" dirty="0">
                <a:solidFill>
                  <a:srgbClr val="FFFFFF"/>
                </a:solidFill>
              </a:rPr>
              <a:t>Project </a:t>
            </a:r>
            <a:r>
              <a:rPr lang="en-US" sz="2400" dirty="0" err="1">
                <a:solidFill>
                  <a:srgbClr val="FFFFFF"/>
                </a:solidFill>
              </a:rPr>
              <a:t>WebPage</a:t>
            </a:r>
            <a:endParaRPr lang="en-US" sz="2400" dirty="0">
              <a:solidFill>
                <a:srgbClr val="FFFFFF"/>
              </a:solidFill>
            </a:endParaRPr>
          </a:p>
        </p:txBody>
      </p:sp>
      <p:sp>
        <p:nvSpPr>
          <p:cNvPr id="17" name="Rectangle 16">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1" name="Rectangle 20">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Content Placeholder 5">
            <a:extLst>
              <a:ext uri="{FF2B5EF4-FFF2-40B4-BE49-F238E27FC236}">
                <a16:creationId xmlns:a16="http://schemas.microsoft.com/office/drawing/2014/main" id="{D38E3407-FBA3-D96D-5A3D-11F7A673BF18}"/>
              </a:ext>
            </a:extLst>
          </p:cNvPr>
          <p:cNvSpPr>
            <a:spLocks noGrp="1"/>
          </p:cNvSpPr>
          <p:nvPr>
            <p:ph idx="1"/>
          </p:nvPr>
        </p:nvSpPr>
        <p:spPr>
          <a:xfrm>
            <a:off x="671513" y="2147638"/>
            <a:ext cx="3123783" cy="4060329"/>
          </a:xfrm>
        </p:spPr>
        <p:txBody>
          <a:bodyPr anchor="t">
            <a:normAutofit fontScale="92500"/>
          </a:bodyPr>
          <a:lstStyle/>
          <a:p>
            <a:pPr>
              <a:lnSpc>
                <a:spcPct val="100000"/>
              </a:lnSpc>
            </a:pPr>
            <a:r>
              <a:rPr lang="en-US" dirty="0">
                <a:solidFill>
                  <a:srgbClr val="FFFFFF"/>
                </a:solidFill>
              </a:rPr>
              <a:t>Information on the project is on the project webpage on the MTC website – mtc.com – Uniformity – Uniformity Projects – Digital Products Work Group.</a:t>
            </a:r>
          </a:p>
          <a:p>
            <a:pPr>
              <a:lnSpc>
                <a:spcPct val="100000"/>
              </a:lnSpc>
            </a:pPr>
            <a:endParaRPr lang="en-US" dirty="0">
              <a:solidFill>
                <a:srgbClr val="FFFFFF"/>
              </a:solidFill>
            </a:endParaRPr>
          </a:p>
        </p:txBody>
      </p:sp>
      <p:pic>
        <p:nvPicPr>
          <p:cNvPr id="8" name="Picture 7">
            <a:extLst>
              <a:ext uri="{FF2B5EF4-FFF2-40B4-BE49-F238E27FC236}">
                <a16:creationId xmlns:a16="http://schemas.microsoft.com/office/drawing/2014/main" id="{02B9F315-D213-5C7A-8508-1D16A7103514}"/>
              </a:ext>
            </a:extLst>
          </p:cNvPr>
          <p:cNvPicPr>
            <a:picLocks noChangeAspect="1"/>
          </p:cNvPicPr>
          <p:nvPr/>
        </p:nvPicPr>
        <p:blipFill>
          <a:blip r:embed="rId2"/>
          <a:srcRect b="9230"/>
          <a:stretch/>
        </p:blipFill>
        <p:spPr>
          <a:xfrm>
            <a:off x="4241830" y="601200"/>
            <a:ext cx="7503636" cy="5789365"/>
          </a:xfrm>
          <a:prstGeom prst="rect">
            <a:avLst/>
          </a:prstGeom>
        </p:spPr>
      </p:pic>
      <p:sp>
        <p:nvSpPr>
          <p:cNvPr id="4" name="Slide Number Placeholder 3">
            <a:extLst>
              <a:ext uri="{FF2B5EF4-FFF2-40B4-BE49-F238E27FC236}">
                <a16:creationId xmlns:a16="http://schemas.microsoft.com/office/drawing/2014/main" id="{081C5E35-7A87-1231-9F16-4F3B97888150}"/>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a:solidFill>
                  <a:schemeClr val="bg1">
                    <a:lumMod val="75000"/>
                    <a:lumOff val="25000"/>
                  </a:schemeClr>
                </a:solidFill>
              </a:rPr>
              <a:pPr>
                <a:spcAft>
                  <a:spcPts val="600"/>
                </a:spcAft>
              </a:pPr>
              <a:t>5</a:t>
            </a:fld>
            <a:endParaRPr lang="en-US">
              <a:solidFill>
                <a:schemeClr val="bg1">
                  <a:lumMod val="75000"/>
                  <a:lumOff val="25000"/>
                </a:schemeClr>
              </a:solidFill>
            </a:endParaRPr>
          </a:p>
        </p:txBody>
      </p:sp>
    </p:spTree>
    <p:extLst>
      <p:ext uri="{BB962C8B-B14F-4D97-AF65-F5344CB8AC3E}">
        <p14:creationId xmlns:p14="http://schemas.microsoft.com/office/powerpoint/2010/main" val="108446372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B0A65A21-935D-5DBD-8F01-3059588BC3D7}"/>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679313D5-D4D7-9319-C801-400F0BF0C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56483D8-E943-FD78-ACA1-6E87A8BC1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itle 4">
            <a:extLst>
              <a:ext uri="{FF2B5EF4-FFF2-40B4-BE49-F238E27FC236}">
                <a16:creationId xmlns:a16="http://schemas.microsoft.com/office/drawing/2014/main" id="{C2998260-D80E-53BA-A936-490F8A639A54}"/>
              </a:ext>
            </a:extLst>
          </p:cNvPr>
          <p:cNvSpPr>
            <a:spLocks noGrp="1"/>
          </p:cNvSpPr>
          <p:nvPr>
            <p:ph type="title"/>
          </p:nvPr>
        </p:nvSpPr>
        <p:spPr>
          <a:xfrm>
            <a:off x="672280" y="944752"/>
            <a:ext cx="3259016" cy="859334"/>
          </a:xfrm>
        </p:spPr>
        <p:txBody>
          <a:bodyPr>
            <a:normAutofit/>
          </a:bodyPr>
          <a:lstStyle/>
          <a:p>
            <a:r>
              <a:rPr lang="en-US" sz="2400" dirty="0">
                <a:solidFill>
                  <a:srgbClr val="FFFFFF"/>
                </a:solidFill>
              </a:rPr>
              <a:t>Project </a:t>
            </a:r>
            <a:r>
              <a:rPr lang="en-US" sz="2400" dirty="0" err="1">
                <a:solidFill>
                  <a:srgbClr val="FFFFFF"/>
                </a:solidFill>
              </a:rPr>
              <a:t>WebPage</a:t>
            </a:r>
            <a:endParaRPr lang="en-US" sz="2400" dirty="0">
              <a:solidFill>
                <a:srgbClr val="FFFFFF"/>
              </a:solidFill>
            </a:endParaRPr>
          </a:p>
        </p:txBody>
      </p:sp>
      <p:sp>
        <p:nvSpPr>
          <p:cNvPr id="17" name="Rectangle 16">
            <a:extLst>
              <a:ext uri="{FF2B5EF4-FFF2-40B4-BE49-F238E27FC236}">
                <a16:creationId xmlns:a16="http://schemas.microsoft.com/office/drawing/2014/main" id="{7FF0D3C0-E33D-E3BF-25B8-6C833321A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11DCC763-3A49-AEEC-73D8-3377BE9EE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1" name="Rectangle 20">
            <a:extLst>
              <a:ext uri="{FF2B5EF4-FFF2-40B4-BE49-F238E27FC236}">
                <a16:creationId xmlns:a16="http://schemas.microsoft.com/office/drawing/2014/main" id="{249838BF-5BEF-5178-F773-12DBF105A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Content Placeholder 5">
            <a:extLst>
              <a:ext uri="{FF2B5EF4-FFF2-40B4-BE49-F238E27FC236}">
                <a16:creationId xmlns:a16="http://schemas.microsoft.com/office/drawing/2014/main" id="{6507D47C-505E-41AF-30AC-C478C983AADB}"/>
              </a:ext>
            </a:extLst>
          </p:cNvPr>
          <p:cNvSpPr>
            <a:spLocks noGrp="1"/>
          </p:cNvSpPr>
          <p:nvPr>
            <p:ph idx="1"/>
          </p:nvPr>
        </p:nvSpPr>
        <p:spPr>
          <a:xfrm>
            <a:off x="671513" y="2147638"/>
            <a:ext cx="3123783" cy="4060329"/>
          </a:xfrm>
        </p:spPr>
        <p:txBody>
          <a:bodyPr anchor="t">
            <a:normAutofit/>
          </a:bodyPr>
          <a:lstStyle/>
          <a:p>
            <a:pPr>
              <a:lnSpc>
                <a:spcPct val="100000"/>
              </a:lnSpc>
            </a:pPr>
            <a:r>
              <a:rPr lang="en-US" dirty="0">
                <a:solidFill>
                  <a:srgbClr val="FFFFFF"/>
                </a:solidFill>
              </a:rPr>
              <a:t>On the home page, you will find information on the two study groups that we will be discussing. </a:t>
            </a:r>
          </a:p>
          <a:p>
            <a:pPr>
              <a:lnSpc>
                <a:spcPct val="100000"/>
              </a:lnSpc>
            </a:pPr>
            <a:endParaRPr lang="en-US" dirty="0">
              <a:solidFill>
                <a:srgbClr val="FFFFFF"/>
              </a:solidFill>
            </a:endParaRPr>
          </a:p>
        </p:txBody>
      </p:sp>
      <p:sp>
        <p:nvSpPr>
          <p:cNvPr id="4" name="Slide Number Placeholder 3">
            <a:extLst>
              <a:ext uri="{FF2B5EF4-FFF2-40B4-BE49-F238E27FC236}">
                <a16:creationId xmlns:a16="http://schemas.microsoft.com/office/drawing/2014/main" id="{76400DC9-5116-54A4-FFE8-11E6D722264E}"/>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a:solidFill>
                  <a:schemeClr val="bg1">
                    <a:lumMod val="75000"/>
                    <a:lumOff val="25000"/>
                  </a:schemeClr>
                </a:solidFill>
              </a:rPr>
              <a:pPr>
                <a:spcAft>
                  <a:spcPts val="600"/>
                </a:spcAft>
              </a:pPr>
              <a:t>6</a:t>
            </a:fld>
            <a:endParaRPr lang="en-US">
              <a:solidFill>
                <a:schemeClr val="bg1">
                  <a:lumMod val="75000"/>
                  <a:lumOff val="25000"/>
                </a:schemeClr>
              </a:solidFill>
            </a:endParaRPr>
          </a:p>
        </p:txBody>
      </p:sp>
      <p:pic>
        <p:nvPicPr>
          <p:cNvPr id="9" name="Picture 8">
            <a:extLst>
              <a:ext uri="{FF2B5EF4-FFF2-40B4-BE49-F238E27FC236}">
                <a16:creationId xmlns:a16="http://schemas.microsoft.com/office/drawing/2014/main" id="{2A3F904E-2311-6B7A-DCE0-9C3E7EDA9CD9}"/>
              </a:ext>
            </a:extLst>
          </p:cNvPr>
          <p:cNvPicPr>
            <a:picLocks noChangeAspect="1"/>
          </p:cNvPicPr>
          <p:nvPr/>
        </p:nvPicPr>
        <p:blipFill>
          <a:blip r:embed="rId2"/>
          <a:srcRect b="7339"/>
          <a:stretch/>
        </p:blipFill>
        <p:spPr>
          <a:xfrm>
            <a:off x="5008932" y="557914"/>
            <a:ext cx="4978715" cy="6051230"/>
          </a:xfrm>
          <a:prstGeom prst="rect">
            <a:avLst/>
          </a:prstGeom>
        </p:spPr>
      </p:pic>
    </p:spTree>
    <p:extLst>
      <p:ext uri="{BB962C8B-B14F-4D97-AF65-F5344CB8AC3E}">
        <p14:creationId xmlns:p14="http://schemas.microsoft.com/office/powerpoint/2010/main" val="28379115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770228-A95D-EDB6-68CB-6045ACC8FA53}"/>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875149D-F692-45DA-8324-D5E0193D5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E3A4E55-F1AC-8D23-A259-D96EC22A1E36}"/>
              </a:ext>
            </a:extLst>
          </p:cNvPr>
          <p:cNvSpPr>
            <a:spLocks noGrp="1"/>
          </p:cNvSpPr>
          <p:nvPr>
            <p:ph type="title"/>
          </p:nvPr>
        </p:nvSpPr>
        <p:spPr>
          <a:xfrm>
            <a:off x="267646" y="673506"/>
            <a:ext cx="3568661" cy="657452"/>
          </a:xfrm>
        </p:spPr>
        <p:txBody>
          <a:bodyPr anchor="ctr">
            <a:normAutofit/>
          </a:bodyPr>
          <a:lstStyle/>
          <a:p>
            <a:r>
              <a:rPr lang="en-US" dirty="0"/>
              <a:t>Project </a:t>
            </a:r>
            <a:r>
              <a:rPr lang="en-US" dirty="0" err="1"/>
              <a:t>WebPage</a:t>
            </a:r>
            <a:endParaRPr lang="en-US" dirty="0"/>
          </a:p>
        </p:txBody>
      </p:sp>
      <p:sp>
        <p:nvSpPr>
          <p:cNvPr id="16" name="Rectangle 15">
            <a:extLst>
              <a:ext uri="{FF2B5EF4-FFF2-40B4-BE49-F238E27FC236}">
                <a16:creationId xmlns:a16="http://schemas.microsoft.com/office/drawing/2014/main" id="{C0B19935-C760-4698-9DD1-973C8A428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08990612-E008-4F02-AEBB-B140BE753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A310A41F-3A14-4150-B6CF-0A577DDDE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Content Placeholder 5">
            <a:extLst>
              <a:ext uri="{FF2B5EF4-FFF2-40B4-BE49-F238E27FC236}">
                <a16:creationId xmlns:a16="http://schemas.microsoft.com/office/drawing/2014/main" id="{46DED0C8-C661-D215-923F-CFEB31A886CB}"/>
              </a:ext>
            </a:extLst>
          </p:cNvPr>
          <p:cNvSpPr>
            <a:spLocks noGrp="1"/>
          </p:cNvSpPr>
          <p:nvPr>
            <p:ph idx="1"/>
          </p:nvPr>
        </p:nvSpPr>
        <p:spPr>
          <a:xfrm>
            <a:off x="3645243" y="772059"/>
            <a:ext cx="3877608" cy="999532"/>
          </a:xfrm>
        </p:spPr>
        <p:txBody>
          <a:bodyPr>
            <a:normAutofit fontScale="62500" lnSpcReduction="20000"/>
          </a:bodyPr>
          <a:lstStyle/>
          <a:p>
            <a:pPr marL="0" indent="0">
              <a:buClr>
                <a:srgbClr val="569AEF"/>
              </a:buClr>
              <a:buNone/>
            </a:pPr>
            <a:r>
              <a:rPr lang="en-US" dirty="0"/>
              <a:t>That project page also contains a link to white paper subpages to which we are adding information over time.</a:t>
            </a:r>
          </a:p>
          <a:p>
            <a:pPr marL="0" indent="0">
              <a:buClr>
                <a:srgbClr val="569AEF"/>
              </a:buClr>
              <a:buNone/>
            </a:pPr>
            <a:endParaRPr lang="en-US" dirty="0"/>
          </a:p>
        </p:txBody>
      </p:sp>
      <p:pic>
        <p:nvPicPr>
          <p:cNvPr id="8" name="Picture 7">
            <a:extLst>
              <a:ext uri="{FF2B5EF4-FFF2-40B4-BE49-F238E27FC236}">
                <a16:creationId xmlns:a16="http://schemas.microsoft.com/office/drawing/2014/main" id="{16FF3D32-3F35-A7EE-25BF-53FAD7D29E9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6147"/>
                    </a14:imgEffect>
                    <a14:imgEffect>
                      <a14:saturation sat="381000"/>
                    </a14:imgEffect>
                  </a14:imgLayer>
                </a14:imgProps>
              </a:ext>
            </a:extLst>
          </a:blip>
          <a:srcRect b="4944"/>
          <a:stretch/>
        </p:blipFill>
        <p:spPr>
          <a:xfrm>
            <a:off x="8450913" y="506069"/>
            <a:ext cx="3177475" cy="6259856"/>
          </a:xfrm>
          <a:prstGeom prst="rect">
            <a:avLst/>
          </a:prstGeom>
        </p:spPr>
      </p:pic>
      <p:pic>
        <p:nvPicPr>
          <p:cNvPr id="3" name="Picture 2">
            <a:extLst>
              <a:ext uri="{FF2B5EF4-FFF2-40B4-BE49-F238E27FC236}">
                <a16:creationId xmlns:a16="http://schemas.microsoft.com/office/drawing/2014/main" id="{DCC7F86A-E2BC-DCC1-A4B8-00CBDC67F158}"/>
              </a:ext>
            </a:extLst>
          </p:cNvPr>
          <p:cNvPicPr>
            <a:picLocks noChangeAspect="1"/>
          </p:cNvPicPr>
          <p:nvPr/>
        </p:nvPicPr>
        <p:blipFill>
          <a:blip r:embed="rId4"/>
          <a:srcRect l="2947"/>
          <a:stretch/>
        </p:blipFill>
        <p:spPr>
          <a:xfrm>
            <a:off x="267645" y="1820782"/>
            <a:ext cx="8485869" cy="2338895"/>
          </a:xfrm>
          <a:prstGeom prst="rect">
            <a:avLst/>
          </a:prstGeom>
        </p:spPr>
      </p:pic>
      <p:sp>
        <p:nvSpPr>
          <p:cNvPr id="4" name="Slide Number Placeholder 3">
            <a:extLst>
              <a:ext uri="{FF2B5EF4-FFF2-40B4-BE49-F238E27FC236}">
                <a16:creationId xmlns:a16="http://schemas.microsoft.com/office/drawing/2014/main" id="{220D8F07-FBE6-F663-D0AA-A18E60B4DE36}"/>
              </a:ext>
            </a:extLst>
          </p:cNvPr>
          <p:cNvSpPr>
            <a:spLocks noGrp="1"/>
          </p:cNvSpPr>
          <p:nvPr>
            <p:ph type="sldNum" sz="quarter" idx="12"/>
          </p:nvPr>
        </p:nvSpPr>
        <p:spPr>
          <a:xfrm>
            <a:off x="10558300" y="6400800"/>
            <a:ext cx="1052508" cy="365125"/>
          </a:xfrm>
        </p:spPr>
        <p:txBody>
          <a:bodyPr>
            <a:normAutofit/>
          </a:bodyPr>
          <a:lstStyle/>
          <a:p>
            <a:pPr>
              <a:spcAft>
                <a:spcPts val="600"/>
              </a:spcAft>
            </a:pPr>
            <a:fld id="{3A98EE3D-8CD1-4C3F-BD1C-C98C9596463C}" type="slidenum">
              <a:rPr lang="en-US" smtClean="0">
                <a:solidFill>
                  <a:srgbClr val="569AEF"/>
                </a:solidFill>
              </a:rPr>
              <a:pPr>
                <a:spcAft>
                  <a:spcPts val="600"/>
                </a:spcAft>
              </a:pPr>
              <a:t>7</a:t>
            </a:fld>
            <a:endParaRPr lang="en-US">
              <a:solidFill>
                <a:srgbClr val="569AEF"/>
              </a:solidFill>
            </a:endParaRPr>
          </a:p>
        </p:txBody>
      </p:sp>
      <p:sp>
        <p:nvSpPr>
          <p:cNvPr id="22" name="Arrow: Down 21">
            <a:extLst>
              <a:ext uri="{FF2B5EF4-FFF2-40B4-BE49-F238E27FC236}">
                <a16:creationId xmlns:a16="http://schemas.microsoft.com/office/drawing/2014/main" id="{90E11D27-1F48-7042-69CC-4A11C8FFD9C8}"/>
              </a:ext>
            </a:extLst>
          </p:cNvPr>
          <p:cNvSpPr/>
          <p:nvPr/>
        </p:nvSpPr>
        <p:spPr>
          <a:xfrm rot="14915402">
            <a:off x="7637911" y="2658238"/>
            <a:ext cx="355131" cy="2001645"/>
          </a:xfrm>
          <a:prstGeom prst="downArrow">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8688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F0A737-66BA-26D6-6687-531D41D5D21A}"/>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4598111" y="618254"/>
            <a:ext cx="6792273" cy="6239746"/>
          </a:xfrm>
          <a:prstGeom prst="rect">
            <a:avLst/>
          </a:prstGeom>
        </p:spPr>
      </p:pic>
      <p:sp>
        <p:nvSpPr>
          <p:cNvPr id="4" name="TextBox 3">
            <a:extLst>
              <a:ext uri="{FF2B5EF4-FFF2-40B4-BE49-F238E27FC236}">
                <a16:creationId xmlns:a16="http://schemas.microsoft.com/office/drawing/2014/main" id="{898F51D4-EC82-E3F2-29B8-62D396AE4CCF}"/>
              </a:ext>
            </a:extLst>
          </p:cNvPr>
          <p:cNvSpPr txBox="1"/>
          <p:nvPr/>
        </p:nvSpPr>
        <p:spPr>
          <a:xfrm>
            <a:off x="508151" y="1551008"/>
            <a:ext cx="3878654" cy="2246769"/>
          </a:xfrm>
          <a:prstGeom prst="rect">
            <a:avLst/>
          </a:prstGeom>
          <a:noFill/>
        </p:spPr>
        <p:txBody>
          <a:bodyPr wrap="square" rtlCol="0">
            <a:spAutoFit/>
          </a:bodyPr>
          <a:lstStyle/>
          <a:p>
            <a:r>
              <a:rPr lang="en-US" sz="2000" b="1" dirty="0"/>
              <a:t>From that home page – you can get to the main page for the issue outline. </a:t>
            </a:r>
          </a:p>
          <a:p>
            <a:endParaRPr lang="en-US" sz="2000" b="1" dirty="0"/>
          </a:p>
          <a:p>
            <a:r>
              <a:rPr lang="en-US" sz="2000" b="1" dirty="0"/>
              <a:t>The headings/buttons on the left will then take you to those sections.</a:t>
            </a:r>
          </a:p>
        </p:txBody>
      </p:sp>
      <p:sp>
        <p:nvSpPr>
          <p:cNvPr id="2" name="Slide Number Placeholder 1">
            <a:extLst>
              <a:ext uri="{FF2B5EF4-FFF2-40B4-BE49-F238E27FC236}">
                <a16:creationId xmlns:a16="http://schemas.microsoft.com/office/drawing/2014/main" id="{EE4560C9-F49C-6F43-28A7-6784D34875A0}"/>
              </a:ext>
            </a:extLst>
          </p:cNvPr>
          <p:cNvSpPr>
            <a:spLocks noGrp="1"/>
          </p:cNvSpPr>
          <p:nvPr>
            <p:ph type="sldNum" sz="quarter" idx="12"/>
          </p:nvPr>
        </p:nvSpPr>
        <p:spPr/>
        <p:txBody>
          <a:bodyPr/>
          <a:lstStyle/>
          <a:p>
            <a:fld id="{3A98EE3D-8CD1-4C3F-BD1C-C98C9596463C}" type="slidenum">
              <a:rPr lang="en-US" smtClean="0"/>
              <a:t>8</a:t>
            </a:fld>
            <a:endParaRPr lang="en-US" dirty="0"/>
          </a:p>
        </p:txBody>
      </p:sp>
    </p:spTree>
    <p:extLst>
      <p:ext uri="{BB962C8B-B14F-4D97-AF65-F5344CB8AC3E}">
        <p14:creationId xmlns:p14="http://schemas.microsoft.com/office/powerpoint/2010/main" val="3722353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B5265E-F220-EA4F-5DA9-B1B04553FC2E}"/>
              </a:ext>
            </a:extLst>
          </p:cNvPr>
          <p:cNvPicPr>
            <a:picLocks noChangeAspect="1"/>
          </p:cNvPicPr>
          <p:nvPr/>
        </p:nvPicPr>
        <p:blipFill>
          <a:blip r:embed="rId2">
            <a:extLst>
              <a:ext uri="{BEBA8EAE-BF5A-486C-A8C5-ECC9F3942E4B}">
                <a14:imgProps xmlns:a14="http://schemas.microsoft.com/office/drawing/2010/main">
                  <a14:imgLayer r:embed="rId3">
                    <a14:imgEffect>
                      <a14:saturation sat="395000"/>
                    </a14:imgEffect>
                  </a14:imgLayer>
                </a14:imgProps>
              </a:ext>
            </a:extLst>
          </a:blip>
          <a:stretch>
            <a:fillRect/>
          </a:stretch>
        </p:blipFill>
        <p:spPr>
          <a:xfrm>
            <a:off x="5967079" y="544010"/>
            <a:ext cx="5069889" cy="6313990"/>
          </a:xfrm>
          <a:prstGeom prst="rect">
            <a:avLst/>
          </a:prstGeom>
        </p:spPr>
      </p:pic>
      <p:sp>
        <p:nvSpPr>
          <p:cNvPr id="4" name="TextBox 3">
            <a:extLst>
              <a:ext uri="{FF2B5EF4-FFF2-40B4-BE49-F238E27FC236}">
                <a16:creationId xmlns:a16="http://schemas.microsoft.com/office/drawing/2014/main" id="{D4459779-B439-C36F-559F-C4EB74AD8306}"/>
              </a:ext>
            </a:extLst>
          </p:cNvPr>
          <p:cNvSpPr txBox="1"/>
          <p:nvPr/>
        </p:nvSpPr>
        <p:spPr>
          <a:xfrm>
            <a:off x="508151" y="1551008"/>
            <a:ext cx="3878654" cy="2862322"/>
          </a:xfrm>
          <a:prstGeom prst="rect">
            <a:avLst/>
          </a:prstGeom>
          <a:noFill/>
        </p:spPr>
        <p:txBody>
          <a:bodyPr wrap="square" rtlCol="0">
            <a:spAutoFit/>
          </a:bodyPr>
          <a:lstStyle/>
          <a:p>
            <a:r>
              <a:rPr lang="en-US" sz="2000" b="1" dirty="0"/>
              <a:t>And this is the subsection page for issues related to tax imposition. </a:t>
            </a:r>
          </a:p>
          <a:p>
            <a:endParaRPr lang="en-US" sz="2000" b="1" dirty="0"/>
          </a:p>
          <a:p>
            <a:r>
              <a:rPr lang="en-US" sz="2000" b="1" dirty="0"/>
              <a:t>Here, for example, is information on definitions. And if you scroll down on these pages, you’ll see additional information under headings that help direct you to the information on that topic.</a:t>
            </a:r>
          </a:p>
        </p:txBody>
      </p:sp>
      <p:sp>
        <p:nvSpPr>
          <p:cNvPr id="2" name="Slide Number Placeholder 1">
            <a:extLst>
              <a:ext uri="{FF2B5EF4-FFF2-40B4-BE49-F238E27FC236}">
                <a16:creationId xmlns:a16="http://schemas.microsoft.com/office/drawing/2014/main" id="{8DB340D4-C16A-1B3C-E40B-7F61925B300B}"/>
              </a:ext>
            </a:extLst>
          </p:cNvPr>
          <p:cNvSpPr>
            <a:spLocks noGrp="1"/>
          </p:cNvSpPr>
          <p:nvPr>
            <p:ph type="sldNum" sz="quarter" idx="12"/>
          </p:nvPr>
        </p:nvSpPr>
        <p:spPr/>
        <p:txBody>
          <a:bodyPr/>
          <a:lstStyle/>
          <a:p>
            <a:fld id="{3A98EE3D-8CD1-4C3F-BD1C-C98C9596463C}" type="slidenum">
              <a:rPr lang="en-US" smtClean="0"/>
              <a:t>9</a:t>
            </a:fld>
            <a:endParaRPr lang="en-US" dirty="0"/>
          </a:p>
        </p:txBody>
      </p:sp>
    </p:spTree>
    <p:extLst>
      <p:ext uri="{BB962C8B-B14F-4D97-AF65-F5344CB8AC3E}">
        <p14:creationId xmlns:p14="http://schemas.microsoft.com/office/powerpoint/2010/main" val="37525014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0"/>
  <p:tag name="SLIDO_APP_VERSION" val="1.10.0.5209"/>
  <p:tag name="SLIDO_PRESENTATION_ID" val="00000000-0000-0000-0000-000000000000"/>
  <p:tag name="SLIDO_EVENT_UUID" val="c9e85ef8-db47-4d02-acd6-4cbb29329715"/>
  <p:tag name="SLIDO_EVENT_SECTION_UUID" val="b14ba6aa-754f-4ff1-a67f-91bb0f3146d2"/>
</p:tagLst>
</file>

<file path=ppt/theme/theme1.xml><?xml version="1.0" encoding="utf-8"?>
<a:theme xmlns:a="http://schemas.openxmlformats.org/drawingml/2006/main" name="DividendVTI">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{A0F34DF7-2C7D-45DD-8C44-89A48ADF5BAD}tf33552983_win32</Template>
  <TotalTime>358</TotalTime>
  <Words>2747</Words>
  <Application>Microsoft Office PowerPoint</Application>
  <PresentationFormat>Widescreen</PresentationFormat>
  <Paragraphs>220</Paragraphs>
  <Slides>43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Aptos</vt:lpstr>
      <vt:lpstr>Franklin Gothic Book</vt:lpstr>
      <vt:lpstr>Franklin Gothic Demi</vt:lpstr>
      <vt:lpstr>Wingdings 2</vt:lpstr>
      <vt:lpstr>DividendVTI</vt:lpstr>
      <vt:lpstr>      Sales Tax on Digital Products Status Report </vt:lpstr>
      <vt:lpstr>The Project</vt:lpstr>
      <vt:lpstr>Regular Participants</vt:lpstr>
      <vt:lpstr>Project Web Page</vt:lpstr>
      <vt:lpstr>Project WebPage</vt:lpstr>
      <vt:lpstr>Project WebPage</vt:lpstr>
      <vt:lpstr>Project WebPage</vt:lpstr>
      <vt:lpstr>PowerPoint Presentation</vt:lpstr>
      <vt:lpstr>PowerPoint Presentation</vt:lpstr>
      <vt:lpstr>PowerPoint Presentation</vt:lpstr>
      <vt:lpstr>UPDATE on the Bundling Study Group</vt:lpstr>
      <vt:lpstr>Bundling Study Group</vt:lpstr>
      <vt:lpstr>Bundling Study Group </vt:lpstr>
      <vt:lpstr>Bundling Issue  - Study Group Exercise</vt:lpstr>
      <vt:lpstr>Streamlined Bundling Rules</vt:lpstr>
      <vt:lpstr>Streamlined Bundling Rules (cont’d)</vt:lpstr>
      <vt:lpstr>Bundling Study Group – Report</vt:lpstr>
      <vt:lpstr>Bundling Study Group – Report</vt:lpstr>
      <vt:lpstr>Bundling Study Group – Report</vt:lpstr>
      <vt:lpstr>Bundling Study Group – Report</vt:lpstr>
      <vt:lpstr>Bundling Study Group – Report</vt:lpstr>
      <vt:lpstr>Bundling Study Group – Report</vt:lpstr>
      <vt:lpstr>Bundling Study Group – Report</vt:lpstr>
      <vt:lpstr>Bundling Study Group – Report</vt:lpstr>
      <vt:lpstr>Bundling Study Group – Report</vt:lpstr>
      <vt:lpstr>Bundling Study Group – Report</vt:lpstr>
      <vt:lpstr>Bundling Study Group – Report - Recommendations</vt:lpstr>
      <vt:lpstr>Bundling Study Group – Report - Recommendations</vt:lpstr>
      <vt:lpstr>Connecting to Streamlined</vt:lpstr>
      <vt:lpstr>UPDATE on the definitions Study Group</vt:lpstr>
      <vt:lpstr>Bundling Study Group</vt:lpstr>
      <vt:lpstr>Goal of the Chair</vt:lpstr>
      <vt:lpstr>Broad Criteria</vt:lpstr>
      <vt:lpstr>Proposed and Existing Definitions for Evaluation</vt:lpstr>
      <vt:lpstr>Langenberg Proposal</vt:lpstr>
      <vt:lpstr>Washington</vt:lpstr>
      <vt:lpstr>Utah</vt:lpstr>
      <vt:lpstr>Maine</vt:lpstr>
      <vt:lpstr>Ohio</vt:lpstr>
      <vt:lpstr>Ohio</vt:lpstr>
      <vt:lpstr>South Dakota</vt:lpstr>
      <vt:lpstr>COST Proposed B2B Exclusion</vt:lpstr>
      <vt:lpstr>Questions –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Tax on Digital Products Status Report  Bundling Issue</dc:title>
  <dc:creator>Mia Strong</dc:creator>
  <cp:lastModifiedBy>Helen Hecht</cp:lastModifiedBy>
  <cp:revision>15</cp:revision>
  <dcterms:created xsi:type="dcterms:W3CDTF">2024-04-25T18:50:23Z</dcterms:created>
  <dcterms:modified xsi:type="dcterms:W3CDTF">2025-04-25T15:37:40Z</dcterms:modified>
</cp:coreProperties>
</file>